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GPMjtN0UDHWTaEmgTXJbtozOs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 descr="Le biblioteche più belle d'Europa: un viaggio tra architettura e letteratura"/>
          <p:cNvPicPr preferRelativeResize="0"/>
          <p:nvPr/>
        </p:nvPicPr>
        <p:blipFill rotWithShape="1">
          <a:blip r:embed="rId3">
            <a:alphaModFix amt="50000"/>
          </a:blip>
          <a:srcRect t="11253" r="-1" b="13728"/>
          <a:stretch/>
        </p:blipFill>
        <p:spPr>
          <a:xfrm>
            <a:off x="20" y="10"/>
            <a:ext cx="1218893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lgerian"/>
              <a:buNone/>
            </a:pPr>
            <a:r>
              <a:rPr lang="it-IT" sz="6600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LA STORIA DELLE BIBLIOTECHE IN ITALIA (cap. IV-V)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dirty="0">
                <a:solidFill>
                  <a:schemeClr val="lt1"/>
                </a:solidFill>
              </a:rPr>
              <a:t>Di Benedetta Bulgarini, Maria Greco Rosati, Iris Cupelli e Sveva </a:t>
            </a:r>
            <a:r>
              <a:rPr lang="it-IT" dirty="0">
                <a:solidFill>
                  <a:schemeClr val="bg1"/>
                </a:solidFill>
              </a:rPr>
              <a:t>di Ranno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3974206" y="4368623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4901"/>
            </a:srgbClr>
          </a:solidFill>
          <a:ln w="44450" cap="rnd" cmpd="sng">
            <a:solidFill>
              <a:schemeClr val="lt1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0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lgerian"/>
              <a:buNone/>
            </a:pPr>
            <a:r>
              <a:rPr lang="it-IT" sz="5400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</a:t>
            </a:r>
            <a:r>
              <a:rPr lang="it-IT" sz="5400"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it-IT" sz="5400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V</a:t>
            </a:r>
            <a:endParaRPr/>
          </a:p>
        </p:txBody>
      </p:sp>
      <p:sp>
        <p:nvSpPr>
          <p:cNvPr id="182" name="Google Shape;182;p10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640080" y="2872898"/>
            <a:ext cx="5789596" cy="3985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Associazione dei bibliotecari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Fase del centrismo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 err="1">
                <a:solidFill>
                  <a:schemeClr val="lt1"/>
                </a:solidFill>
              </a:rPr>
              <a:t>Enbps</a:t>
            </a:r>
            <a:endParaRPr sz="18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Fenomeno del «clientelismo»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Finanziate strutture e biblioteche non più esistenti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1954: legge n.648 del 18 febbraio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Istituzionalizza la creazione di Biblioteche Comunali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Proposte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Biblioteca in ogni comune dai 10000 abitante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Dirigente laureato  nei ruoli amministrativi</a:t>
            </a:r>
            <a:endParaRPr dirty="0"/>
          </a:p>
          <a:p>
            <a:pPr marL="114300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lt1"/>
              </a:solidFill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84" name="Google Shape;184;p10" descr="AIB-WEB. E. Fabietti, La biblioteca popolare moderna (1933)"/>
          <p:cNvPicPr preferRelativeResize="0"/>
          <p:nvPr/>
        </p:nvPicPr>
        <p:blipFill rotWithShape="1">
          <a:blip r:embed="rId3">
            <a:alphaModFix/>
          </a:blip>
          <a:srcRect l="13772" r="7992" b="1"/>
          <a:stretch/>
        </p:blipFill>
        <p:spPr>
          <a:xfrm>
            <a:off x="6651057" y="10"/>
            <a:ext cx="5539420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11" descr="AIB-WEB. E. Fabietti, La biblioteca popolare moderna (1933)"/>
          <p:cNvPicPr preferRelativeResize="0"/>
          <p:nvPr/>
        </p:nvPicPr>
        <p:blipFill rotWithShape="1">
          <a:blip r:embed="rId3">
            <a:alphaModFix/>
          </a:blip>
          <a:srcRect l="10100" r="31522"/>
          <a:stretch/>
        </p:blipFill>
        <p:spPr>
          <a:xfrm>
            <a:off x="-1" y="-2"/>
            <a:ext cx="54101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1"/>
          <p:cNvSpPr/>
          <p:nvPr/>
        </p:nvSpPr>
        <p:spPr>
          <a:xfrm>
            <a:off x="5410197" y="-1"/>
            <a:ext cx="6781802" cy="2286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55600" dist="152400" sx="95000" sy="95000" algn="t" rotWithShape="0">
              <a:srgbClr val="000000">
                <a:alpha val="2862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1"/>
          <p:cNvSpPr txBox="1"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gerian"/>
              <a:buNone/>
            </a:pPr>
            <a:r>
              <a:rPr lang="it-IT" sz="4000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V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93" name="Google Shape;193;p11"/>
          <p:cNvSpPr txBox="1">
            <a:spLocks noGrp="1"/>
          </p:cNvSpPr>
          <p:nvPr>
            <p:ph type="body" idx="1"/>
          </p:nvPr>
        </p:nvSpPr>
        <p:spPr>
          <a:xfrm>
            <a:off x="5614803" y="2332171"/>
            <a:ext cx="5820009" cy="423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Iniziative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Convegno per le Biblioteche popolari e scolastice del 1948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Fondi per la creazione di «biblioteche per il popolo»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1955: per gli enti di riforma fondiaria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Creazione «commissione nazionale del libro»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Unione editori cattolici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152 biblioteche di viaggio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Più di 1400 «biblioteche di casa»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Pomosso dalla DC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</a:pPr>
            <a:r>
              <a:rPr lang="it-IT" sz="1900">
                <a:solidFill>
                  <a:schemeClr val="lt1"/>
                </a:solidFill>
              </a:rPr>
              <a:t>Vita clandestina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2" descr="Portale dedicato alla Storia di Parma e a Parma nella Storia, a cura  dell'Istituzione delle Biblioteche di Parma ::: Biblioteche a Parma:  nascita e sviluppo della Biblioteca Popolare in Italia"/>
          <p:cNvPicPr preferRelativeResize="0"/>
          <p:nvPr/>
        </p:nvPicPr>
        <p:blipFill rotWithShape="1">
          <a:blip r:embed="rId3">
            <a:alphaModFix/>
          </a:blip>
          <a:srcRect l="11565" r="5836" b="1"/>
          <a:stretch/>
        </p:blipFill>
        <p:spPr>
          <a:xfrm>
            <a:off x="20" y="1666568"/>
            <a:ext cx="6106195" cy="519143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/>
          <p:nvPr/>
        </p:nvSpPr>
        <p:spPr>
          <a:xfrm>
            <a:off x="0" y="0"/>
            <a:ext cx="12191999" cy="1729117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2"/>
          <p:cNvSpPr txBox="1">
            <a:spLocks noGrp="1"/>
          </p:cNvSpPr>
          <p:nvPr>
            <p:ph type="title"/>
          </p:nvPr>
        </p:nvSpPr>
        <p:spPr>
          <a:xfrm>
            <a:off x="761801" y="352766"/>
            <a:ext cx="10591999" cy="102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V</a:t>
            </a:r>
            <a:endParaRPr/>
          </a:p>
        </p:txBody>
      </p:sp>
      <p:sp>
        <p:nvSpPr>
          <p:cNvPr id="202" name="Google Shape;202;p12"/>
          <p:cNvSpPr txBox="1">
            <a:spLocks noGrp="1"/>
          </p:cNvSpPr>
          <p:nvPr>
            <p:ph type="body" idx="1"/>
          </p:nvPr>
        </p:nvSpPr>
        <p:spPr>
          <a:xfrm>
            <a:off x="6274016" y="1666568"/>
            <a:ext cx="4968291" cy="519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it-IT" sz="2000">
                <a:solidFill>
                  <a:schemeClr val="lt1"/>
                </a:solidFill>
              </a:rPr>
              <a:t>Servizio nazionale di lettura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it-IT" sz="2000">
                <a:solidFill>
                  <a:schemeClr val="lt1"/>
                </a:solidFill>
              </a:rPr>
              <a:t>Tra gli inizi degli anni cinquanta e il 1977</a:t>
            </a:r>
            <a:endParaRPr sz="2000" u="sng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it-IT" sz="2000">
                <a:solidFill>
                  <a:schemeClr val="lt1"/>
                </a:solidFill>
              </a:rPr>
              <a:t>Influssi dalla cultura americana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it-IT" sz="2000">
                <a:solidFill>
                  <a:schemeClr val="lt1"/>
                </a:solidFill>
              </a:rPr>
              <a:t>Campo bibliotecario: ripresa della «biblioteca pubblica»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it-IT" sz="2000">
                <a:solidFill>
                  <a:schemeClr val="lt1"/>
                </a:solidFill>
              </a:rPr>
              <a:t>Partecipazione dei singoli comuni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INDICE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0921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>
                <a:solidFill>
                  <a:schemeClr val="lt1"/>
                </a:solidFill>
              </a:rPr>
              <a:t>Cap IV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>
                <a:solidFill>
                  <a:schemeClr val="lt1"/>
                </a:solidFill>
              </a:rPr>
              <a:t>Parte 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>
                <a:solidFill>
                  <a:schemeClr val="lt1"/>
                </a:solidFill>
              </a:rPr>
              <a:t>Parte 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it-IT">
                <a:solidFill>
                  <a:schemeClr val="lt1"/>
                </a:solidFill>
              </a:rPr>
              <a:t>Cap. V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>
                <a:solidFill>
                  <a:schemeClr val="lt1"/>
                </a:solidFill>
              </a:rPr>
              <a:t>Parte 2.1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>
                <a:solidFill>
                  <a:schemeClr val="lt1"/>
                </a:solidFill>
              </a:rPr>
              <a:t>Parte 3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it-IT">
                <a:solidFill>
                  <a:schemeClr val="lt1"/>
                </a:solidFill>
              </a:rPr>
              <a:t>Parte 4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 descr="10 motivi per cui le biblioteche pubbliche sono ancora importanti | Wired  Italia"/>
          <p:cNvPicPr preferRelativeResize="0"/>
          <p:nvPr/>
        </p:nvPicPr>
        <p:blipFill rotWithShape="1">
          <a:blip r:embed="rId3">
            <a:alphaModFix/>
          </a:blip>
          <a:srcRect l="8744" r="21911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 extrusionOk="0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 rot="-6040930" flipH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Le biblioteche più belle di Milano"/>
          <p:cNvPicPr preferRelativeResize="0"/>
          <p:nvPr/>
        </p:nvPicPr>
        <p:blipFill rotWithShape="1">
          <a:blip r:embed="rId4">
            <a:alphaModFix/>
          </a:blip>
          <a:srcRect l="9114" r="10152" b="-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IV 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11" name="Google Shape;111;p3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1295400" y="2288833"/>
            <a:ext cx="5731042" cy="389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it-IT" sz="1600">
                <a:solidFill>
                  <a:schemeClr val="lt1"/>
                </a:solidFill>
              </a:rPr>
              <a:t>PARTE 1 – IL PROBLEMA DELLE BIBLIOTECHE POPOLARI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it-IT" sz="1600">
                <a:solidFill>
                  <a:schemeClr val="lt1"/>
                </a:solidFill>
              </a:rPr>
              <a:t>	 IN ITALIA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Punto di vista storico-fascista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Problema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Sociale, politico e morale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Economico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Intenzione di costruire un contesto per l’educazione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Momenti realizzativi  -&gt; graduale smantellamento delle reti di biblioteche popolari di ispirazione socialista-riformista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diversi episodi di intimidazione fascista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1926: affidamento alla carica a Leo Pollini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«Alleanza del libro»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Principale obiettivo: «bonificare» le biblioteche popolari</a:t>
            </a:r>
            <a:endParaRPr/>
          </a:p>
        </p:txBody>
      </p:sp>
      <p:pic>
        <p:nvPicPr>
          <p:cNvPr id="113" name="Google Shape;113;p3" descr="Leo Pollini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1" y="321786"/>
            <a:ext cx="2120156" cy="2753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 descr="Mostra: Da cento anni per tutti. Libri e pubblica lettura a Bologna  1909-20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1618" y="3840481"/>
            <a:ext cx="3280550" cy="239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</a:t>
            </a:r>
            <a:r>
              <a:rPr lang="it-IT"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IV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1" y="2013625"/>
            <a:ext cx="5252462" cy="447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050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Produzione letteraria della Federazione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«collana rossa»</a:t>
            </a:r>
            <a:endParaRPr dirty="0"/>
          </a:p>
          <a:p>
            <a:pPr marL="1143000" lvl="2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 err="1">
                <a:solidFill>
                  <a:schemeClr val="lt1"/>
                </a:solidFill>
              </a:rPr>
              <a:t>Ogetto</a:t>
            </a:r>
            <a:r>
              <a:rPr lang="it-IT" sz="1700" dirty="0">
                <a:solidFill>
                  <a:schemeClr val="lt1"/>
                </a:solidFill>
              </a:rPr>
              <a:t> di aspre censure ideologiche e morali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1931: commissariamento per le biblioteche delle scuole italiane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Tendenze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Attenzione agli </a:t>
            </a:r>
            <a:r>
              <a:rPr lang="it-IT" sz="1700" dirty="0">
                <a:solidFill>
                  <a:schemeClr val="bg1"/>
                </a:solidFill>
              </a:rPr>
              <a:t>strumenti </a:t>
            </a:r>
            <a:r>
              <a:rPr lang="it-IT" sz="1700" dirty="0">
                <a:solidFill>
                  <a:schemeClr val="lt1"/>
                </a:solidFill>
              </a:rPr>
              <a:t>scolastici e </a:t>
            </a:r>
            <a:r>
              <a:rPr lang="it-IT" sz="1700" dirty="0" err="1">
                <a:solidFill>
                  <a:schemeClr val="lt1"/>
                </a:solidFill>
              </a:rPr>
              <a:t>e</a:t>
            </a:r>
            <a:r>
              <a:rPr lang="it-IT" sz="1700" dirty="0">
                <a:solidFill>
                  <a:schemeClr val="lt1"/>
                </a:solidFill>
              </a:rPr>
              <a:t> parascolastici per la formazione di base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Elaborazione di una nuova «cultura popolare»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Nuove biblioteche più piccole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Molti servizi offerti agli enti aderenti alle unioni di biblioteche fasciste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-&gt; nascita di una vera e propria rete di biblioteche</a:t>
            </a:r>
            <a:endParaRPr dirty="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dirty="0">
              <a:solidFill>
                <a:schemeClr val="lt1"/>
              </a:solidFill>
            </a:endParaRPr>
          </a:p>
        </p:txBody>
      </p:sp>
      <p:pic>
        <p:nvPicPr>
          <p:cNvPr id="124" name="Google Shape;124;p4" descr="AIB-WEB. E. Fabietti, La biblioteca popolare moderna (1933)"/>
          <p:cNvPicPr preferRelativeResize="0"/>
          <p:nvPr/>
        </p:nvPicPr>
        <p:blipFill rotWithShape="1">
          <a:blip r:embed="rId3">
            <a:alphaModFix/>
          </a:blip>
          <a:srcRect l="352" r="11488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 extrusionOk="0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IV</a:t>
            </a:r>
            <a:endParaRPr/>
          </a:p>
        </p:txBody>
      </p:sp>
      <p:pic>
        <p:nvPicPr>
          <p:cNvPr id="131" name="Google Shape;131;p5" descr="La crisi della crisi dell'editoria | minima&amp;moralia"/>
          <p:cNvPicPr preferRelativeResize="0"/>
          <p:nvPr/>
        </p:nvPicPr>
        <p:blipFill rotWithShape="1">
          <a:blip r:embed="rId3">
            <a:alphaModFix/>
          </a:blip>
          <a:srcRect l="13789" r="27568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 extrusionOk="0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6273155" y="2172429"/>
            <a:ext cx="5527417" cy="44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it-IT" sz="1800">
                <a:solidFill>
                  <a:schemeClr val="lt1"/>
                </a:solidFill>
              </a:rPr>
              <a:t>PARTE 2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Iniziative per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La «crisi del libro»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Diffusione della cultura attraverso le biblioteche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Regime fascista: biblioteche per propagare i propri valori culturali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Iniziative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Sostenere di voler arricchire il patrimonio culturale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Limitano la libertà intellettuale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Tensioni tra gli obiettivi culturali del governo e le esigenze pratiche delle biblioteche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>
                <a:solidFill>
                  <a:schemeClr val="lt1"/>
                </a:solidFill>
              </a:rPr>
              <a:t>Selezione dei titoli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384225" y="208089"/>
            <a:ext cx="6125964" cy="190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V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403477" y="2413011"/>
            <a:ext cx="5987930" cy="414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it-IT" sz="1700" dirty="0">
                <a:solidFill>
                  <a:schemeClr val="lt1"/>
                </a:solidFill>
              </a:rPr>
              <a:t>LE POLITICHE CULTURALI FASCISTE IN RELAZIONE ALLE BIBLIOTECHE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Immagine: slogan «Libro e Moschetto»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Contestazione dell’idea di una cultura unicamente totalitaria</a:t>
            </a:r>
            <a:endParaRPr sz="1700" dirty="0">
              <a:solidFill>
                <a:schemeClr val="lt1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Contesto culturale più ampio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Vari problemi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Proposta:</a:t>
            </a:r>
            <a:r>
              <a:rPr lang="it-IT" sz="1700" dirty="0">
                <a:solidFill>
                  <a:srgbClr val="00FF00"/>
                </a:solidFill>
              </a:rPr>
              <a:t> </a:t>
            </a:r>
            <a:r>
              <a:rPr lang="it-IT" sz="1700" dirty="0">
                <a:solidFill>
                  <a:schemeClr val="lt1"/>
                </a:solidFill>
              </a:rPr>
              <a:t>adottare in Italia il modello anglosassone di biblioteche pubblica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Inadatta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Figure chiave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Francesco Albertini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Edoardo Scardamaglia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-&gt; per modernizzare le biblioteche</a:t>
            </a:r>
            <a:endParaRPr dirty="0"/>
          </a:p>
        </p:txBody>
      </p:sp>
      <p:pic>
        <p:nvPicPr>
          <p:cNvPr id="140" name="Google Shape;140;p6" descr="AIB-WEB. E. Fabietti, La biblioteca popolare moderna (1933)"/>
          <p:cNvPicPr preferRelativeResize="0"/>
          <p:nvPr/>
        </p:nvPicPr>
        <p:blipFill rotWithShape="1">
          <a:blip r:embed="rId3">
            <a:alphaModFix/>
          </a:blip>
          <a:srcRect r="12692" b="4"/>
          <a:stretch/>
        </p:blipFill>
        <p:spPr>
          <a:xfrm>
            <a:off x="9162992" y="4283242"/>
            <a:ext cx="3037908" cy="2574764"/>
          </a:xfrm>
          <a:custGeom>
            <a:avLst/>
            <a:gdLst/>
            <a:ahLst/>
            <a:cxnLst/>
            <a:rect l="l" t="t" r="r" b="b"/>
            <a:pathLst>
              <a:path w="3747932" h="3176541" extrusionOk="0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1" name="Google Shape;141;p6" descr="Francesco Albertini (politico) - Wikipedia"/>
          <p:cNvPicPr preferRelativeResize="0"/>
          <p:nvPr/>
        </p:nvPicPr>
        <p:blipFill rotWithShape="1">
          <a:blip r:embed="rId4">
            <a:alphaModFix/>
          </a:blip>
          <a:srcRect t="2689" r="-1" b="16974"/>
          <a:stretch/>
        </p:blipFill>
        <p:spPr>
          <a:xfrm>
            <a:off x="6391407" y="2457970"/>
            <a:ext cx="2811747" cy="2826299"/>
          </a:xfrm>
          <a:custGeom>
            <a:avLst/>
            <a:gdLst/>
            <a:ahLst/>
            <a:cxnLst/>
            <a:rect l="l" t="t" r="r" b="b"/>
            <a:pathLst>
              <a:path w="3458367" h="3476265" extrusionOk="0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42" name="Google Shape;142;p6" descr="AIB-WEB. Materiali per la storia dei bibliotecari. Scardamaglia, Edoardo"/>
          <p:cNvPicPr preferRelativeResize="0"/>
          <p:nvPr/>
        </p:nvPicPr>
        <p:blipFill rotWithShape="1">
          <a:blip r:embed="rId5">
            <a:alphaModFix/>
          </a:blip>
          <a:srcRect r="-1" b="31889"/>
          <a:stretch/>
        </p:blipFill>
        <p:spPr>
          <a:xfrm>
            <a:off x="8556858" y="-5"/>
            <a:ext cx="3644041" cy="2813866"/>
          </a:xfrm>
          <a:custGeom>
            <a:avLst/>
            <a:gdLst/>
            <a:ahLst/>
            <a:cxnLst/>
            <a:rect l="l" t="t" r="r" b="b"/>
            <a:pathLst>
              <a:path w="4579876" h="3536502" extrusionOk="0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7" descr="Piccola guida alle più antiche e belle biblioteche di Roma - Matteo  Trevisani - Internazionale"/>
          <p:cNvPicPr preferRelativeResize="0"/>
          <p:nvPr/>
        </p:nvPicPr>
        <p:blipFill rotWithShape="1">
          <a:blip r:embed="rId3">
            <a:alphaModFix/>
          </a:blip>
          <a:srcRect t="7202" r="23575" b="1888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9000">
                <a:srgbClr val="000000">
                  <a:alpha val="37647"/>
                </a:srgbClr>
              </a:gs>
              <a:gs pos="35000">
                <a:srgbClr val="000000">
                  <a:alpha val="77647"/>
                </a:srgbClr>
              </a:gs>
              <a:gs pos="58000">
                <a:schemeClr val="dk1"/>
              </a:gs>
              <a:gs pos="100000">
                <a:schemeClr val="dk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V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7"/>
          <p:cNvSpPr/>
          <p:nvPr/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371093" y="2641053"/>
            <a:ext cx="5846827" cy="378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it-IT" sz="1600">
                <a:solidFill>
                  <a:schemeClr val="lt1"/>
                </a:solidFill>
              </a:rPr>
              <a:t>PARTE 3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Insufficienza del sistema delle biblioteche italiano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Biblioteche pubbliche statali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Invariate dal sistema ottocentesco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Biblioteche locali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Ruolo di conservazione delle memorie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Biblioteche: coinvolte nel processo di riforma istituzionale dello stato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Introduzione dell’ordinamento regionale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Biblioteca pubblica che prendeva spunto dalla cultura anglosassone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Normativa del 1941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</a:pPr>
            <a:r>
              <a:rPr lang="it-IT" sz="1600">
                <a:solidFill>
                  <a:schemeClr val="lt1"/>
                </a:solidFill>
              </a:rPr>
              <a:t>Competenza legislativa alle regioni</a:t>
            </a:r>
            <a:endParaRPr/>
          </a:p>
          <a:p>
            <a:pPr marL="685800" lvl="1" indent="-127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lgerian"/>
              <a:buNone/>
            </a:pP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</a:t>
            </a:r>
            <a:r>
              <a:rPr lang="it-IT">
                <a:solidFill>
                  <a:schemeClr val="lt1"/>
                </a:solidFill>
              </a:rPr>
              <a:t> </a:t>
            </a:r>
            <a:r>
              <a:rPr lang="it-IT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V</a:t>
            </a:r>
            <a:endParaRPr/>
          </a:p>
        </p:txBody>
      </p:sp>
      <p:cxnSp>
        <p:nvCxnSpPr>
          <p:cNvPr id="160" name="Google Shape;160;p8"/>
          <p:cNvCxnSpPr/>
          <p:nvPr/>
        </p:nvCxnSpPr>
        <p:spPr>
          <a:xfrm rot="10800000">
            <a:off x="1" y="2026340"/>
            <a:ext cx="6095999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8"/>
          <p:cNvSpPr txBox="1">
            <a:spLocks noGrp="1"/>
          </p:cNvSpPr>
          <p:nvPr>
            <p:ph type="body" idx="1"/>
          </p:nvPr>
        </p:nvSpPr>
        <p:spPr>
          <a:xfrm>
            <a:off x="370668" y="2189965"/>
            <a:ext cx="5725332" cy="415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Bernini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Disinteresse in materia di biblioteche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Come lo Stato potesse intervenire per tutelare la vendita all’estero di qualche manoscritto prezioso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Caronia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Alle regioni «le istituzione pubbliche di ogni ordine e grado, le accademie, le biblioteche, e i musei»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Principi della Costituzione: art.9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L’istituzione bibliotecaria comincia ad avere considerazione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it-IT" sz="1800" dirty="0">
                <a:solidFill>
                  <a:schemeClr val="lt1"/>
                </a:solidFill>
              </a:rPr>
              <a:t>La scarsa cultura dei costituenti in questo settore non ha permesso di arrivare ad una soluzione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162" name="Google Shape;162;p8" descr="Ferdinando Berni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497" y="369913"/>
            <a:ext cx="3126031" cy="27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8" descr="Articolo 9: il patrimonio di una comunità - Patria Indipend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8661" y="4001083"/>
            <a:ext cx="3588640" cy="22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8"/>
          <p:cNvSpPr/>
          <p:nvPr/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lgerian"/>
              <a:buNone/>
            </a:pPr>
            <a:r>
              <a:rPr lang="it-IT" sz="3800">
                <a:solidFill>
                  <a:schemeClr val="lt1"/>
                </a:solidFill>
                <a:latin typeface="Algerian"/>
                <a:ea typeface="Algerian"/>
                <a:cs typeface="Algerian"/>
                <a:sym typeface="Algerian"/>
              </a:rPr>
              <a:t>CAPITOLO V</a:t>
            </a:r>
            <a:endParaRPr sz="3800">
              <a:solidFill>
                <a:schemeClr val="lt1"/>
              </a:solidFill>
            </a:endParaRPr>
          </a:p>
        </p:txBody>
      </p:sp>
      <p:cxnSp>
        <p:nvCxnSpPr>
          <p:cNvPr id="172" name="Google Shape;172;p9"/>
          <p:cNvCxnSpPr/>
          <p:nvPr/>
        </p:nvCxnSpPr>
        <p:spPr>
          <a:xfrm rot="10800000">
            <a:off x="831873" y="1749756"/>
            <a:ext cx="4718304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897769" y="1909192"/>
            <a:ext cx="4586513" cy="364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it-IT" sz="1700" dirty="0">
                <a:solidFill>
                  <a:schemeClr val="lt1"/>
                </a:solidFill>
              </a:rPr>
              <a:t>PARTE 4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Struttura amministrativa del dopoguerra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Struttura simile al periodo fascista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1947: direttore generale Giulio Arcone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Coinvolse Attore Apolloni-&gt; da quadri amministrativi fascisti</a:t>
            </a:r>
            <a:endParaRPr dirty="0"/>
          </a:p>
          <a:p>
            <a:pPr marL="228600" lvl="0" indent="-22050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Piano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A favore di molte biblioteche </a:t>
            </a:r>
            <a:endParaRPr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Riproposto e potenziato in questo momento</a:t>
            </a:r>
            <a:endParaRPr lang="it-IT" sz="2800" dirty="0"/>
          </a:p>
          <a:p>
            <a:pPr marL="685800" lvl="1" indent="-22050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it-IT" sz="1700" dirty="0">
                <a:solidFill>
                  <a:schemeClr val="lt1"/>
                </a:solidFill>
              </a:rPr>
              <a:t>Apparato burocratico tipico dell’età giolittiana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dirty="0">
              <a:solidFill>
                <a:schemeClr val="lt1"/>
              </a:solidFill>
            </a:endParaRPr>
          </a:p>
        </p:txBody>
      </p:sp>
      <p:cxnSp>
        <p:nvCxnSpPr>
          <p:cNvPr id="174" name="Google Shape;174;p9"/>
          <p:cNvCxnSpPr/>
          <p:nvPr/>
        </p:nvCxnSpPr>
        <p:spPr>
          <a:xfrm rot="10800000">
            <a:off x="834027" y="5707672"/>
            <a:ext cx="4713997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5" name="Google Shape;175;p9" descr="AIB-WEB. E. Fabietti, La biblioteca popolare moderna (1933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5453" y="1353627"/>
            <a:ext cx="5666547" cy="415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Widescreen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Algerian</vt:lpstr>
      <vt:lpstr>Arial</vt:lpstr>
      <vt:lpstr>Calibri</vt:lpstr>
      <vt:lpstr>Tema di Office</vt:lpstr>
      <vt:lpstr>LA STORIA DELLE BIBLIOTECHE IN ITALIA (cap. IV-V)</vt:lpstr>
      <vt:lpstr>INDICE</vt:lpstr>
      <vt:lpstr>CAPITOLO IV </vt:lpstr>
      <vt:lpstr>CAPITOLO IV</vt:lpstr>
      <vt:lpstr>CAPITOLO IV</vt:lpstr>
      <vt:lpstr>CAPITOLO V</vt:lpstr>
      <vt:lpstr>CAPITOLO V</vt:lpstr>
      <vt:lpstr>CAPITOLO V</vt:lpstr>
      <vt:lpstr>CAPITOLO V</vt:lpstr>
      <vt:lpstr>CAPITOLO V</vt:lpstr>
      <vt:lpstr>CAPITOLO V</vt:lpstr>
      <vt:lpstr>CAPITOLO 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DELLE BIBLIOTECHE IN ITALIA (cap. IV-V)</dc:title>
  <dc:creator>Giorgia Greco</dc:creator>
  <cp:lastModifiedBy>Francesco Guizzi</cp:lastModifiedBy>
  <cp:revision>1</cp:revision>
  <dcterms:created xsi:type="dcterms:W3CDTF">2023-11-23T18:09:04Z</dcterms:created>
  <dcterms:modified xsi:type="dcterms:W3CDTF">2023-11-25T15:38:54Z</dcterms:modified>
</cp:coreProperties>
</file>