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65" r:id="rId5"/>
    <p:sldId id="269" r:id="rId6"/>
    <p:sldId id="270" r:id="rId7"/>
    <p:sldId id="258" r:id="rId8"/>
    <p:sldId id="272" r:id="rId9"/>
    <p:sldId id="261" r:id="rId10"/>
    <p:sldId id="259" r:id="rId11"/>
    <p:sldId id="262" r:id="rId12"/>
    <p:sldId id="263" r:id="rId13"/>
    <p:sldId id="274" r:id="rId14"/>
    <p:sldId id="275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CC"/>
    <a:srgbClr val="FDF9D5"/>
    <a:srgbClr val="A57C22"/>
    <a:srgbClr val="FFF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66"/>
    <p:restoredTop sz="94715"/>
  </p:normalViewPr>
  <p:slideViewPr>
    <p:cSldViewPr snapToGrid="0" snapToObjects="1">
      <p:cViewPr varScale="1">
        <p:scale>
          <a:sx n="92" d="100"/>
          <a:sy n="92" d="100"/>
        </p:scale>
        <p:origin x="192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1T15:26:19.8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1877 1 24575,'-6'11'0,"1"0"0,5 1 0,0-1 0,-5 0 0,3 1 0,-3 0 0,0-6 0,4 4 0,-5-3 0,1 4 0,-1 1 0,-1-1 0,-3 1 0,4-1 0,-1 1 0,-3-6 0,3 4 0,1-3 0,-5 5 0,5-1 0,-6-4 0,0 3 0,5-3 0,-3 4 0,3 1 0,-5 0 0,1-1 0,-7 1 0,4 0 0,-4 0 0,6 0 0,0 0 0,0 6 0,0-5 0,-1 5 0,1 0 0,0 2 0,-7 0 0,4 4 0,-3-10 0,5 10 0,0-4 0,1-1 0,-1 6 0,1-12 0,-1 11 0,6-11 0,-4 5 0,4 0 0,1-5 0,-6 11 0,5-10 0,0 10 0,-4-11 0,10 5 0,-10 0 0,10-5 0,-10 5 0,9 0 0,-8-5 0,8 5 0,-9 0 0,10-4 0,-10 4 0,9-7 0,-9 7 0,10-4 0,-10 4 0,10 0 0,-5-5 0,1 10 0,-2-10 0,1 10 0,1-10 0,5 5 0,-6-6 0,5 6 0,-4-5 0,5 5 0,0 0 0,0-5 0,0 5 0,0-6 0,0 6 0,-5-5 0,3 5 0,-3 0 0,5-5 0,0 5 0,0 0 0,0-5 0,0 5 0,0 0 0,0 2 0,0-1 0,0-1 0,0-1 0,0-4 0,0 4 0,0-6 0,0 1 0,0 0 0,0 0 0,0-1 0,0 1 0,0-1 0,0 1 0,5 0 0,1-1 0,1 1 0,3-6 0,-9 4 0,10-8 0,-10 8 0,9-9 0,-8 10 0,8-10 0,-9 9 0,10-8 0,-10 8 0,9-9 0,-8 10 0,8-5 0,-4 5 0,6 1 0,-6-1 0,4-5 0,-9 4 0,10-8 0,-10 8 0,9-9 0,-9 10 0,10-10 0,-5 9 0,6-9 0,-1 4 0,0-5 0,1 0 0,-1 0 0,1 0 0,-1 0 0,1 0 0,0 0 0,-1 0 0,1 0 0,-1 0 0,1 0 0,0 0 0,-1 0 0,1 0 0,0 0 0,0 0 0,-1 0 0,1 0 0,0 0 0,-1 0 0,1 0 0,0 0 0,-1 0 0,1 0 0,0 0 0,-1 0 0,1 0 0,6 0 0,-5 0 0,10 0 0,-10 0 0,4 0 0,-6 0 0,1 0 0,-1 0 0,1 0 0,0 0 0,-1 0 0,1 0 0,0 0 0,0-5 0,-1 4 0,1-5 0,-1 6 0,1-5 0,0 4 0,-6-10 0,4 10 0,-3-4 0,4-1 0,1 0 0,-1 0 0,0-4 0,-4 3 0,3-5 0,-3 6 0,4-5 0,-4 5 0,3-6 0,-4 0 0,5 1 0,-4-1 0,3 1 0,-9-1 0,4 1 0,-5-1 0,0 0 0,5 0 0,-4 1 0,5-1 0,-6 0 0,0 0 0,0 0 0,0 0 0,0 0 0,0 0 0,0 1 0,0-1 0,0 0 0,0 0 0,0 0 0,0 0 0,0-5 0,0 4 0,-6-4 0,5 6 0,-9-1 0,8 0 0,-8 0 0,8 0 0,-8 1 0,9-1 0,-10 5 0,10-3 0,-10 3 0,5-5 0,-6 1 0,6-1 0,-5 0 0,5 6 0,-1-5 0,-3 10 0,3-9 0,-4 8 0,4-8 0,-3 9 0,3-10 0,-5 10 0,1-5 0,-1 1 0,0 4 0,1-4 0,-1 0 0,0 4 0,0-5 0,0 6 0,0-5 0,0 4 0,1-5 0,-1 1 0,0 4 0,0-4 0,1 5 0,-1-6 0,0 5 0,0-4 0,0 0 0,1 3 0,-1-3 0,0 0 0,1 3 0,-1-3 0,0 5 0,1 0 0,-1 0 0,1 0 0,-1 0 0,0 0 0,1 0 0,0 0 0,-1 0 0,1 0 0,-1 0 0,0 0 0,1 0 0,0 0 0,-1 0 0,1 0 0,-1 0 0,0 0 0,0 0 0,0 0 0,1 0 0,-1 0 0,0 0 0,1 0 0,-1 0 0,0 0 0,0 0 0,-6 0 0,5 0 0,-5 0 0,6 0 0,0 0 0,0 0 0,1 0 0,-1 0 0,0 0 0,0 0 0,-6 0 0,5 0 0,-5 0 0,6 0 0,0 0 0,0 0 0,0 0 0,0 0 0,0 0 0,1 0 0,-1 0 0,0 0 0,1 0 0,-1 0 0,0 0 0,0 0 0,0 0 0,0 0 0,0 0 0,1 0 0,-1 0 0,0 0 0,0 0 0,1 0 0,-1 0 0,0 0 0,0 0 0,0 0 0,1 0 0,-1 0 0,0 0 0,1 0 0,-1 0 0,0 0 0,0 0 0,1 0 0,-1 0 0,1 0 0,-1 0 0,0 0 0,-6 6 0,4-5 0,-4 5 0,6-6 0,-6 6 0,5-5 0,-12 11 0,12-11 0,-12 11 0,6-11 0,-1 10 0,-5-10 0,6 10 0,-7-9 0,0 9 0,0-9 0,6 9 0,-5-4 0,-1-1 0,4 0 0,-10 0 0,13-5 0,-7 11 0,0-11 0,6 10 0,2-10 0,0 10 0,4-9 0,-9 8 0,10-8 0,-4 3 0,5-5 0,0 5 0,0-4 0,1 5 0,4-1 0,-3-4 0,4 4 0,-6 0 0,1-4 0,0 4 0,0-5 0,5-4 0,6 2 0,6-8 0,7-2 0,6-15 0,1-1 0,-5 6 0,-3 10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4FA747-B8AD-80D1-B559-3E64B9B76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374175B-B15B-8574-0BCB-4D166FE20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08F188-7DBB-964B-56DE-57991405C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D991-4438-AC4C-B316-8A894D7DEBFF}" type="datetimeFigureOut">
              <a:rPr lang="it-IT" smtClean="0"/>
              <a:t>22/10/23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9E6CDE-8B38-F731-BC69-AAA497812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1AAE08-84F7-69C3-253B-376B5FBE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F4484-46B6-DE47-8C18-2C19D9BAF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9366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B00CB7-88A9-3F17-2285-3E653560E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0092FB7-641F-91D9-7E89-5CB3EC589A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40E6BE-6733-1B1C-57A1-E8AC45C97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D991-4438-AC4C-B316-8A894D7DEBFF}" type="datetimeFigureOut">
              <a:rPr lang="it-IT" smtClean="0"/>
              <a:t>22/10/23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D7FA28-EB36-CAC1-0D4A-6ACF0217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7FE632-79B0-53F3-2C2B-394EB736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F4484-46B6-DE47-8C18-2C19D9BAF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620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E6968C8-0271-5121-E115-933B2F143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A3CBE0D-57AF-2F94-3349-A02C32F5F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763372-6D9F-8E72-105E-D79A14040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D991-4438-AC4C-B316-8A894D7DEBFF}" type="datetimeFigureOut">
              <a:rPr lang="it-IT" smtClean="0"/>
              <a:t>22/10/23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74C0A2-8846-D3EB-5F44-4A5D95415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6208AD-6188-669E-1028-DD8FCC2E8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F4484-46B6-DE47-8C18-2C19D9BAF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9256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49CA82-1257-EE13-09AB-933395F7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23C358-EF4C-9BB2-4443-5A5AFC010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4548E0-E16B-5BB9-4B50-66A29DB51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D991-4438-AC4C-B316-8A894D7DEBFF}" type="datetimeFigureOut">
              <a:rPr lang="it-IT" smtClean="0"/>
              <a:t>22/10/23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020A67-ECA1-1AD0-4150-8998A0E90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15938C-2667-3000-5BFF-8786C6F10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F4484-46B6-DE47-8C18-2C19D9BAF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5084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9CA851-6502-D284-0449-EA44C8DD5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612460-2292-F99C-4BC6-67B6CDA06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A1AC27-225F-B3B5-1A67-5BA7685C9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D991-4438-AC4C-B316-8A894D7DEBFF}" type="datetimeFigureOut">
              <a:rPr lang="it-IT" smtClean="0"/>
              <a:t>22/10/23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3F9CD9-2A5F-FDFB-749F-7AC559949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406CCC-5AAF-8B48-3F05-187C119C2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F4484-46B6-DE47-8C18-2C19D9BAF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39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B8AF65-4D2B-F0D7-AE8D-32DC41F18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909251-D704-58A3-614E-7A3354807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C4E6C30-1F7C-C493-0DA9-01BE07952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DF831E0-2CE7-DFE1-00EB-698B73EF9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D991-4438-AC4C-B316-8A894D7DEBFF}" type="datetimeFigureOut">
              <a:rPr lang="it-IT" smtClean="0"/>
              <a:t>22/10/23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41A8FEE-B1AA-8F28-9694-E2F20B099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32520F-8A0A-8736-0B42-527E631D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F4484-46B6-DE47-8C18-2C19D9BAF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4201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58782B-0000-9883-E0A5-7AABCBE81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B65A53-91C3-0975-6285-48F14123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BE4794-5D9F-D86D-8E53-737257E9B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BB9E429-EDF5-23CE-AB62-30E4D1C4D1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7706D53-A4FD-0753-2081-58C03ECDA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699350-51BE-1E29-2EAB-3E073E39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D991-4438-AC4C-B316-8A894D7DEBFF}" type="datetimeFigureOut">
              <a:rPr lang="it-IT" smtClean="0"/>
              <a:t>22/10/23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A2F157C-50A0-01D2-6560-D91290AA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1D537EE-DA2A-929F-F638-445034B44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F4484-46B6-DE47-8C18-2C19D9BAF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343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252359-C433-5207-D238-83F65C66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D9F52B8-15AF-73A1-4A41-A3A2AF8D5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D991-4438-AC4C-B316-8A894D7DEBFF}" type="datetimeFigureOut">
              <a:rPr lang="it-IT" smtClean="0"/>
              <a:t>22/10/23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522E3C3-D867-C60B-2261-A41E73984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664892-B898-919B-FA27-50C4C725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F4484-46B6-DE47-8C18-2C19D9BAF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0259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A9E9B0F-F4AE-FCA8-D3D2-3B5937279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D991-4438-AC4C-B316-8A894D7DEBFF}" type="datetimeFigureOut">
              <a:rPr lang="it-IT" smtClean="0"/>
              <a:t>22/10/23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BD06572-002D-8F18-7297-31944A628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09B6617-3AE8-0554-7A71-7E33E9A1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F4484-46B6-DE47-8C18-2C19D9BAF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2304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B3F879-06E5-A622-DC1E-E33A78D7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E80288-BD00-92FC-3ED9-E2CFFA200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10197-FA32-D2DE-1FD8-FE926D2F3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1E772C1-9803-D047-E415-477F9BB61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D991-4438-AC4C-B316-8A894D7DEBFF}" type="datetimeFigureOut">
              <a:rPr lang="it-IT" smtClean="0"/>
              <a:t>22/10/23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C1B3D85-4376-B478-93D7-3550F891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3B97730-E4A1-BEEC-F8D8-E49F0D46D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F4484-46B6-DE47-8C18-2C19D9BAF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6121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150DF8-FF5C-CA3A-E8C1-5F0F65ECC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DD6CE85-F563-983C-0C1A-B7F687B878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EFAD2E2-F6DB-0F8C-4B09-33542EF98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4A77C9B-1311-BF32-0CF4-1AF7F9643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D991-4438-AC4C-B316-8A894D7DEBFF}" type="datetimeFigureOut">
              <a:rPr lang="it-IT" smtClean="0"/>
              <a:t>22/10/23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138599F-5456-7DDE-7D76-5A6FF338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9BFA6D-03A5-45DA-44FB-AD6BBB3B1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F4484-46B6-DE47-8C18-2C19D9BAF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989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513A526-51F6-94D7-C589-14344E0E2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CD561B4-C1F4-9A07-82BE-907173DCA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543A91-188C-0607-E45A-D42BC4FA13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DD991-4438-AC4C-B316-8A894D7DEBFF}" type="datetimeFigureOut">
              <a:rPr lang="it-IT" smtClean="0"/>
              <a:t>22/10/23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2A9614-7125-160D-0E4D-557E96A62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820751-08B4-1840-F3C6-628170D8F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F4484-46B6-DE47-8C18-2C19D9BAF3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89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0.sv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7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Immagini Stock - Vecchio Libro Con Pagine Gialle Macchiate Di Bianco. Image  12528309">
            <a:extLst>
              <a:ext uri="{FF2B5EF4-FFF2-40B4-BE49-F238E27FC236}">
                <a16:creationId xmlns:a16="http://schemas.microsoft.com/office/drawing/2014/main" id="{DDFA273B-6E98-0F89-6D3D-81CC482EF5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456688" cy="245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6" descr="Immagini Stock - Vecchio Libro Con Pagine Gialle Macchiate Di Bianco. Image  12528309">
            <a:extLst>
              <a:ext uri="{FF2B5EF4-FFF2-40B4-BE49-F238E27FC236}">
                <a16:creationId xmlns:a16="http://schemas.microsoft.com/office/drawing/2014/main" id="{F0ECB58B-53ED-38F7-FDB9-62232969ED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51541EE-59A5-AAE3-48CA-011F19185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9" t="1601" r="1780" b="2800"/>
          <a:stretch/>
        </p:blipFill>
        <p:spPr>
          <a:xfrm rot="16200000">
            <a:off x="2666999" y="-2652946"/>
            <a:ext cx="6858000" cy="12192000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F2BA4D55-57CC-9B8E-2CF6-9C0E872E1E34}"/>
              </a:ext>
            </a:extLst>
          </p:cNvPr>
          <p:cNvSpPr/>
          <p:nvPr/>
        </p:nvSpPr>
        <p:spPr>
          <a:xfrm>
            <a:off x="3371362" y="1319394"/>
            <a:ext cx="5754076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pyrus" panose="020B0602040200020303" pitchFamily="34" charset="77"/>
              </a:rPr>
              <a:t>IL LIBRO</a:t>
            </a:r>
          </a:p>
          <a:p>
            <a:endParaRPr lang="it-IT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pyrus" panose="020B0602040200020303" pitchFamily="34" charset="77"/>
            </a:endParaRPr>
          </a:p>
          <a:p>
            <a:r>
              <a:rPr lang="it-IT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pyrus" panose="020B0602040200020303" pitchFamily="34" charset="77"/>
              </a:rPr>
              <a:t>IL PAPIRO</a:t>
            </a:r>
          </a:p>
          <a:p>
            <a:endParaRPr lang="it-IT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pyrus" panose="020B0602040200020303" pitchFamily="34" charset="77"/>
            </a:endParaRPr>
          </a:p>
          <a:p>
            <a:r>
              <a:rPr lang="it-IT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pyrus" panose="020B0602040200020303" pitchFamily="34" charset="77"/>
              </a:rPr>
              <a:t>LA PERGAMENA</a:t>
            </a:r>
            <a:endParaRPr lang="it-IT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37529461-2499-CC17-E947-18F9AE050FC0}"/>
              </a:ext>
            </a:extLst>
          </p:cNvPr>
          <p:cNvSpPr/>
          <p:nvPr/>
        </p:nvSpPr>
        <p:spPr>
          <a:xfrm>
            <a:off x="2198757" y="2760317"/>
            <a:ext cx="904011" cy="88921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05F4C7D3-9AC1-BCED-E2E4-F6E419F2FCBE}"/>
              </a:ext>
            </a:extLst>
          </p:cNvPr>
          <p:cNvSpPr/>
          <p:nvPr/>
        </p:nvSpPr>
        <p:spPr>
          <a:xfrm>
            <a:off x="2193516" y="1244843"/>
            <a:ext cx="904011" cy="88921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F1FE109C-561A-123C-F073-E289C7D57009}"/>
              </a:ext>
            </a:extLst>
          </p:cNvPr>
          <p:cNvSpPr/>
          <p:nvPr/>
        </p:nvSpPr>
        <p:spPr>
          <a:xfrm>
            <a:off x="2199666" y="4504944"/>
            <a:ext cx="904011" cy="88921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Elemento grafico 23" descr="Libro aperto">
            <a:extLst>
              <a:ext uri="{FF2B5EF4-FFF2-40B4-BE49-F238E27FC236}">
                <a16:creationId xmlns:a16="http://schemas.microsoft.com/office/drawing/2014/main" id="{0DEDD5F6-0B72-3F03-7646-8112A163D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8581" y="1282423"/>
            <a:ext cx="813880" cy="813880"/>
          </a:xfrm>
          <a:prstGeom prst="rect">
            <a:avLst/>
          </a:prstGeom>
        </p:spPr>
      </p:pic>
      <p:pic>
        <p:nvPicPr>
          <p:cNvPr id="36" name="Elemento grafico 35" descr="Albero Tanabata">
            <a:extLst>
              <a:ext uri="{FF2B5EF4-FFF2-40B4-BE49-F238E27FC236}">
                <a16:creationId xmlns:a16="http://schemas.microsoft.com/office/drawing/2014/main" id="{51493A8D-25CB-95FA-7D15-0DAF93FAB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1895" y="2845768"/>
            <a:ext cx="735632" cy="735632"/>
          </a:xfrm>
          <a:prstGeom prst="rect">
            <a:avLst/>
          </a:prstGeom>
        </p:spPr>
      </p:pic>
      <p:pic>
        <p:nvPicPr>
          <p:cNvPr id="26" name="Elemento grafico 25" descr="Pergamena diploma">
            <a:extLst>
              <a:ext uri="{FF2B5EF4-FFF2-40B4-BE49-F238E27FC236}">
                <a16:creationId xmlns:a16="http://schemas.microsoft.com/office/drawing/2014/main" id="{1C1DDE9D-2BC3-B7E7-98F7-9A1AD4B9F8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08311" y="4573077"/>
            <a:ext cx="889216" cy="889216"/>
          </a:xfrm>
          <a:prstGeom prst="rect">
            <a:avLst/>
          </a:prstGeom>
        </p:spPr>
      </p:pic>
      <p:pic>
        <p:nvPicPr>
          <p:cNvPr id="1038" name="Picture 14" descr="puntatore del mouse 1187030 PNG">
            <a:extLst>
              <a:ext uri="{FF2B5EF4-FFF2-40B4-BE49-F238E27FC236}">
                <a16:creationId xmlns:a16="http://schemas.microsoft.com/office/drawing/2014/main" id="{56889B65-3CF2-925B-5306-446B54C08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484" y="1203006"/>
            <a:ext cx="312930" cy="48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072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0023 C -0.05091 0.0912 -0.09505 0.18287 -0.19544 0.1912 C -0.2957 0.19954 -0.60898 0.04954 -0.60898 0.04954 L -0.60898 0.04954 " pathEditMode="relative" ptsTypes="AAAA">
                                      <p:cBhvr>
                                        <p:cTn id="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Immagini Stock - Vecchio Libro Con Pagine Gialle Macchiate Di Bianco. Image  12528309">
            <a:extLst>
              <a:ext uri="{FF2B5EF4-FFF2-40B4-BE49-F238E27FC236}">
                <a16:creationId xmlns:a16="http://schemas.microsoft.com/office/drawing/2014/main" id="{DDFA273B-6E98-0F89-6D3D-81CC482EF5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456688" cy="245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6" descr="Immagini Stock - Vecchio Libro Con Pagine Gialle Macchiate Di Bianco. Image  12528309">
            <a:extLst>
              <a:ext uri="{FF2B5EF4-FFF2-40B4-BE49-F238E27FC236}">
                <a16:creationId xmlns:a16="http://schemas.microsoft.com/office/drawing/2014/main" id="{F0ECB58B-53ED-38F7-FDB9-62232969ED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51541EE-59A5-AAE3-48CA-011F19185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9" t="1601" r="1780" b="2800"/>
          <a:stretch/>
        </p:blipFill>
        <p:spPr>
          <a:xfrm rot="16200000">
            <a:off x="2666999" y="-2652946"/>
            <a:ext cx="6858000" cy="12192000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F2BA4D55-57CC-9B8E-2CF6-9C0E872E1E34}"/>
              </a:ext>
            </a:extLst>
          </p:cNvPr>
          <p:cNvSpPr/>
          <p:nvPr/>
        </p:nvSpPr>
        <p:spPr>
          <a:xfrm>
            <a:off x="3371362" y="1319394"/>
            <a:ext cx="5754076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pyrus" panose="020B0602040200020303" pitchFamily="34" charset="77"/>
              </a:rPr>
              <a:t>IL LIBRO</a:t>
            </a:r>
          </a:p>
          <a:p>
            <a:endParaRPr lang="it-IT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pyrus" panose="020B0602040200020303" pitchFamily="34" charset="77"/>
            </a:endParaRPr>
          </a:p>
          <a:p>
            <a:r>
              <a:rPr lang="it-IT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pyrus" panose="020B0602040200020303" pitchFamily="34" charset="77"/>
              </a:rPr>
              <a:t>IL PAPIRO</a:t>
            </a:r>
          </a:p>
          <a:p>
            <a:endParaRPr lang="it-IT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pyrus" panose="020B0602040200020303" pitchFamily="34" charset="77"/>
            </a:endParaRPr>
          </a:p>
          <a:p>
            <a:r>
              <a:rPr lang="it-IT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pyrus" panose="020B0602040200020303" pitchFamily="34" charset="77"/>
              </a:rPr>
              <a:t>LA PERGAMENA</a:t>
            </a:r>
            <a:endParaRPr lang="it-IT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37529461-2499-CC17-E947-18F9AE050FC0}"/>
              </a:ext>
            </a:extLst>
          </p:cNvPr>
          <p:cNvSpPr/>
          <p:nvPr/>
        </p:nvSpPr>
        <p:spPr>
          <a:xfrm>
            <a:off x="2198757" y="2760317"/>
            <a:ext cx="904011" cy="88921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05F4C7D3-9AC1-BCED-E2E4-F6E419F2FCBE}"/>
              </a:ext>
            </a:extLst>
          </p:cNvPr>
          <p:cNvSpPr/>
          <p:nvPr/>
        </p:nvSpPr>
        <p:spPr>
          <a:xfrm>
            <a:off x="2193516" y="1244843"/>
            <a:ext cx="904011" cy="88921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F1FE109C-561A-123C-F073-E289C7D57009}"/>
              </a:ext>
            </a:extLst>
          </p:cNvPr>
          <p:cNvSpPr/>
          <p:nvPr/>
        </p:nvSpPr>
        <p:spPr>
          <a:xfrm>
            <a:off x="2199666" y="4504944"/>
            <a:ext cx="904011" cy="88921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Elemento grafico 23" descr="Libro aperto">
            <a:extLst>
              <a:ext uri="{FF2B5EF4-FFF2-40B4-BE49-F238E27FC236}">
                <a16:creationId xmlns:a16="http://schemas.microsoft.com/office/drawing/2014/main" id="{0DEDD5F6-0B72-3F03-7646-8112A163D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8581" y="1282423"/>
            <a:ext cx="813880" cy="813880"/>
          </a:xfrm>
          <a:prstGeom prst="rect">
            <a:avLst/>
          </a:prstGeom>
        </p:spPr>
      </p:pic>
      <p:pic>
        <p:nvPicPr>
          <p:cNvPr id="36" name="Elemento grafico 35" descr="Albero Tanabata">
            <a:extLst>
              <a:ext uri="{FF2B5EF4-FFF2-40B4-BE49-F238E27FC236}">
                <a16:creationId xmlns:a16="http://schemas.microsoft.com/office/drawing/2014/main" id="{51493A8D-25CB-95FA-7D15-0DAF93FAB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61895" y="2845768"/>
            <a:ext cx="735632" cy="735632"/>
          </a:xfrm>
          <a:prstGeom prst="rect">
            <a:avLst/>
          </a:prstGeom>
        </p:spPr>
      </p:pic>
      <p:pic>
        <p:nvPicPr>
          <p:cNvPr id="26" name="Elemento grafico 25" descr="Pergamena diploma">
            <a:extLst>
              <a:ext uri="{FF2B5EF4-FFF2-40B4-BE49-F238E27FC236}">
                <a16:creationId xmlns:a16="http://schemas.microsoft.com/office/drawing/2014/main" id="{1C1DDE9D-2BC3-B7E7-98F7-9A1AD4B9F8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24424" y="4573077"/>
            <a:ext cx="889216" cy="889216"/>
          </a:xfrm>
          <a:prstGeom prst="rect">
            <a:avLst/>
          </a:prstGeom>
        </p:spPr>
      </p:pic>
      <p:pic>
        <p:nvPicPr>
          <p:cNvPr id="1038" name="Picture 14" descr="puntatore del mouse 1187030 PNG">
            <a:extLst>
              <a:ext uri="{FF2B5EF4-FFF2-40B4-BE49-F238E27FC236}">
                <a16:creationId xmlns:a16="http://schemas.microsoft.com/office/drawing/2014/main" id="{56889B65-3CF2-925B-5306-446B54C08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484" y="1203006"/>
            <a:ext cx="312930" cy="48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3636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2268 C 0.03099 0.14676 0.05821 0.27106 -0.04414 0.34954 C -0.14648 0.42801 -0.54726 0.66041 -0.61015 0.49329 " pathEditMode="relative" ptsTypes="AAA">
                                      <p:cBhvr>
                                        <p:cTn id="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5860DE7-5A55-DBF2-3F94-10B41284C8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0" t="11486" r="10384" b="10656"/>
          <a:stretch/>
        </p:blipFill>
        <p:spPr>
          <a:xfrm rot="16200000">
            <a:off x="2667002" y="-2667001"/>
            <a:ext cx="6857999" cy="1219200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EF33F44E-DF14-1BCA-4719-D4E219D9BA4E}"/>
              </a:ext>
            </a:extLst>
          </p:cNvPr>
          <p:cNvSpPr/>
          <p:nvPr/>
        </p:nvSpPr>
        <p:spPr>
          <a:xfrm>
            <a:off x="0" y="456893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pyrus" panose="020B0602040200020303" pitchFamily="34" charset="77"/>
              </a:rPr>
              <a:t>LA PERGAMENA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418FF01-F61A-A1D3-2CBC-7334B7B96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3000"/>
                    </a14:imgEffect>
                  </a14:imgLayer>
                </a14:imgProps>
              </a:ext>
            </a:extLst>
          </a:blip>
          <a:srcRect l="2796" t="4056" r="3756" b="10505"/>
          <a:stretch/>
        </p:blipFill>
        <p:spPr>
          <a:xfrm>
            <a:off x="448887" y="1400694"/>
            <a:ext cx="3773979" cy="202830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97B19B3-1490-8F14-E266-DEAD4C7A1D26}"/>
              </a:ext>
            </a:extLst>
          </p:cNvPr>
          <p:cNvSpPr txBox="1"/>
          <p:nvPr/>
        </p:nvSpPr>
        <p:spPr>
          <a:xfrm>
            <a:off x="5259187" y="1739421"/>
            <a:ext cx="54198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>
                <a:latin typeface="Papyrus" panose="020B0602040200020303" pitchFamily="34" charset="77"/>
              </a:rPr>
              <a:t>II secolo a.C.</a:t>
            </a:r>
          </a:p>
          <a:p>
            <a:endParaRPr lang="it-IT" sz="2600" b="1" dirty="0">
              <a:latin typeface="Papyrus" panose="020B0602040200020303" pitchFamily="34" charset="77"/>
            </a:endParaRPr>
          </a:p>
          <a:p>
            <a:r>
              <a:rPr lang="it-IT" sz="2600" b="1" dirty="0">
                <a:latin typeface="Papyrus" panose="020B0602040200020303" pitchFamily="34" charset="77"/>
              </a:rPr>
              <a:t>Pergamo</a:t>
            </a:r>
          </a:p>
        </p:txBody>
      </p:sp>
      <p:pic>
        <p:nvPicPr>
          <p:cNvPr id="11" name="Elemento grafico 10" descr="Cronometro">
            <a:extLst>
              <a:ext uri="{FF2B5EF4-FFF2-40B4-BE49-F238E27FC236}">
                <a16:creationId xmlns:a16="http://schemas.microsoft.com/office/drawing/2014/main" id="{97D86699-14B9-04B1-A213-B0A8F4472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46172" y="1462422"/>
            <a:ext cx="923330" cy="923330"/>
          </a:xfrm>
          <a:prstGeom prst="rect">
            <a:avLst/>
          </a:prstGeom>
        </p:spPr>
      </p:pic>
      <p:pic>
        <p:nvPicPr>
          <p:cNvPr id="13" name="Elemento grafico 12" descr="Globo">
            <a:extLst>
              <a:ext uri="{FF2B5EF4-FFF2-40B4-BE49-F238E27FC236}">
                <a16:creationId xmlns:a16="http://schemas.microsoft.com/office/drawing/2014/main" id="{2B589619-A11B-7BDD-6A8B-65F86E4648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58394" y="2381628"/>
            <a:ext cx="689956" cy="68995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216A8AC-E445-16FA-912A-9A00FBDE17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875" b="15472"/>
          <a:stretch/>
        </p:blipFill>
        <p:spPr>
          <a:xfrm>
            <a:off x="7969136" y="1380223"/>
            <a:ext cx="3615243" cy="2168482"/>
          </a:xfrm>
          <a:prstGeom prst="rect">
            <a:avLst/>
          </a:prstGeom>
        </p:spPr>
      </p:pic>
      <p:pic>
        <p:nvPicPr>
          <p:cNvPr id="24" name="Elemento grafico 23" descr="Pennarello">
            <a:extLst>
              <a:ext uri="{FF2B5EF4-FFF2-40B4-BE49-F238E27FC236}">
                <a16:creationId xmlns:a16="http://schemas.microsoft.com/office/drawing/2014/main" id="{6F44AA65-D270-94D6-A37E-6D2AE44F6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31779" y="2155370"/>
            <a:ext cx="571235" cy="571235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76A2165-AE8E-88B2-796A-2F1021E07919}"/>
              </a:ext>
            </a:extLst>
          </p:cNvPr>
          <p:cNvSpPr txBox="1"/>
          <p:nvPr/>
        </p:nvSpPr>
        <p:spPr>
          <a:xfrm>
            <a:off x="4671754" y="3426122"/>
            <a:ext cx="313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>
                <a:latin typeface="Papyrus" panose="020B0602040200020303" pitchFamily="34" charset="77"/>
              </a:rPr>
              <a:t>«membrana pergami»</a:t>
            </a:r>
          </a:p>
        </p:txBody>
      </p:sp>
      <p:sp>
        <p:nvSpPr>
          <p:cNvPr id="33" name="Freccia giù 32">
            <a:extLst>
              <a:ext uri="{FF2B5EF4-FFF2-40B4-BE49-F238E27FC236}">
                <a16:creationId xmlns:a16="http://schemas.microsoft.com/office/drawing/2014/main" id="{9667C8DE-8A78-ECF4-389A-868C098EA552}"/>
              </a:ext>
            </a:extLst>
          </p:cNvPr>
          <p:cNvSpPr/>
          <p:nvPr/>
        </p:nvSpPr>
        <p:spPr>
          <a:xfrm>
            <a:off x="6096000" y="2964456"/>
            <a:ext cx="206829" cy="461666"/>
          </a:xfrm>
          <a:prstGeom prst="downArrow">
            <a:avLst/>
          </a:prstGeom>
          <a:solidFill>
            <a:srgbClr val="A57C2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F8826300-8494-8BFB-6CA1-03C03A569D1A}"/>
              </a:ext>
            </a:extLst>
          </p:cNvPr>
          <p:cNvSpPr txBox="1"/>
          <p:nvPr/>
        </p:nvSpPr>
        <p:spPr>
          <a:xfrm>
            <a:off x="521822" y="4495572"/>
            <a:ext cx="457685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it-IT" sz="2600" b="1" dirty="0">
                <a:latin typeface="Papyrus" panose="020B0602040200020303" pitchFamily="34" charset="77"/>
              </a:rPr>
              <a:t>Marco Terenzio Varrone</a:t>
            </a:r>
          </a:p>
          <a:p>
            <a:pPr marL="457200" indent="-457200">
              <a:buFont typeface="Wingdings" pitchFamily="2" charset="2"/>
              <a:buChar char="Ø"/>
            </a:pPr>
            <a:endParaRPr lang="it-IT" sz="2600" b="1" dirty="0">
              <a:latin typeface="Papyrus" panose="020B0602040200020303" pitchFamily="34" charset="77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it-IT" sz="2600" b="1" dirty="0">
                <a:latin typeface="Papyrus" panose="020B0602040200020303" pitchFamily="34" charset="77"/>
              </a:rPr>
              <a:t>Utilizzo per i codici</a:t>
            </a:r>
          </a:p>
          <a:p>
            <a:endParaRPr lang="it-IT" sz="2600" b="1" dirty="0">
              <a:latin typeface="Papyrus" panose="020B0602040200020303" pitchFamily="34" charset="77"/>
            </a:endParaRPr>
          </a:p>
          <a:p>
            <a:endParaRPr lang="it-IT" dirty="0"/>
          </a:p>
        </p:txBody>
      </p:sp>
      <p:sp>
        <p:nvSpPr>
          <p:cNvPr id="50" name="Freccia destra 49">
            <a:extLst>
              <a:ext uri="{FF2B5EF4-FFF2-40B4-BE49-F238E27FC236}">
                <a16:creationId xmlns:a16="http://schemas.microsoft.com/office/drawing/2014/main" id="{EA635AEB-9A38-B5DA-7EF1-B88835047347}"/>
              </a:ext>
            </a:extLst>
          </p:cNvPr>
          <p:cNvSpPr/>
          <p:nvPr/>
        </p:nvSpPr>
        <p:spPr>
          <a:xfrm>
            <a:off x="4807837" y="4555756"/>
            <a:ext cx="2433484" cy="280067"/>
          </a:xfrm>
          <a:prstGeom prst="rightArrow">
            <a:avLst/>
          </a:prstGeom>
          <a:solidFill>
            <a:srgbClr val="A57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69F5EA27-905C-E5CC-BCD3-7398AEDC4E4A}"/>
              </a:ext>
            </a:extLst>
          </p:cNvPr>
          <p:cNvSpPr txBox="1"/>
          <p:nvPr/>
        </p:nvSpPr>
        <p:spPr>
          <a:xfrm>
            <a:off x="6935586" y="4311380"/>
            <a:ext cx="481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Papyrus" panose="020B0602040200020303" pitchFamily="34" charset="77"/>
              </a:rPr>
              <a:t>Spiegazione eziologica della nascita della pergamena </a:t>
            </a:r>
          </a:p>
        </p:txBody>
      </p:sp>
      <p:pic>
        <p:nvPicPr>
          <p:cNvPr id="52" name="Immagine 51">
            <a:extLst>
              <a:ext uri="{FF2B5EF4-FFF2-40B4-BE49-F238E27FC236}">
                <a16:creationId xmlns:a16="http://schemas.microsoft.com/office/drawing/2014/main" id="{1C87A6C8-84F9-8030-E55B-A7E0FD4ED5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3022" y="5158557"/>
            <a:ext cx="2860668" cy="155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4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33" grpId="0" animBg="1"/>
      <p:bldP spid="34" grpId="0"/>
      <p:bldP spid="50" grpId="0" animBg="1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222F488-EBD1-FAD4-90BC-38161B9B8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0" t="11486" r="10384" b="10656"/>
          <a:stretch/>
        </p:blipFill>
        <p:spPr>
          <a:xfrm rot="16200000">
            <a:off x="2666999" y="-2667001"/>
            <a:ext cx="6857999" cy="1219200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8324333-C013-F1CD-A57E-0B9E0027DCAF}"/>
              </a:ext>
            </a:extLst>
          </p:cNvPr>
          <p:cNvSpPr/>
          <p:nvPr/>
        </p:nvSpPr>
        <p:spPr>
          <a:xfrm>
            <a:off x="0" y="433938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pyrus" panose="020B0602040200020303" pitchFamily="34" charset="77"/>
              </a:rPr>
              <a:t>LE TRE TIPOLOGIE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58F750D-34B2-42F3-483F-2DBC83E06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67" y="2116874"/>
            <a:ext cx="2908300" cy="236299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DD0C503-93E1-4DA6-305B-6B6DF550D0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12" t="13716" r="45451" b="50000"/>
          <a:stretch/>
        </p:blipFill>
        <p:spPr>
          <a:xfrm>
            <a:off x="4641847" y="2116874"/>
            <a:ext cx="2908299" cy="236299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05CE088-B876-566D-F152-7FBF53834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734" y="2116874"/>
            <a:ext cx="2908299" cy="236299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E244E6-85EB-5062-7C7D-11208B9F58C6}"/>
              </a:ext>
            </a:extLst>
          </p:cNvPr>
          <p:cNvSpPr txBox="1"/>
          <p:nvPr/>
        </p:nvSpPr>
        <p:spPr>
          <a:xfrm>
            <a:off x="776967" y="1636319"/>
            <a:ext cx="290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Papyrus" panose="020B0602040200020303" pitchFamily="34" charset="77"/>
              </a:rPr>
              <a:t>CUOIO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BC52BDE-194A-D575-50D2-982980664244}"/>
              </a:ext>
            </a:extLst>
          </p:cNvPr>
          <p:cNvSpPr txBox="1"/>
          <p:nvPr/>
        </p:nvSpPr>
        <p:spPr>
          <a:xfrm>
            <a:off x="4641846" y="1636320"/>
            <a:ext cx="290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Papyrus" panose="020B0602040200020303" pitchFamily="34" charset="77"/>
              </a:rPr>
              <a:t>PERGAMENA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9276587-E26B-D1F9-1CAE-8D7DDBF21E64}"/>
              </a:ext>
            </a:extLst>
          </p:cNvPr>
          <p:cNvSpPr txBox="1"/>
          <p:nvPr/>
        </p:nvSpPr>
        <p:spPr>
          <a:xfrm>
            <a:off x="8506734" y="1655209"/>
            <a:ext cx="290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Papyrus" panose="020B0602040200020303" pitchFamily="34" charset="77"/>
              </a:rPr>
              <a:t>VELINO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0C52428-A145-7B1D-D0D3-EF9B5131BEAD}"/>
              </a:ext>
            </a:extLst>
          </p:cNvPr>
          <p:cNvSpPr txBox="1"/>
          <p:nvPr/>
        </p:nvSpPr>
        <p:spPr>
          <a:xfrm>
            <a:off x="776967" y="4767943"/>
            <a:ext cx="290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Papyrus" panose="020B0602040200020303" pitchFamily="34" charset="77"/>
              </a:rPr>
              <a:t>Pelle lavorata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A23A8EF-B842-15D0-6231-2088D5583895}"/>
              </a:ext>
            </a:extLst>
          </p:cNvPr>
          <p:cNvSpPr txBox="1"/>
          <p:nvPr/>
        </p:nvSpPr>
        <p:spPr>
          <a:xfrm>
            <a:off x="4641846" y="4767943"/>
            <a:ext cx="2908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Papyrus" panose="020B0602040200020303" pitchFamily="34" charset="77"/>
              </a:rPr>
              <a:t>Pelle conciata con allume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AFC94F7-E129-EECD-02AD-876D895BDE84}"/>
              </a:ext>
            </a:extLst>
          </p:cNvPr>
          <p:cNvSpPr txBox="1"/>
          <p:nvPr/>
        </p:nvSpPr>
        <p:spPr>
          <a:xfrm>
            <a:off x="8506734" y="4767943"/>
            <a:ext cx="2908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Papyrus" panose="020B0602040200020303" pitchFamily="34" charset="77"/>
              </a:rPr>
              <a:t>Pelle di agnelli e capretti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FE20C133-A2B2-9857-4FFA-8CB57BCEFE67}"/>
                  </a:ext>
                </a:extLst>
              </p14:cNvPr>
              <p14:cNvContentPartPr/>
              <p14:nvPr/>
            </p14:nvContentPartPr>
            <p14:xfrm>
              <a:off x="8827457" y="5600417"/>
              <a:ext cx="773280" cy="64620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FE20C133-A2B2-9857-4FFA-8CB57BCEFE6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18817" y="5591777"/>
                <a:ext cx="790920" cy="66384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863B895-2FBA-350F-11C9-A09952577B7A}"/>
              </a:ext>
            </a:extLst>
          </p:cNvPr>
          <p:cNvSpPr txBox="1"/>
          <p:nvPr/>
        </p:nvSpPr>
        <p:spPr>
          <a:xfrm>
            <a:off x="6906523" y="5859811"/>
            <a:ext cx="269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Papyrus" panose="020B0602040200020303" pitchFamily="34" charset="77"/>
              </a:rPr>
              <a:t>Vello uterino</a:t>
            </a:r>
          </a:p>
        </p:txBody>
      </p:sp>
      <p:sp>
        <p:nvSpPr>
          <p:cNvPr id="3" name="Scorrimento orizzontale 5">
            <a:extLst>
              <a:ext uri="{FF2B5EF4-FFF2-40B4-BE49-F238E27FC236}">
                <a16:creationId xmlns:a16="http://schemas.microsoft.com/office/drawing/2014/main" id="{8EBBDA9F-4C6D-565E-3CC9-47E8C322B530}"/>
              </a:ext>
            </a:extLst>
          </p:cNvPr>
          <p:cNvSpPr/>
          <p:nvPr/>
        </p:nvSpPr>
        <p:spPr>
          <a:xfrm>
            <a:off x="9983755" y="6296906"/>
            <a:ext cx="1940767" cy="401217"/>
          </a:xfrm>
          <a:prstGeom prst="horizontalScroll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Freestyle Script" panose="030804020302050B0404" pitchFamily="66" charset="0"/>
              </a:rPr>
              <a:t>Benedetta Mancini 3E</a:t>
            </a:r>
          </a:p>
        </p:txBody>
      </p:sp>
    </p:spTree>
    <p:extLst>
      <p:ext uri="{BB962C8B-B14F-4D97-AF65-F5344CB8AC3E}">
        <p14:creationId xmlns:p14="http://schemas.microsoft.com/office/powerpoint/2010/main" val="283422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8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6205944-BCE9-9B6D-7BA8-1D384012416A}"/>
              </a:ext>
            </a:extLst>
          </p:cNvPr>
          <p:cNvSpPr/>
          <p:nvPr/>
        </p:nvSpPr>
        <p:spPr>
          <a:xfrm>
            <a:off x="3704961" y="282751"/>
            <a:ext cx="4782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pyrus" panose="020B0602040200020303" pitchFamily="34" charset="77"/>
              </a:rPr>
              <a:t>IL CALAMAIO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DF05731-2092-63FE-3D0C-817C1F6B5347}"/>
              </a:ext>
            </a:extLst>
          </p:cNvPr>
          <p:cNvSpPr txBox="1"/>
          <p:nvPr/>
        </p:nvSpPr>
        <p:spPr>
          <a:xfrm>
            <a:off x="679937" y="1384975"/>
            <a:ext cx="72331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Papyrus" panose="020B0602040200020303" pitchFamily="34" charset="77"/>
              </a:rPr>
              <a:t>Colonna (lato corto) = pagina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Papyrus" panose="020B0602040200020303" pitchFamily="34" charset="77"/>
              </a:rPr>
              <a:t>Ginocchio sinistro usato come scrittorio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Papyrus" panose="020B0602040200020303" pitchFamily="34" charset="77"/>
              </a:rPr>
              <a:t>da sinistra verso destra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Papyrus" panose="020B0602040200020303" pitchFamily="34" charset="77"/>
              </a:rPr>
              <a:t>Parola l’una dietro l’altra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latin typeface="Papyrus" panose="020B0602040200020303" pitchFamily="34" charset="77"/>
              </a:rPr>
              <a:t>Calamaio</a:t>
            </a:r>
            <a:r>
              <a:rPr lang="it-IT" sz="2400" dirty="0">
                <a:latin typeface="Papyrus" panose="020B0602040200020303" pitchFamily="34" charset="77"/>
              </a:rPr>
              <a:t>       canna (o metallo) con punta a </a:t>
            </a:r>
            <a:r>
              <a:rPr lang="it-IT" sz="2400" b="1" dirty="0">
                <a:latin typeface="Papyrus" panose="020B0602040200020303" pitchFamily="34" charset="77"/>
              </a:rPr>
              <a:t>pennino</a:t>
            </a:r>
            <a:r>
              <a:rPr lang="it-IT" sz="2400" dirty="0">
                <a:latin typeface="Papyrus" panose="020B0602040200020303" pitchFamily="34" charset="77"/>
              </a:rPr>
              <a:t>       diversa grandezza = diverso spessore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Papyrus" panose="020B0602040200020303" pitchFamily="34" charset="77"/>
              </a:rPr>
              <a:t>Astuccio chiamato </a:t>
            </a:r>
            <a:r>
              <a:rPr lang="it-IT" sz="2400" i="1" dirty="0">
                <a:latin typeface="Papyrus" panose="020B0602040200020303" pitchFamily="34" charset="77"/>
              </a:rPr>
              <a:t>«</a:t>
            </a:r>
            <a:r>
              <a:rPr lang="it-IT" sz="2400" i="1" dirty="0" err="1">
                <a:latin typeface="Papyrus" panose="020B0602040200020303" pitchFamily="34" charset="77"/>
              </a:rPr>
              <a:t>theca</a:t>
            </a:r>
            <a:r>
              <a:rPr lang="it-IT" sz="2400" i="1" dirty="0">
                <a:latin typeface="Papyrus" panose="020B0602040200020303" pitchFamily="34" charset="77"/>
              </a:rPr>
              <a:t> </a:t>
            </a:r>
            <a:r>
              <a:rPr lang="it-IT" sz="2400" i="1" dirty="0" err="1">
                <a:latin typeface="Papyrus" panose="020B0602040200020303" pitchFamily="34" charset="77"/>
              </a:rPr>
              <a:t>calamaria</a:t>
            </a:r>
            <a:r>
              <a:rPr lang="it-IT" sz="2400" i="1" dirty="0">
                <a:latin typeface="Papyrus" panose="020B0602040200020303" pitchFamily="34" charset="77"/>
              </a:rPr>
              <a:t>»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6AD43DAA-FFB0-4B85-2C5F-51EF88E4BD53}"/>
              </a:ext>
            </a:extLst>
          </p:cNvPr>
          <p:cNvCxnSpPr/>
          <p:nvPr/>
        </p:nvCxnSpPr>
        <p:spPr>
          <a:xfrm>
            <a:off x="2318855" y="3048000"/>
            <a:ext cx="433754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2F7F8412-33A9-33C5-9A59-250A9285648C}"/>
              </a:ext>
            </a:extLst>
          </p:cNvPr>
          <p:cNvCxnSpPr/>
          <p:nvPr/>
        </p:nvCxnSpPr>
        <p:spPr>
          <a:xfrm>
            <a:off x="2166455" y="3429000"/>
            <a:ext cx="4572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4B3B9D10-4FD5-6818-3890-254047EE7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82"/>
          <a:stretch/>
        </p:blipFill>
        <p:spPr>
          <a:xfrm>
            <a:off x="8487039" y="544664"/>
            <a:ext cx="3209960" cy="376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DC0833B-0029-4A5C-0C93-E4F4C08D1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21" y="4369243"/>
            <a:ext cx="3395069" cy="211454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606D147-60C9-1D0A-52F9-5096943EB6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85" b="16681"/>
          <a:stretch/>
        </p:blipFill>
        <p:spPr>
          <a:xfrm>
            <a:off x="4526148" y="4305384"/>
            <a:ext cx="3386928" cy="2269865"/>
          </a:xfrm>
          <a:prstGeom prst="rect">
            <a:avLst/>
          </a:prstGeom>
        </p:spPr>
      </p:pic>
      <p:pic>
        <p:nvPicPr>
          <p:cNvPr id="2050" name="Picture 2" descr="Nell'officina dello scriba. Breve storia degli strumenti per la scrittura –  Parte prima - L'Identità di Clio">
            <a:extLst>
              <a:ext uri="{FF2B5EF4-FFF2-40B4-BE49-F238E27FC236}">
                <a16:creationId xmlns:a16="http://schemas.microsoft.com/office/drawing/2014/main" id="{A1A89490-D08D-ABA8-D66F-A4024FA23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491" y="4530874"/>
            <a:ext cx="3526507" cy="177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corrimento orizzontale 5">
            <a:extLst>
              <a:ext uri="{FF2B5EF4-FFF2-40B4-BE49-F238E27FC236}">
                <a16:creationId xmlns:a16="http://schemas.microsoft.com/office/drawing/2014/main" id="{2C3B81FE-3B52-0C9B-79ED-09B1BCAA19F0}"/>
              </a:ext>
            </a:extLst>
          </p:cNvPr>
          <p:cNvSpPr/>
          <p:nvPr/>
        </p:nvSpPr>
        <p:spPr>
          <a:xfrm>
            <a:off x="9933744" y="6329570"/>
            <a:ext cx="1940767" cy="401217"/>
          </a:xfrm>
          <a:prstGeom prst="horizontalScroll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Freestyle Script" panose="030804020302050B0404" pitchFamily="66" charset="0"/>
              </a:rPr>
              <a:t>Elena Stacchini 3E</a:t>
            </a:r>
          </a:p>
        </p:txBody>
      </p:sp>
    </p:spTree>
    <p:extLst>
      <p:ext uri="{BB962C8B-B14F-4D97-AF65-F5344CB8AC3E}">
        <p14:creationId xmlns:p14="http://schemas.microsoft.com/office/powerpoint/2010/main" val="1585855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FDE2C6F-1606-6FC0-9B96-4627234A4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5" r="2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ergamena 1 3">
            <a:extLst>
              <a:ext uri="{FF2B5EF4-FFF2-40B4-BE49-F238E27FC236}">
                <a16:creationId xmlns:a16="http://schemas.microsoft.com/office/drawing/2014/main" id="{C2FCBB94-515C-65D0-67FF-DABD4705B50B}"/>
              </a:ext>
            </a:extLst>
          </p:cNvPr>
          <p:cNvSpPr/>
          <p:nvPr/>
        </p:nvSpPr>
        <p:spPr>
          <a:xfrm>
            <a:off x="8923282" y="1064173"/>
            <a:ext cx="3195146" cy="4495800"/>
          </a:xfrm>
          <a:prstGeom prst="verticalScroll">
            <a:avLst/>
          </a:prstGeom>
          <a:solidFill>
            <a:srgbClr val="FFF3CC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172BA29-ADE4-D338-97D7-DDC0700C1375}"/>
              </a:ext>
            </a:extLst>
          </p:cNvPr>
          <p:cNvSpPr txBox="1"/>
          <p:nvPr/>
        </p:nvSpPr>
        <p:spPr>
          <a:xfrm>
            <a:off x="9327931" y="2034800"/>
            <a:ext cx="23858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Papyrus" panose="020B0602040200020303" pitchFamily="34" charset="77"/>
              </a:rPr>
              <a:t>Lavoro realizzato da:</a:t>
            </a:r>
          </a:p>
          <a:p>
            <a:pPr algn="ctr"/>
            <a:r>
              <a:rPr lang="it-IT" sz="2000" dirty="0">
                <a:latin typeface="Papyrus" panose="020B0602040200020303" pitchFamily="34" charset="77"/>
              </a:rPr>
              <a:t>Asia Bonetti</a:t>
            </a:r>
          </a:p>
          <a:p>
            <a:pPr algn="ctr"/>
            <a:r>
              <a:rPr lang="it-IT" sz="2000" dirty="0">
                <a:latin typeface="Papyrus" panose="020B0602040200020303" pitchFamily="34" charset="77"/>
              </a:rPr>
              <a:t>Benedetta Mancini</a:t>
            </a:r>
          </a:p>
          <a:p>
            <a:pPr algn="ctr"/>
            <a:r>
              <a:rPr lang="it-IT" sz="2000" dirty="0">
                <a:latin typeface="Papyrus" panose="020B0602040200020303" pitchFamily="34" charset="77"/>
              </a:rPr>
              <a:t>Agnese Torrente</a:t>
            </a:r>
          </a:p>
          <a:p>
            <a:pPr algn="ctr"/>
            <a:r>
              <a:rPr lang="it-IT" sz="2000" dirty="0">
                <a:latin typeface="Papyrus" panose="020B0602040200020303" pitchFamily="34" charset="77"/>
              </a:rPr>
              <a:t>Elena Stacchini</a:t>
            </a:r>
          </a:p>
          <a:p>
            <a:pPr algn="ctr"/>
            <a:r>
              <a:rPr lang="it-IT" sz="2000" dirty="0">
                <a:latin typeface="Papyrus" panose="020B0602040200020303" pitchFamily="34" charset="77"/>
              </a:rPr>
              <a:t>IIIE</a:t>
            </a:r>
          </a:p>
          <a:p>
            <a:pPr algn="ctr"/>
            <a:r>
              <a:rPr lang="it-IT" sz="2000" dirty="0" err="1">
                <a:latin typeface="Papyrus" panose="020B0602040200020303" pitchFamily="34" charset="77"/>
              </a:rPr>
              <a:t>a.s.</a:t>
            </a:r>
            <a:r>
              <a:rPr lang="it-IT" sz="2000" dirty="0">
                <a:latin typeface="Papyrus" panose="020B0602040200020303" pitchFamily="34" charset="77"/>
              </a:rPr>
              <a:t> 2023/2024</a:t>
            </a:r>
          </a:p>
        </p:txBody>
      </p:sp>
    </p:spTree>
    <p:extLst>
      <p:ext uri="{BB962C8B-B14F-4D97-AF65-F5344CB8AC3E}">
        <p14:creationId xmlns:p14="http://schemas.microsoft.com/office/powerpoint/2010/main" val="2948971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80FE1C68-310C-5D78-9FCC-F8F0E9825E84}"/>
              </a:ext>
            </a:extLst>
          </p:cNvPr>
          <p:cNvSpPr txBox="1"/>
          <p:nvPr/>
        </p:nvSpPr>
        <p:spPr>
          <a:xfrm>
            <a:off x="1553028" y="195638"/>
            <a:ext cx="3846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latin typeface="Papyrus" panose="020B0602040200020303" pitchFamily="34" charset="77"/>
              </a:rPr>
              <a:t>IL LIBRO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A2E7B3C-5922-6745-8921-702126759DD0}"/>
              </a:ext>
            </a:extLst>
          </p:cNvPr>
          <p:cNvSpPr txBox="1"/>
          <p:nvPr/>
        </p:nvSpPr>
        <p:spPr>
          <a:xfrm>
            <a:off x="5036456" y="1212028"/>
            <a:ext cx="264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 err="1">
                <a:latin typeface="Papyrus" panose="020B0602040200020303" pitchFamily="34" charset="77"/>
              </a:rPr>
              <a:t>liber</a:t>
            </a:r>
            <a:endParaRPr lang="it-IT" sz="2800" i="1" dirty="0">
              <a:latin typeface="Papyrus" panose="020B0602040200020303" pitchFamily="34" charset="77"/>
            </a:endParaRPr>
          </a:p>
        </p:txBody>
      </p:sp>
      <p:sp>
        <p:nvSpPr>
          <p:cNvPr id="9" name="Fumetto 4 8">
            <a:extLst>
              <a:ext uri="{FF2B5EF4-FFF2-40B4-BE49-F238E27FC236}">
                <a16:creationId xmlns:a16="http://schemas.microsoft.com/office/drawing/2014/main" id="{1364EEB9-3EFB-AFB2-359A-3687080EFDF6}"/>
              </a:ext>
            </a:extLst>
          </p:cNvPr>
          <p:cNvSpPr/>
          <p:nvPr/>
        </p:nvSpPr>
        <p:spPr>
          <a:xfrm>
            <a:off x="7930985" y="195638"/>
            <a:ext cx="3738500" cy="2556001"/>
          </a:xfrm>
          <a:prstGeom prst="cloudCallout">
            <a:avLst>
              <a:gd name="adj1" fmla="val -79756"/>
              <a:gd name="adj2" fmla="val 2042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00" name="Picture 4" descr="Cosa ci dicono gli alberi? La dendrocronologia e lo studio degli archivi  viventi">
            <a:extLst>
              <a:ext uri="{FF2B5EF4-FFF2-40B4-BE49-F238E27FC236}">
                <a16:creationId xmlns:a16="http://schemas.microsoft.com/office/drawing/2014/main" id="{2BC4AC43-893C-592C-0C19-C1552858D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8" t="7870" r="17959" b="8603"/>
          <a:stretch/>
        </p:blipFill>
        <p:spPr bwMode="auto">
          <a:xfrm>
            <a:off x="8479434" y="385066"/>
            <a:ext cx="2641601" cy="2177143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43137"/>
              </a:srgbClr>
            </a:outerShdw>
            <a:softEdge rad="41537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926F9C3D-327D-2089-D462-9C9470AF46D7}"/>
              </a:ext>
            </a:extLst>
          </p:cNvPr>
          <p:cNvCxnSpPr>
            <a:cxnSpLocks/>
          </p:cNvCxnSpPr>
          <p:nvPr/>
        </p:nvCxnSpPr>
        <p:spPr>
          <a:xfrm>
            <a:off x="3557069" y="907189"/>
            <a:ext cx="1404000" cy="468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Freccia giù 19">
            <a:extLst>
              <a:ext uri="{FF2B5EF4-FFF2-40B4-BE49-F238E27FC236}">
                <a16:creationId xmlns:a16="http://schemas.microsoft.com/office/drawing/2014/main" id="{6C92661A-4CD2-4EC1-852C-180A37A23553}"/>
              </a:ext>
            </a:extLst>
          </p:cNvPr>
          <p:cNvSpPr/>
          <p:nvPr/>
        </p:nvSpPr>
        <p:spPr>
          <a:xfrm>
            <a:off x="1756229" y="907189"/>
            <a:ext cx="116114" cy="82805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D6AA66E-9C2E-A0F3-114B-CB03F274095C}"/>
              </a:ext>
            </a:extLst>
          </p:cNvPr>
          <p:cNvSpPr txBox="1"/>
          <p:nvPr/>
        </p:nvSpPr>
        <p:spPr>
          <a:xfrm>
            <a:off x="642720" y="2299732"/>
            <a:ext cx="499291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Papyrus" panose="020B0602040200020303" pitchFamily="34" charset="77"/>
              </a:rPr>
              <a:t>Prima: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Papyrus" panose="020B0602040200020303" pitchFamily="34" charset="77"/>
              </a:rPr>
              <a:t>Fogli di palma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Papyrus" panose="020B0602040200020303" pitchFamily="34" charset="77"/>
              </a:rPr>
              <a:t>Membrana interna di alberi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Papyrus" panose="020B0602040200020303" pitchFamily="34" charset="77"/>
              </a:rPr>
              <a:t>Rotoli di piombo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Papyrus" panose="020B0602040200020303" pitchFamily="34" charset="77"/>
              </a:rPr>
              <a:t>Tela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Papyrus" panose="020B0602040200020303" pitchFamily="34" charset="77"/>
              </a:rPr>
              <a:t>Tavolette cerate</a:t>
            </a:r>
          </a:p>
        </p:txBody>
      </p:sp>
      <p:sp>
        <p:nvSpPr>
          <p:cNvPr id="22" name="Parentesi graffa chiusa 21">
            <a:extLst>
              <a:ext uri="{FF2B5EF4-FFF2-40B4-BE49-F238E27FC236}">
                <a16:creationId xmlns:a16="http://schemas.microsoft.com/office/drawing/2014/main" id="{3A19D066-A6C8-05C4-97C5-023487655B80}"/>
              </a:ext>
            </a:extLst>
          </p:cNvPr>
          <p:cNvSpPr/>
          <p:nvPr/>
        </p:nvSpPr>
        <p:spPr>
          <a:xfrm>
            <a:off x="4712978" y="3561614"/>
            <a:ext cx="391886" cy="323749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Parentesi graffa chiusa 22">
            <a:extLst>
              <a:ext uri="{FF2B5EF4-FFF2-40B4-BE49-F238E27FC236}">
                <a16:creationId xmlns:a16="http://schemas.microsoft.com/office/drawing/2014/main" id="{50BC22CE-B8C2-86F7-AE78-98026A938E5A}"/>
              </a:ext>
            </a:extLst>
          </p:cNvPr>
          <p:cNvSpPr/>
          <p:nvPr/>
        </p:nvSpPr>
        <p:spPr>
          <a:xfrm>
            <a:off x="4712978" y="3882267"/>
            <a:ext cx="391886" cy="579175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9D28214-2F5A-50D9-5327-D7C39D13B77A}"/>
              </a:ext>
            </a:extLst>
          </p:cNvPr>
          <p:cNvSpPr txBox="1"/>
          <p:nvPr/>
        </p:nvSpPr>
        <p:spPr>
          <a:xfrm>
            <a:off x="5229791" y="3505691"/>
            <a:ext cx="3367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Papyrus" panose="020B0602040200020303" pitchFamily="34" charset="77"/>
              </a:rPr>
              <a:t>documenti pubblici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D6BC66A-3F7C-13E0-765A-5A1B8D2BFCD7}"/>
              </a:ext>
            </a:extLst>
          </p:cNvPr>
          <p:cNvSpPr txBox="1"/>
          <p:nvPr/>
        </p:nvSpPr>
        <p:spPr>
          <a:xfrm>
            <a:off x="5257264" y="3999777"/>
            <a:ext cx="3004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Papyrus" panose="020B0602040200020303" pitchFamily="34" charset="77"/>
              </a:rPr>
              <a:t>documenti privati</a:t>
            </a:r>
          </a:p>
        </p:txBody>
      </p:sp>
      <p:pic>
        <p:nvPicPr>
          <p:cNvPr id="4104" name="Picture 8" descr="Un Libro Aperto Per Studiare Un Libro In Bianco, Clipart Del Libro, Libro,  Libro Di Scrittura File PNG e PSD per download gratuito">
            <a:extLst>
              <a:ext uri="{FF2B5EF4-FFF2-40B4-BE49-F238E27FC236}">
                <a16:creationId xmlns:a16="http://schemas.microsoft.com/office/drawing/2014/main" id="{1D5CA34D-177D-F081-F412-ABA14933E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7673" r="4498" b="21271"/>
          <a:stretch/>
        </p:blipFill>
        <p:spPr bwMode="auto">
          <a:xfrm>
            <a:off x="7904841" y="3999777"/>
            <a:ext cx="4287159" cy="286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41F15FF-2D1D-6BC4-B9CB-B463BD282212}"/>
              </a:ext>
            </a:extLst>
          </p:cNvPr>
          <p:cNvSpPr txBox="1"/>
          <p:nvPr/>
        </p:nvSpPr>
        <p:spPr>
          <a:xfrm>
            <a:off x="11121035" y="5979886"/>
            <a:ext cx="81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Monotype Corsiva" panose="03010101010201010101" pitchFamily="66" charset="0"/>
              </a:rPr>
              <a:t>Omero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BAA4164-CAA2-6574-149B-A97FDD94BEC2}"/>
              </a:ext>
            </a:extLst>
          </p:cNvPr>
          <p:cNvSpPr txBox="1"/>
          <p:nvPr/>
        </p:nvSpPr>
        <p:spPr>
          <a:xfrm>
            <a:off x="8776977" y="4354286"/>
            <a:ext cx="1074057" cy="376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Iliade VI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576EBFA0-8CB6-7E9F-3114-509D52629C4E}"/>
              </a:ext>
            </a:extLst>
          </p:cNvPr>
          <p:cNvSpPr txBox="1"/>
          <p:nvPr/>
        </p:nvSpPr>
        <p:spPr>
          <a:xfrm>
            <a:off x="8517803" y="4731163"/>
            <a:ext cx="843911" cy="26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169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F563383-DF71-D3B9-3C8B-DA33A2CA5FEF}"/>
              </a:ext>
            </a:extLst>
          </p:cNvPr>
          <p:cNvSpPr txBox="1"/>
          <p:nvPr/>
        </p:nvSpPr>
        <p:spPr>
          <a:xfrm>
            <a:off x="8939725" y="4671158"/>
            <a:ext cx="2587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«(…) lo inviò  in Lidia e gli affidò un  messaggio funesto su una tavoletta ripiegata (…)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868C029-4F6A-D778-FFF7-F29EDF751E74}"/>
              </a:ext>
            </a:extLst>
          </p:cNvPr>
          <p:cNvSpPr txBox="1"/>
          <p:nvPr/>
        </p:nvSpPr>
        <p:spPr>
          <a:xfrm>
            <a:off x="1545772" y="5184307"/>
            <a:ext cx="3604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Papyrus" panose="020B0602040200020303" pitchFamily="34" charset="77"/>
              </a:rPr>
              <a:t>Prova dell’esistenza delle tavolette cerate prima della presa di Troia (prima dell’invenzione della carta)</a:t>
            </a:r>
          </a:p>
        </p:txBody>
      </p:sp>
      <p:sp>
        <p:nvSpPr>
          <p:cNvPr id="37" name="Freccia destra 36">
            <a:extLst>
              <a:ext uri="{FF2B5EF4-FFF2-40B4-BE49-F238E27FC236}">
                <a16:creationId xmlns:a16="http://schemas.microsoft.com/office/drawing/2014/main" id="{74470B7A-D716-6E0B-9960-B1FBA0D52C6B}"/>
              </a:ext>
            </a:extLst>
          </p:cNvPr>
          <p:cNvSpPr/>
          <p:nvPr/>
        </p:nvSpPr>
        <p:spPr>
          <a:xfrm>
            <a:off x="5399314" y="5462553"/>
            <a:ext cx="1930400" cy="2616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33E1C9D0-03DA-B4CE-E9D4-01CC30697DCA}"/>
              </a:ext>
            </a:extLst>
          </p:cNvPr>
          <p:cNvCxnSpPr/>
          <p:nvPr/>
        </p:nvCxnSpPr>
        <p:spPr>
          <a:xfrm>
            <a:off x="3918857" y="2152891"/>
            <a:ext cx="100840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88F64D2C-5354-81C7-CBE0-85E13D913F1F}"/>
              </a:ext>
            </a:extLst>
          </p:cNvPr>
          <p:cNvSpPr txBox="1"/>
          <p:nvPr/>
        </p:nvSpPr>
        <p:spPr>
          <a:xfrm>
            <a:off x="4961069" y="1930400"/>
            <a:ext cx="2368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Papyrus" panose="020B0602040200020303" pitchFamily="34" charset="77"/>
              </a:rPr>
              <a:t>Fogli sottili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479AC10-CDA7-AD21-7E7F-611B1F1E25DA}"/>
              </a:ext>
            </a:extLst>
          </p:cNvPr>
          <p:cNvSpPr txBox="1"/>
          <p:nvPr/>
        </p:nvSpPr>
        <p:spPr>
          <a:xfrm>
            <a:off x="662981" y="1922058"/>
            <a:ext cx="3255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Papyrus" panose="03070502060502030205" pitchFamily="66" charset="0"/>
              </a:rPr>
              <a:t>In </a:t>
            </a:r>
            <a:r>
              <a:rPr lang="it-IT" sz="2400" b="1" dirty="0">
                <a:latin typeface="Papyrus" panose="03070502060502030205" pitchFamily="66" charset="0"/>
              </a:rPr>
              <a:t>carta</a:t>
            </a:r>
            <a:r>
              <a:rPr lang="it-IT" sz="2400" dirty="0">
                <a:latin typeface="Papyrus" panose="03070502060502030205" pitchFamily="66" charset="0"/>
              </a:rPr>
              <a:t> (332-331 </a:t>
            </a:r>
            <a:r>
              <a:rPr lang="it-IT" sz="2400" dirty="0" err="1">
                <a:latin typeface="Papyrus" panose="03070502060502030205" pitchFamily="66" charset="0"/>
              </a:rPr>
              <a:t>a.C</a:t>
            </a:r>
            <a:r>
              <a:rPr lang="it-IT" sz="2400" dirty="0">
                <a:latin typeface="Papyrus" panose="03070502060502030205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1816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20" grpId="0" animBg="1"/>
      <p:bldP spid="21" grpId="0"/>
      <p:bldP spid="22" grpId="0" animBg="1"/>
      <p:bldP spid="23" grpId="0" animBg="1"/>
      <p:bldP spid="24" grpId="0"/>
      <p:bldP spid="25" grpId="0"/>
      <p:bldP spid="29" grpId="0"/>
      <p:bldP spid="33" grpId="0"/>
      <p:bldP spid="34" grpId="0"/>
      <p:bldP spid="35" grpId="0"/>
      <p:bldP spid="36" grpId="0"/>
      <p:bldP spid="37" grpId="0" animBg="1"/>
      <p:bldP spid="40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iber Linteus">
            <a:extLst>
              <a:ext uri="{FF2B5EF4-FFF2-40B4-BE49-F238E27FC236}">
                <a16:creationId xmlns:a16="http://schemas.microsoft.com/office/drawing/2014/main" id="{02471B33-3EEC-FFB1-17E3-D972407B2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377" y="1516202"/>
            <a:ext cx="6621820" cy="281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9BE33A-4225-F283-00E0-A4C771CD0133}"/>
              </a:ext>
            </a:extLst>
          </p:cNvPr>
          <p:cNvSpPr txBox="1"/>
          <p:nvPr/>
        </p:nvSpPr>
        <p:spPr>
          <a:xfrm>
            <a:off x="3449825" y="555176"/>
            <a:ext cx="5449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Papyrus" panose="020B0602040200020303" pitchFamily="34" charset="77"/>
              </a:rPr>
              <a:t>Liber </a:t>
            </a:r>
            <a:r>
              <a:rPr lang="it-IT" sz="3600" b="1" dirty="0" err="1">
                <a:latin typeface="Papyrus" panose="020B0602040200020303" pitchFamily="34" charset="77"/>
              </a:rPr>
              <a:t>linteus</a:t>
            </a:r>
            <a:r>
              <a:rPr lang="it-IT" sz="3600" b="1" dirty="0">
                <a:latin typeface="Papyrus" panose="020B0602040200020303" pitchFamily="34" charset="77"/>
              </a:rPr>
              <a:t> </a:t>
            </a:r>
            <a:r>
              <a:rPr lang="it-IT" sz="3600" b="1" dirty="0" err="1">
                <a:latin typeface="Papyrus" panose="020B0602040200020303" pitchFamily="34" charset="77"/>
              </a:rPr>
              <a:t>Zagabriensis</a:t>
            </a:r>
            <a:endParaRPr lang="it-IT" sz="3600" b="1" dirty="0">
              <a:latin typeface="Papyrus" panose="020B0602040200020303" pitchFamily="34" charset="77"/>
            </a:endParaRP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8CAABEE7-0FCA-54AD-9904-EBD59CB4662C}"/>
              </a:ext>
            </a:extLst>
          </p:cNvPr>
          <p:cNvCxnSpPr/>
          <p:nvPr/>
        </p:nvCxnSpPr>
        <p:spPr>
          <a:xfrm flipV="1">
            <a:off x="8627412" y="1267122"/>
            <a:ext cx="775504" cy="5712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5DE14B2-5C8D-587D-D371-E19E04192DA8}"/>
              </a:ext>
            </a:extLst>
          </p:cNvPr>
          <p:cNvSpPr txBox="1"/>
          <p:nvPr/>
        </p:nvSpPr>
        <p:spPr>
          <a:xfrm>
            <a:off x="9344628" y="838316"/>
            <a:ext cx="2847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Papyrus" panose="020B0602040200020303" pitchFamily="34" charset="77"/>
              </a:rPr>
              <a:t>Lingua etrusca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D7A3EC07-D642-59A8-4A66-7AAA0B0CF6C6}"/>
              </a:ext>
            </a:extLst>
          </p:cNvPr>
          <p:cNvCxnSpPr/>
          <p:nvPr/>
        </p:nvCxnSpPr>
        <p:spPr>
          <a:xfrm flipH="1" flipV="1">
            <a:off x="1739766" y="1189835"/>
            <a:ext cx="668479" cy="4323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1449277-C0C7-BB1F-3B24-737B9F439325}"/>
              </a:ext>
            </a:extLst>
          </p:cNvPr>
          <p:cNvSpPr txBox="1"/>
          <p:nvPr/>
        </p:nvSpPr>
        <p:spPr>
          <a:xfrm>
            <a:off x="334367" y="756204"/>
            <a:ext cx="3010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Papyrus" panose="020B0602040200020303" pitchFamily="34" charset="77"/>
              </a:rPr>
              <a:t>Scrittura su lino</a:t>
            </a:r>
          </a:p>
        </p:txBody>
      </p:sp>
      <p:sp>
        <p:nvSpPr>
          <p:cNvPr id="9" name="Esplosione 1 8">
            <a:extLst>
              <a:ext uri="{FF2B5EF4-FFF2-40B4-BE49-F238E27FC236}">
                <a16:creationId xmlns:a16="http://schemas.microsoft.com/office/drawing/2014/main" id="{D2CE062E-4978-CD02-46C2-0EDD6236A5BA}"/>
              </a:ext>
            </a:extLst>
          </p:cNvPr>
          <p:cNvSpPr/>
          <p:nvPr/>
        </p:nvSpPr>
        <p:spPr>
          <a:xfrm>
            <a:off x="61234" y="1879918"/>
            <a:ext cx="2687661" cy="2546430"/>
          </a:xfrm>
          <a:prstGeom prst="irregularSeal1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600" dirty="0">
              <a:latin typeface="Papyrus" panose="03070502060502030205" pitchFamily="66" charset="0"/>
            </a:endParaRPr>
          </a:p>
          <a:p>
            <a:pPr algn="ctr"/>
            <a:r>
              <a:rPr lang="it-IT" sz="1600" dirty="0">
                <a:latin typeface="Papyrus" panose="03070502060502030205" pitchFamily="66" charset="0"/>
              </a:rPr>
              <a:t>Una delle  più antiche testimonianze d’Europa</a:t>
            </a:r>
          </a:p>
        </p:txBody>
      </p:sp>
      <p:pic>
        <p:nvPicPr>
          <p:cNvPr id="10" name="Elemento grafico 9" descr="Pergamena diploma">
            <a:extLst>
              <a:ext uri="{FF2B5EF4-FFF2-40B4-BE49-F238E27FC236}">
                <a16:creationId xmlns:a16="http://schemas.microsoft.com/office/drawing/2014/main" id="{94B1EB97-BC86-3DF1-52CC-4FAEE8DAA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803" y="4426415"/>
            <a:ext cx="2386838" cy="2386838"/>
          </a:xfrm>
          <a:prstGeom prst="rect">
            <a:avLst/>
          </a:prstGeom>
        </p:spPr>
      </p:pic>
      <p:pic>
        <p:nvPicPr>
          <p:cNvPr id="5126" name="Picture 6" descr="x rossa">
            <a:extLst>
              <a:ext uri="{FF2B5EF4-FFF2-40B4-BE49-F238E27FC236}">
                <a16:creationId xmlns:a16="http://schemas.microsoft.com/office/drawing/2014/main" id="{57D1BCBE-13E4-FD0E-9EE2-B82D10D0E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66" y="4557169"/>
            <a:ext cx="1564573" cy="178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ccia destra 10">
            <a:extLst>
              <a:ext uri="{FF2B5EF4-FFF2-40B4-BE49-F238E27FC236}">
                <a16:creationId xmlns:a16="http://schemas.microsoft.com/office/drawing/2014/main" id="{8A030AAC-66BF-009E-1EC0-DD53F708552B}"/>
              </a:ext>
            </a:extLst>
          </p:cNvPr>
          <p:cNvSpPr/>
          <p:nvPr/>
        </p:nvSpPr>
        <p:spPr>
          <a:xfrm>
            <a:off x="3820354" y="5190779"/>
            <a:ext cx="1572740" cy="52086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28" name="Picture 8" descr="1. Il libro a fisarmonica: Giappone – tintorettoblog">
            <a:extLst>
              <a:ext uri="{FF2B5EF4-FFF2-40B4-BE49-F238E27FC236}">
                <a16:creationId xmlns:a16="http://schemas.microsoft.com/office/drawing/2014/main" id="{AF6A324C-7F92-AE76-8AFC-BF0B71C08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428" y="4809329"/>
            <a:ext cx="3175322" cy="165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egno di spunta png 21115778 PNG">
            <a:extLst>
              <a:ext uri="{FF2B5EF4-FFF2-40B4-BE49-F238E27FC236}">
                <a16:creationId xmlns:a16="http://schemas.microsoft.com/office/drawing/2014/main" id="{A0913894-ACF5-661F-2EFA-F830CFC72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243" y="4101658"/>
            <a:ext cx="1528236" cy="152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C7402ED-5A81-BBC6-F6B6-2D05E4F8F7D6}"/>
              </a:ext>
            </a:extLst>
          </p:cNvPr>
          <p:cNvSpPr txBox="1"/>
          <p:nvPr/>
        </p:nvSpPr>
        <p:spPr>
          <a:xfrm>
            <a:off x="4400781" y="1117768"/>
            <a:ext cx="4535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Papyrus" panose="020B0602040200020303" pitchFamily="34" charset="77"/>
              </a:rPr>
              <a:t>-libro in lino di Zagabria-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1268207-BB8F-B617-1AE1-F81EBE56E8C6}"/>
              </a:ext>
            </a:extLst>
          </p:cNvPr>
          <p:cNvSpPr txBox="1"/>
          <p:nvPr/>
        </p:nvSpPr>
        <p:spPr>
          <a:xfrm>
            <a:off x="10073314" y="4707990"/>
            <a:ext cx="19482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Utilizzato anche in alcuni scritti di carattere burocratico rinvenuti a </a:t>
            </a:r>
            <a:r>
              <a:rPr lang="it-IT" dirty="0" err="1"/>
              <a:t>Vindolanda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0CC558A-C837-7AED-BF1C-3659677AF7D6}"/>
              </a:ext>
            </a:extLst>
          </p:cNvPr>
          <p:cNvSpPr txBox="1"/>
          <p:nvPr/>
        </p:nvSpPr>
        <p:spPr>
          <a:xfrm>
            <a:off x="367889" y="168737"/>
            <a:ext cx="10713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Papyrus" panose="03070502060502030205" pitchFamily="66" charset="0"/>
              </a:rPr>
              <a:t>Esempio</a:t>
            </a:r>
            <a:r>
              <a:rPr lang="it-IT" sz="1600" dirty="0">
                <a:latin typeface="Papyrus" panose="03070502060502030205" pitchFamily="66" charset="0"/>
              </a:rPr>
              <a:t> di libri del tempo:  i </a:t>
            </a:r>
            <a:r>
              <a:rPr lang="it-IT" sz="1600" b="1" i="1" dirty="0">
                <a:latin typeface="Papyrus" panose="03070502060502030205" pitchFamily="66" charset="0"/>
              </a:rPr>
              <a:t>libri lintei</a:t>
            </a:r>
            <a:r>
              <a:rPr lang="it-IT" sz="1600" dirty="0">
                <a:latin typeface="Papyrus" panose="03070502060502030205" pitchFamily="66" charset="0"/>
              </a:rPr>
              <a:t>, usati per raccontare le </a:t>
            </a:r>
            <a:r>
              <a:rPr lang="it-IT" sz="1600" i="1" dirty="0">
                <a:latin typeface="Papyrus" panose="03070502060502030205" pitchFamily="66" charset="0"/>
              </a:rPr>
              <a:t>res </a:t>
            </a:r>
            <a:r>
              <a:rPr lang="it-IT" sz="1600" i="1" dirty="0" err="1">
                <a:latin typeface="Papyrus" panose="03070502060502030205" pitchFamily="66" charset="0"/>
              </a:rPr>
              <a:t>gestae</a:t>
            </a:r>
            <a:r>
              <a:rPr lang="it-IT" sz="1600" i="1" dirty="0">
                <a:latin typeface="Papyrus" panose="03070502060502030205" pitchFamily="66" charset="0"/>
              </a:rPr>
              <a:t> </a:t>
            </a:r>
            <a:r>
              <a:rPr lang="it-IT" sz="1600" dirty="0">
                <a:latin typeface="Papyrus" panose="03070502060502030205" pitchFamily="66" charset="0"/>
              </a:rPr>
              <a:t>degli imperatori</a:t>
            </a: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3A6A75AA-487C-2475-E40C-1E0DB26F7127}"/>
              </a:ext>
            </a:extLst>
          </p:cNvPr>
          <p:cNvSpPr/>
          <p:nvPr/>
        </p:nvSpPr>
        <p:spPr>
          <a:xfrm>
            <a:off x="9231063" y="5352172"/>
            <a:ext cx="652518" cy="12342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in su 12">
            <a:extLst>
              <a:ext uri="{FF2B5EF4-FFF2-40B4-BE49-F238E27FC236}">
                <a16:creationId xmlns:a16="http://schemas.microsoft.com/office/drawing/2014/main" id="{16155144-0980-5979-58D6-A7D8E1FB5426}"/>
              </a:ext>
            </a:extLst>
          </p:cNvPr>
          <p:cNvSpPr/>
          <p:nvPr/>
        </p:nvSpPr>
        <p:spPr>
          <a:xfrm>
            <a:off x="10842565" y="4123249"/>
            <a:ext cx="148502" cy="606332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EAAFD18B-A8B3-4F27-FB9E-5ECA7511EA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80" t="3288" r="5674" b="6143"/>
          <a:stretch/>
        </p:blipFill>
        <p:spPr>
          <a:xfrm>
            <a:off x="8912658" y="2145974"/>
            <a:ext cx="1121056" cy="164803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233730E-4041-4350-4997-42513C061CC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39" t="4889" r="4419" b="3874"/>
          <a:stretch/>
        </p:blipFill>
        <p:spPr>
          <a:xfrm>
            <a:off x="10115134" y="2253866"/>
            <a:ext cx="2076866" cy="1358942"/>
          </a:xfrm>
          <a:prstGeom prst="rect">
            <a:avLst/>
          </a:prstGeom>
        </p:spPr>
      </p:pic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5FFA3C68-4488-02A2-2999-F225E5973F70}"/>
              </a:ext>
            </a:extLst>
          </p:cNvPr>
          <p:cNvCxnSpPr>
            <a:cxnSpLocks/>
            <a:stCxn id="17" idx="0"/>
            <a:endCxn id="17" idx="2"/>
          </p:cNvCxnSpPr>
          <p:nvPr/>
        </p:nvCxnSpPr>
        <p:spPr>
          <a:xfrm>
            <a:off x="11153567" y="2253866"/>
            <a:ext cx="0" cy="135894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Connettore 19">
            <a:extLst>
              <a:ext uri="{FF2B5EF4-FFF2-40B4-BE49-F238E27FC236}">
                <a16:creationId xmlns:a16="http://schemas.microsoft.com/office/drawing/2014/main" id="{8222249C-D3C0-1E07-AC15-96EDDD9ED5E9}"/>
              </a:ext>
            </a:extLst>
          </p:cNvPr>
          <p:cNvSpPr/>
          <p:nvPr/>
        </p:nvSpPr>
        <p:spPr>
          <a:xfrm>
            <a:off x="11001781" y="2413522"/>
            <a:ext cx="91325" cy="82645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onnettore 21">
            <a:extLst>
              <a:ext uri="{FF2B5EF4-FFF2-40B4-BE49-F238E27FC236}">
                <a16:creationId xmlns:a16="http://schemas.microsoft.com/office/drawing/2014/main" id="{1C518921-C9D9-49E3-BD67-841DDCB5FBE5}"/>
              </a:ext>
            </a:extLst>
          </p:cNvPr>
          <p:cNvSpPr/>
          <p:nvPr/>
        </p:nvSpPr>
        <p:spPr>
          <a:xfrm>
            <a:off x="10975871" y="2788538"/>
            <a:ext cx="91324" cy="82645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onnettore 22">
            <a:extLst>
              <a:ext uri="{FF2B5EF4-FFF2-40B4-BE49-F238E27FC236}">
                <a16:creationId xmlns:a16="http://schemas.microsoft.com/office/drawing/2014/main" id="{C300ED81-82CD-6220-5E3A-E46D3A0DE27B}"/>
              </a:ext>
            </a:extLst>
          </p:cNvPr>
          <p:cNvSpPr/>
          <p:nvPr/>
        </p:nvSpPr>
        <p:spPr>
          <a:xfrm flipH="1">
            <a:off x="10935415" y="3268814"/>
            <a:ext cx="91324" cy="9372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onnettore 23">
            <a:extLst>
              <a:ext uri="{FF2B5EF4-FFF2-40B4-BE49-F238E27FC236}">
                <a16:creationId xmlns:a16="http://schemas.microsoft.com/office/drawing/2014/main" id="{044CE837-7165-FD80-C9DC-D0C59E78BA6C}"/>
              </a:ext>
            </a:extLst>
          </p:cNvPr>
          <p:cNvSpPr/>
          <p:nvPr/>
        </p:nvSpPr>
        <p:spPr>
          <a:xfrm>
            <a:off x="11222888" y="2425641"/>
            <a:ext cx="45719" cy="62154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onnettore 24">
            <a:extLst>
              <a:ext uri="{FF2B5EF4-FFF2-40B4-BE49-F238E27FC236}">
                <a16:creationId xmlns:a16="http://schemas.microsoft.com/office/drawing/2014/main" id="{470E023B-77EF-6CB0-4015-0403333B3F32}"/>
              </a:ext>
            </a:extLst>
          </p:cNvPr>
          <p:cNvSpPr/>
          <p:nvPr/>
        </p:nvSpPr>
        <p:spPr>
          <a:xfrm>
            <a:off x="11217438" y="2809029"/>
            <a:ext cx="51169" cy="62154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onnettore 26">
            <a:extLst>
              <a:ext uri="{FF2B5EF4-FFF2-40B4-BE49-F238E27FC236}">
                <a16:creationId xmlns:a16="http://schemas.microsoft.com/office/drawing/2014/main" id="{02032782-F028-6BDD-3597-30B1D67E5927}"/>
              </a:ext>
            </a:extLst>
          </p:cNvPr>
          <p:cNvSpPr/>
          <p:nvPr/>
        </p:nvSpPr>
        <p:spPr>
          <a:xfrm>
            <a:off x="11196288" y="3278194"/>
            <a:ext cx="45719" cy="9372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1FFC7664-83D9-6714-9F1D-5E15ACCFDD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57781" y="2060373"/>
            <a:ext cx="322693" cy="369332"/>
          </a:xfrm>
          <a:prstGeom prst="rect">
            <a:avLst/>
          </a:prstGeom>
        </p:spPr>
      </p:pic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CCDC65E2-A610-24B0-4885-18F827EEDA58}"/>
              </a:ext>
            </a:extLst>
          </p:cNvPr>
          <p:cNvCxnSpPr>
            <a:stCxn id="16" idx="0"/>
            <a:endCxn id="16" idx="2"/>
          </p:cNvCxnSpPr>
          <p:nvPr/>
        </p:nvCxnSpPr>
        <p:spPr>
          <a:xfrm>
            <a:off x="9473186" y="2145974"/>
            <a:ext cx="0" cy="164803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3" name="Immagine 32">
            <a:extLst>
              <a:ext uri="{FF2B5EF4-FFF2-40B4-BE49-F238E27FC236}">
                <a16:creationId xmlns:a16="http://schemas.microsoft.com/office/drawing/2014/main" id="{BD3398E3-B0A1-ACB7-435B-F6BDF08D01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14865" y="1946277"/>
            <a:ext cx="637596" cy="63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1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9" grpId="0" animBg="1"/>
      <p:bldP spid="11" grpId="0" animBg="1"/>
      <p:bldP spid="12" grpId="0"/>
      <p:bldP spid="15" grpId="0"/>
      <p:bldP spid="3" grpId="0"/>
      <p:bldP spid="6" grpId="0" animBg="1"/>
      <p:bldP spid="13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959541-5835-542B-99FA-07072FA299CD}"/>
              </a:ext>
            </a:extLst>
          </p:cNvPr>
          <p:cNvSpPr txBox="1"/>
          <p:nvPr/>
        </p:nvSpPr>
        <p:spPr>
          <a:xfrm>
            <a:off x="435980" y="451413"/>
            <a:ext cx="5660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Papyrus" panose="020B0602040200020303" pitchFamily="34" charset="77"/>
              </a:rPr>
              <a:t>Uso dei libri</a:t>
            </a:r>
            <a:r>
              <a:rPr lang="it-IT" sz="2400" dirty="0">
                <a:latin typeface="Papyrus" panose="020B0602040200020303" pitchFamily="34" charset="77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Papyrus" panose="020B0602040200020303" pitchFamily="34" charset="77"/>
              </a:rPr>
              <a:t>corrispondenza nella cancelleria imperiale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Papyrus" panose="020B0602040200020303" pitchFamily="34" charset="77"/>
              </a:rPr>
              <a:t>corrispondenza nelle guarnigioni del </a:t>
            </a:r>
            <a:r>
              <a:rPr lang="it-IT" sz="2000" i="1" dirty="0">
                <a:latin typeface="Papyrus" panose="020B0602040200020303" pitchFamily="34" charset="77"/>
              </a:rPr>
              <a:t>limes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Papyrus" panose="020B0602040200020303" pitchFamily="34" charset="77"/>
              </a:rPr>
              <a:t>registrazioni di atti ufficiali politici o religiosi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D7FA88F-E8B8-6AF0-F4FC-F52D93314D00}"/>
              </a:ext>
            </a:extLst>
          </p:cNvPr>
          <p:cNvSpPr txBox="1"/>
          <p:nvPr/>
        </p:nvSpPr>
        <p:spPr>
          <a:xfrm>
            <a:off x="8152239" y="3853533"/>
            <a:ext cx="3974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Papyrus" panose="020B0602040200020303" pitchFamily="34" charset="77"/>
              </a:rPr>
              <a:t>Solo nell’epoca imperiale (31-27 </a:t>
            </a:r>
            <a:r>
              <a:rPr lang="it-IT" dirty="0" err="1">
                <a:latin typeface="Papyrus" panose="020B0602040200020303" pitchFamily="34" charset="77"/>
              </a:rPr>
              <a:t>a.C</a:t>
            </a:r>
            <a:r>
              <a:rPr lang="it-IT" dirty="0">
                <a:latin typeface="Papyrus" panose="020B0602040200020303" pitchFamily="34" charset="77"/>
              </a:rPr>
              <a:t>- 476 </a:t>
            </a:r>
            <a:r>
              <a:rPr lang="it-IT" dirty="0" err="1">
                <a:latin typeface="Papyrus" panose="020B0602040200020303" pitchFamily="34" charset="77"/>
              </a:rPr>
              <a:t>d.C</a:t>
            </a:r>
            <a:r>
              <a:rPr lang="it-IT" dirty="0">
                <a:latin typeface="Papyrus" panose="020B0602040200020303" pitchFamily="34" charset="77"/>
              </a:rPr>
              <a:t>) si sviluppò un commercio di libri, con imprese commerciali e punti vendita gestiti da un bibliopola che faceva copiare e vendeva libri su commissione.</a:t>
            </a:r>
          </a:p>
        </p:txBody>
      </p:sp>
      <p:pic>
        <p:nvPicPr>
          <p:cNvPr id="6146" name="Picture 2" descr="romanoimpero.com: VINDOLANDA (Limes Britannicus)">
            <a:extLst>
              <a:ext uri="{FF2B5EF4-FFF2-40B4-BE49-F238E27FC236}">
                <a16:creationId xmlns:a16="http://schemas.microsoft.com/office/drawing/2014/main" id="{43339DE3-FD83-3B4B-B402-F94F967F1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723" y="199936"/>
            <a:ext cx="4819149" cy="270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2C5B54C-B577-BC0D-0FB7-8EAEC18298BA}"/>
              </a:ext>
            </a:extLst>
          </p:cNvPr>
          <p:cNvSpPr txBox="1"/>
          <p:nvPr/>
        </p:nvSpPr>
        <p:spPr>
          <a:xfrm>
            <a:off x="7339747" y="2970899"/>
            <a:ext cx="444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Papyrus" panose="020B0602040200020303" pitchFamily="34" charset="77"/>
              </a:rPr>
              <a:t>Limes a </a:t>
            </a:r>
            <a:r>
              <a:rPr lang="it-IT" dirty="0" err="1">
                <a:latin typeface="Papyrus" panose="020B0602040200020303" pitchFamily="34" charset="77"/>
              </a:rPr>
              <a:t>Vindolanda</a:t>
            </a:r>
            <a:r>
              <a:rPr lang="it-IT" dirty="0">
                <a:latin typeface="Papyrus" panose="020B0602040200020303" pitchFamily="34" charset="77"/>
              </a:rPr>
              <a:t>, in Britannia</a:t>
            </a:r>
          </a:p>
        </p:txBody>
      </p:sp>
      <p:pic>
        <p:nvPicPr>
          <p:cNvPr id="6150" name="Picture 6" descr="romanoimpero.com: BIBLIOTECHE ROMANE">
            <a:extLst>
              <a:ext uri="{FF2B5EF4-FFF2-40B4-BE49-F238E27FC236}">
                <a16:creationId xmlns:a16="http://schemas.microsoft.com/office/drawing/2014/main" id="{99EA5A9F-50AF-25F4-9330-D94616016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80" y="2033602"/>
            <a:ext cx="3146023" cy="437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91D548-DCD4-54D8-58A8-C6B1B998C676}"/>
              </a:ext>
            </a:extLst>
          </p:cNvPr>
          <p:cNvSpPr txBox="1"/>
          <p:nvPr/>
        </p:nvSpPr>
        <p:spPr>
          <a:xfrm>
            <a:off x="3987479" y="3203036"/>
            <a:ext cx="309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Papyrus" panose="020B0602040200020303" pitchFamily="34" charset="77"/>
              </a:rPr>
              <a:t>Biblioteche a Roma</a:t>
            </a:r>
          </a:p>
        </p:txBody>
      </p:sp>
      <p:sp>
        <p:nvSpPr>
          <p:cNvPr id="6" name="Scorrimento orizzontale 5">
            <a:extLst>
              <a:ext uri="{FF2B5EF4-FFF2-40B4-BE49-F238E27FC236}">
                <a16:creationId xmlns:a16="http://schemas.microsoft.com/office/drawing/2014/main" id="{3B5A5CF8-D80E-59CA-B627-364351AF6938}"/>
              </a:ext>
            </a:extLst>
          </p:cNvPr>
          <p:cNvSpPr/>
          <p:nvPr/>
        </p:nvSpPr>
        <p:spPr>
          <a:xfrm>
            <a:off x="9983755" y="6296906"/>
            <a:ext cx="1940767" cy="401217"/>
          </a:xfrm>
          <a:prstGeom prst="horizontalScroll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Freestyle Script" panose="030804020302050B0404" pitchFamily="66" charset="0"/>
              </a:rPr>
              <a:t>Agnese Torrente 3E</a:t>
            </a:r>
          </a:p>
        </p:txBody>
      </p:sp>
      <p:pic>
        <p:nvPicPr>
          <p:cNvPr id="3074" name="Picture 2" descr="Biblioteca di Alessandria | Assassin's Creed Wiki | Fandom">
            <a:extLst>
              <a:ext uri="{FF2B5EF4-FFF2-40B4-BE49-F238E27FC236}">
                <a16:creationId xmlns:a16="http://schemas.microsoft.com/office/drawing/2014/main" id="{5FFEA0A0-A0D9-C8E2-88AC-3641E662E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97" y="3572368"/>
            <a:ext cx="4272342" cy="240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4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A62AD48D-759F-C7DF-95C5-627C2072E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latin typeface="Papyrus" panose="020B0602040200020303" pitchFamily="34" charset="77"/>
              </a:rPr>
              <a:t>INCHIOSTRO E LIBRI DI PALMA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DA5432D-6BC9-8DCE-FEF0-86B50FD5F0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dirty="0">
                <a:latin typeface="Papyrus" panose="020B0602040200020303" pitchFamily="34" charset="77"/>
              </a:rPr>
              <a:t>In Cina: Tien-</a:t>
            </a:r>
            <a:r>
              <a:rPr lang="it-IT" dirty="0" err="1">
                <a:latin typeface="Papyrus" panose="020B0602040200020303" pitchFamily="34" charset="77"/>
              </a:rPr>
              <a:t>Teschen</a:t>
            </a:r>
            <a:r>
              <a:rPr lang="it-IT" dirty="0">
                <a:latin typeface="Papyrus" panose="020B0602040200020303" pitchFamily="34" charset="77"/>
              </a:rPr>
              <a:t> (regno di </a:t>
            </a:r>
            <a:r>
              <a:rPr lang="it-IT" dirty="0" err="1">
                <a:latin typeface="Papyrus" panose="020B0602040200020303" pitchFamily="34" charset="77"/>
              </a:rPr>
              <a:t>Huangati</a:t>
            </a:r>
            <a:r>
              <a:rPr lang="it-IT" dirty="0">
                <a:latin typeface="Papyrus" panose="020B0602040200020303" pitchFamily="34" charset="77"/>
              </a:rPr>
              <a:t>)</a:t>
            </a:r>
          </a:p>
          <a:p>
            <a:r>
              <a:rPr lang="it-IT" dirty="0">
                <a:latin typeface="Papyrus" panose="020B0602040200020303" pitchFamily="34" charset="77"/>
              </a:rPr>
              <a:t>In Grecia: gomma, acqua e fuliggine (carbone + composti inorganici)</a:t>
            </a:r>
          </a:p>
          <a:p>
            <a:r>
              <a:rPr lang="it-IT" dirty="0">
                <a:latin typeface="Papyrus" panose="020B0602040200020303" pitchFamily="34" charset="77"/>
              </a:rPr>
              <a:t>In Italia: succo di seppia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B4E490B2-72F9-606A-6B5E-FE1DAE242D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>
                <a:latin typeface="Papyrus" panose="020B0602040200020303" pitchFamily="34" charset="77"/>
              </a:rPr>
              <a:t>Foglie di palma: essiccate e appiattite</a:t>
            </a:r>
          </a:p>
          <a:p>
            <a:r>
              <a:rPr lang="it-IT" dirty="0">
                <a:latin typeface="Papyrus" panose="020B0602040200020303" pitchFamily="34" charset="77"/>
              </a:rPr>
              <a:t>Tagliate in misure regolari</a:t>
            </a:r>
          </a:p>
          <a:p>
            <a:r>
              <a:rPr lang="it-IT" dirty="0">
                <a:latin typeface="Papyrus" panose="020B0602040200020303" pitchFamily="34" charset="77"/>
              </a:rPr>
              <a:t>Lisciate da lama affilata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D0FE35CC-EE01-9A2F-C647-D0E3F3EAA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701" y="4567016"/>
            <a:ext cx="2694876" cy="17448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B908FC6E-058D-9D84-6174-B89092DC7BC9}"/>
              </a:ext>
            </a:extLst>
          </p:cNvPr>
          <p:cNvCxnSpPr>
            <a:cxnSpLocks/>
          </p:cNvCxnSpPr>
          <p:nvPr/>
        </p:nvCxnSpPr>
        <p:spPr>
          <a:xfrm flipH="1">
            <a:off x="3715473" y="1203767"/>
            <a:ext cx="972274" cy="4869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C6C49CA8-0C0E-5EDA-B696-B1DDF4E10638}"/>
              </a:ext>
            </a:extLst>
          </p:cNvPr>
          <p:cNvCxnSpPr>
            <a:cxnSpLocks/>
          </p:cNvCxnSpPr>
          <p:nvPr/>
        </p:nvCxnSpPr>
        <p:spPr>
          <a:xfrm>
            <a:off x="7697165" y="1203767"/>
            <a:ext cx="1064870" cy="4869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7" name="Immagine 46">
            <a:extLst>
              <a:ext uri="{FF2B5EF4-FFF2-40B4-BE49-F238E27FC236}">
                <a16:creationId xmlns:a16="http://schemas.microsoft.com/office/drawing/2014/main" id="{97BD01A3-6A27-765E-10E8-84C1E0736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026"/>
          <a:stretch/>
        </p:blipFill>
        <p:spPr>
          <a:xfrm>
            <a:off x="6324599" y="3774934"/>
            <a:ext cx="5181601" cy="25860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85884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218553-B4C9-B0C7-E942-E36E8A520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latin typeface="Papyrus" panose="020B0602040200020303" pitchFamily="34" charset="77"/>
              </a:rPr>
              <a:t>TAVOLETTA CERATA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1ADC844-7FAE-8CF9-8997-A97628611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454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 err="1">
                <a:latin typeface="Papyrus" panose="020B0602040200020303" pitchFamily="34" charset="77"/>
              </a:rPr>
              <a:t>Tabulae</a:t>
            </a:r>
            <a:r>
              <a:rPr lang="it-IT" dirty="0">
                <a:latin typeface="Papyrus" panose="020B0602040200020303" pitchFamily="34" charset="77"/>
              </a:rPr>
              <a:t> di avorio/bronzo ricoperte di cera (nero, rosso, verde)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7CFF16D-0B9D-FBF6-01CF-C414FD9EBCF5}"/>
              </a:ext>
            </a:extLst>
          </p:cNvPr>
          <p:cNvCxnSpPr/>
          <p:nvPr/>
        </p:nvCxnSpPr>
        <p:spPr>
          <a:xfrm>
            <a:off x="6829940" y="2023308"/>
            <a:ext cx="0" cy="3703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38C8A6A-6B6B-1C26-AFF7-97F58256762D}"/>
              </a:ext>
            </a:extLst>
          </p:cNvPr>
          <p:cNvSpPr txBox="1"/>
          <p:nvPr/>
        </p:nvSpPr>
        <p:spPr>
          <a:xfrm>
            <a:off x="529061" y="2393698"/>
            <a:ext cx="8849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Papyrus" panose="020B0602040200020303" pitchFamily="34" charset="77"/>
              </a:rPr>
              <a:t>Riutilizzabile: raschiando la cera si cancella la scrittura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C45F858-8B5E-D38B-2D59-58BE9A8079BD}"/>
              </a:ext>
            </a:extLst>
          </p:cNvPr>
          <p:cNvSpPr txBox="1"/>
          <p:nvPr/>
        </p:nvSpPr>
        <p:spPr>
          <a:xfrm>
            <a:off x="1018574" y="3096359"/>
            <a:ext cx="67480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Papyrus" panose="020B0602040200020303" pitchFamily="34" charset="77"/>
              </a:rPr>
              <a:t>stilo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latin typeface="Papyrus" panose="020B0602040200020303" pitchFamily="34" charset="77"/>
              </a:rPr>
              <a:t>in avorio, metallo, osso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latin typeface="Papyrus" panose="020B0602040200020303" pitchFamily="34" charset="77"/>
              </a:rPr>
              <a:t>lato appuntito e un lato con la spatola 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32896E32-11BA-7B72-2C70-80C6FDE69DE8}"/>
              </a:ext>
            </a:extLst>
          </p:cNvPr>
          <p:cNvCxnSpPr>
            <a:cxnSpLocks/>
          </p:cNvCxnSpPr>
          <p:nvPr/>
        </p:nvCxnSpPr>
        <p:spPr>
          <a:xfrm flipH="1">
            <a:off x="4953964" y="2772170"/>
            <a:ext cx="1142036" cy="3946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246968F-D867-E81A-642D-93EC3D081B1E}"/>
              </a:ext>
            </a:extLst>
          </p:cNvPr>
          <p:cNvSpPr txBox="1"/>
          <p:nvPr/>
        </p:nvSpPr>
        <p:spPr>
          <a:xfrm>
            <a:off x="1018574" y="4791966"/>
            <a:ext cx="3055716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Papyrus" panose="020B0602040200020303" pitchFamily="34" charset="77"/>
              </a:rPr>
              <a:t>Testi scritti:</a:t>
            </a:r>
          </a:p>
          <a:p>
            <a:r>
              <a:rPr lang="it-IT" sz="2800" dirty="0">
                <a:latin typeface="Papyrus" panose="020B0602040200020303" pitchFamily="34" charset="77"/>
              </a:rPr>
              <a:t>Appunti/canti</a:t>
            </a:r>
          </a:p>
          <a:p>
            <a:r>
              <a:rPr lang="it-IT" sz="2800" dirty="0">
                <a:latin typeface="Papyrus" panose="020B0602040200020303" pitchFamily="34" charset="77"/>
              </a:rPr>
              <a:t>Esercizi scolastici</a:t>
            </a:r>
          </a:p>
          <a:p>
            <a:r>
              <a:rPr lang="it-IT" sz="2800" dirty="0">
                <a:latin typeface="Papyrus" panose="020B0602040200020303" pitchFamily="34" charset="77"/>
              </a:rPr>
              <a:t>Atti privati 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106875F-9B63-3D6F-D931-AB7BA4123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5" t="20713" r="2679" b="32018"/>
          <a:stretch/>
        </p:blipFill>
        <p:spPr>
          <a:xfrm>
            <a:off x="9150262" y="2222339"/>
            <a:ext cx="2926807" cy="2052888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F3C8A5A-6396-0B68-6B51-F308242EE7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79" t="28100"/>
          <a:stretch/>
        </p:blipFill>
        <p:spPr>
          <a:xfrm>
            <a:off x="4663391" y="4508911"/>
            <a:ext cx="6101308" cy="2245689"/>
          </a:xfrm>
          <a:prstGeom prst="rect">
            <a:avLst/>
          </a:prstGeom>
        </p:spPr>
      </p:pic>
      <p:sp>
        <p:nvSpPr>
          <p:cNvPr id="3" name="Scorrimento orizzontale 5">
            <a:extLst>
              <a:ext uri="{FF2B5EF4-FFF2-40B4-BE49-F238E27FC236}">
                <a16:creationId xmlns:a16="http://schemas.microsoft.com/office/drawing/2014/main" id="{07EA1302-EA87-1E69-F7ED-1E759D3A3BAE}"/>
              </a:ext>
            </a:extLst>
          </p:cNvPr>
          <p:cNvSpPr/>
          <p:nvPr/>
        </p:nvSpPr>
        <p:spPr>
          <a:xfrm>
            <a:off x="9983755" y="6296906"/>
            <a:ext cx="1940767" cy="401217"/>
          </a:xfrm>
          <a:prstGeom prst="horizontalScroll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Freestyle Script" panose="030804020302050B0404" pitchFamily="66" charset="0"/>
              </a:rPr>
              <a:t>Elena Stacchini 3E</a:t>
            </a:r>
          </a:p>
        </p:txBody>
      </p:sp>
    </p:spTree>
    <p:extLst>
      <p:ext uri="{BB962C8B-B14F-4D97-AF65-F5344CB8AC3E}">
        <p14:creationId xmlns:p14="http://schemas.microsoft.com/office/powerpoint/2010/main" val="767405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1" grpId="0"/>
      <p:bldP spid="12" grpId="0"/>
      <p:bldP spid="18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Immagini Stock - Vecchio Libro Con Pagine Gialle Macchiate Di Bianco. Image  12528309">
            <a:extLst>
              <a:ext uri="{FF2B5EF4-FFF2-40B4-BE49-F238E27FC236}">
                <a16:creationId xmlns:a16="http://schemas.microsoft.com/office/drawing/2014/main" id="{DDFA273B-6E98-0F89-6D3D-81CC482EF5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456688" cy="245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6" descr="Immagini Stock - Vecchio Libro Con Pagine Gialle Macchiate Di Bianco. Image  12528309">
            <a:extLst>
              <a:ext uri="{FF2B5EF4-FFF2-40B4-BE49-F238E27FC236}">
                <a16:creationId xmlns:a16="http://schemas.microsoft.com/office/drawing/2014/main" id="{F0ECB58B-53ED-38F7-FDB9-62232969ED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51541EE-59A5-AAE3-48CA-011F19185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9" t="1601" r="1780" b="2800"/>
          <a:stretch/>
        </p:blipFill>
        <p:spPr>
          <a:xfrm rot="16200000">
            <a:off x="2666999" y="-2652946"/>
            <a:ext cx="6858000" cy="12192000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F2BA4D55-57CC-9B8E-2CF6-9C0E872E1E34}"/>
              </a:ext>
            </a:extLst>
          </p:cNvPr>
          <p:cNvSpPr/>
          <p:nvPr/>
        </p:nvSpPr>
        <p:spPr>
          <a:xfrm>
            <a:off x="3371362" y="1319394"/>
            <a:ext cx="5754076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pyrus" panose="020B0602040200020303" pitchFamily="34" charset="77"/>
              </a:rPr>
              <a:t>IL LIBRO</a:t>
            </a:r>
          </a:p>
          <a:p>
            <a:endParaRPr lang="it-IT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pyrus" panose="020B0602040200020303" pitchFamily="34" charset="77"/>
            </a:endParaRPr>
          </a:p>
          <a:p>
            <a:r>
              <a:rPr lang="it-IT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pyrus" panose="020B0602040200020303" pitchFamily="34" charset="77"/>
              </a:rPr>
              <a:t>IL PAPIRO</a:t>
            </a:r>
          </a:p>
          <a:p>
            <a:endParaRPr lang="it-IT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pyrus" panose="020B0602040200020303" pitchFamily="34" charset="77"/>
            </a:endParaRPr>
          </a:p>
          <a:p>
            <a:r>
              <a:rPr lang="it-IT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pyrus" panose="020B0602040200020303" pitchFamily="34" charset="77"/>
              </a:rPr>
              <a:t>LA PERGAMENA</a:t>
            </a:r>
            <a:endParaRPr lang="it-IT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37529461-2499-CC17-E947-18F9AE050FC0}"/>
              </a:ext>
            </a:extLst>
          </p:cNvPr>
          <p:cNvSpPr/>
          <p:nvPr/>
        </p:nvSpPr>
        <p:spPr>
          <a:xfrm>
            <a:off x="2198757" y="2760317"/>
            <a:ext cx="904011" cy="88921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05F4C7D3-9AC1-BCED-E2E4-F6E419F2FCBE}"/>
              </a:ext>
            </a:extLst>
          </p:cNvPr>
          <p:cNvSpPr/>
          <p:nvPr/>
        </p:nvSpPr>
        <p:spPr>
          <a:xfrm>
            <a:off x="2193516" y="1244843"/>
            <a:ext cx="904011" cy="88921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F1FE109C-561A-123C-F073-E289C7D57009}"/>
              </a:ext>
            </a:extLst>
          </p:cNvPr>
          <p:cNvSpPr/>
          <p:nvPr/>
        </p:nvSpPr>
        <p:spPr>
          <a:xfrm>
            <a:off x="2199666" y="4504944"/>
            <a:ext cx="904011" cy="88921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Elemento grafico 23" descr="Libro aperto">
            <a:extLst>
              <a:ext uri="{FF2B5EF4-FFF2-40B4-BE49-F238E27FC236}">
                <a16:creationId xmlns:a16="http://schemas.microsoft.com/office/drawing/2014/main" id="{0DEDD5F6-0B72-3F03-7646-8112A163D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8581" y="1282423"/>
            <a:ext cx="813880" cy="813880"/>
          </a:xfrm>
          <a:prstGeom prst="rect">
            <a:avLst/>
          </a:prstGeom>
        </p:spPr>
      </p:pic>
      <p:pic>
        <p:nvPicPr>
          <p:cNvPr id="36" name="Elemento grafico 35" descr="Albero Tanabata">
            <a:extLst>
              <a:ext uri="{FF2B5EF4-FFF2-40B4-BE49-F238E27FC236}">
                <a16:creationId xmlns:a16="http://schemas.microsoft.com/office/drawing/2014/main" id="{51493A8D-25CB-95FA-7D15-0DAF93FAB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16829" y="2845768"/>
            <a:ext cx="735632" cy="735632"/>
          </a:xfrm>
          <a:prstGeom prst="rect">
            <a:avLst/>
          </a:prstGeom>
        </p:spPr>
      </p:pic>
      <p:pic>
        <p:nvPicPr>
          <p:cNvPr id="26" name="Elemento grafico 25" descr="Pergamena diploma">
            <a:extLst>
              <a:ext uri="{FF2B5EF4-FFF2-40B4-BE49-F238E27FC236}">
                <a16:creationId xmlns:a16="http://schemas.microsoft.com/office/drawing/2014/main" id="{1C1DDE9D-2BC3-B7E7-98F7-9A1AD4B9F8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08311" y="4573077"/>
            <a:ext cx="889216" cy="889216"/>
          </a:xfrm>
          <a:prstGeom prst="rect">
            <a:avLst/>
          </a:prstGeom>
        </p:spPr>
      </p:pic>
      <p:pic>
        <p:nvPicPr>
          <p:cNvPr id="1038" name="Picture 14" descr="puntatore del mouse 1187030 PNG">
            <a:extLst>
              <a:ext uri="{FF2B5EF4-FFF2-40B4-BE49-F238E27FC236}">
                <a16:creationId xmlns:a16="http://schemas.microsoft.com/office/drawing/2014/main" id="{56889B65-3CF2-925B-5306-446B54C08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484" y="1203006"/>
            <a:ext cx="312930" cy="48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igura a mano libera 1">
            <a:extLst>
              <a:ext uri="{FF2B5EF4-FFF2-40B4-BE49-F238E27FC236}">
                <a16:creationId xmlns:a16="http://schemas.microsoft.com/office/drawing/2014/main" id="{B0EB41C2-DB4D-47A5-BF31-AC745D7401F2}"/>
              </a:ext>
            </a:extLst>
          </p:cNvPr>
          <p:cNvSpPr/>
          <p:nvPr/>
        </p:nvSpPr>
        <p:spPr>
          <a:xfrm>
            <a:off x="2528888" y="3157538"/>
            <a:ext cx="128587" cy="164991"/>
          </a:xfrm>
          <a:custGeom>
            <a:avLst/>
            <a:gdLst>
              <a:gd name="connsiteX0" fmla="*/ 128587 w 128587"/>
              <a:gd name="connsiteY0" fmla="*/ 0 h 164991"/>
              <a:gd name="connsiteX1" fmla="*/ 57150 w 128587"/>
              <a:gd name="connsiteY1" fmla="*/ 157162 h 164991"/>
              <a:gd name="connsiteX2" fmla="*/ 0 w 128587"/>
              <a:gd name="connsiteY2" fmla="*/ 142875 h 164991"/>
              <a:gd name="connsiteX3" fmla="*/ 0 w 128587"/>
              <a:gd name="connsiteY3" fmla="*/ 142875 h 16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587" h="164991">
                <a:moveTo>
                  <a:pt x="128587" y="0"/>
                </a:moveTo>
                <a:lnTo>
                  <a:pt x="57150" y="157162"/>
                </a:lnTo>
                <a:cubicBezTo>
                  <a:pt x="35719" y="180974"/>
                  <a:pt x="0" y="142875"/>
                  <a:pt x="0" y="142875"/>
                </a:cubicBezTo>
                <a:lnTo>
                  <a:pt x="0" y="14287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16789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0.00393 C -0.03047 0.18842 -0.05651 0.37315 -0.15664 0.41829 C -0.2569 0.46342 -0.55716 0.4493 -0.60547 0.27454 " pathEditMode="relative" ptsTypes="AAA">
                                      <p:cBhvr>
                                        <p:cTn id="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A09F299-A174-0C4F-D483-90BF061BB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75" t="10665" r="10875" b="38454"/>
          <a:stretch/>
        </p:blipFill>
        <p:spPr>
          <a:xfrm>
            <a:off x="-2" y="1"/>
            <a:ext cx="12192000" cy="685799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7702F79-28EA-FD65-50D9-DDAA619322C7}"/>
              </a:ext>
            </a:extLst>
          </p:cNvPr>
          <p:cNvSpPr/>
          <p:nvPr/>
        </p:nvSpPr>
        <p:spPr>
          <a:xfrm>
            <a:off x="4358216" y="328307"/>
            <a:ext cx="3475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pyrus" panose="020B0602040200020303" pitchFamily="34" charset="77"/>
              </a:rPr>
              <a:t>IL PAPIRO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47CAE0-E082-B696-7F6E-D0650992FB33}"/>
              </a:ext>
            </a:extLst>
          </p:cNvPr>
          <p:cNvSpPr txBox="1"/>
          <p:nvPr/>
        </p:nvSpPr>
        <p:spPr>
          <a:xfrm>
            <a:off x="0" y="1087501"/>
            <a:ext cx="12191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>
                <a:latin typeface="Papyrus" panose="020B0602040200020303" pitchFamily="34" charset="77"/>
              </a:rPr>
              <a:t>- E LE VARIE TIPOLOGIE DI CARTA -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B89F48-F70B-779E-75D3-F11CF03C2522}"/>
              </a:ext>
            </a:extLst>
          </p:cNvPr>
          <p:cNvSpPr txBox="1"/>
          <p:nvPr/>
        </p:nvSpPr>
        <p:spPr>
          <a:xfrm>
            <a:off x="518141" y="481152"/>
            <a:ext cx="332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Papyrus" panose="020B0602040200020303" pitchFamily="34" charset="77"/>
              </a:rPr>
              <a:t>3000 a.C. in Egitto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D681181-6F86-7018-53F1-F4822EF0C639}"/>
              </a:ext>
            </a:extLst>
          </p:cNvPr>
          <p:cNvSpPr txBox="1"/>
          <p:nvPr/>
        </p:nvSpPr>
        <p:spPr>
          <a:xfrm>
            <a:off x="8870065" y="492263"/>
            <a:ext cx="292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Papyrus" panose="020B0602040200020303" pitchFamily="34" charset="77"/>
              </a:rPr>
              <a:t>181 a.C. a Roma</a:t>
            </a:r>
          </a:p>
        </p:txBody>
      </p:sp>
      <p:sp>
        <p:nvSpPr>
          <p:cNvPr id="8" name="Freccia sinistra 7">
            <a:extLst>
              <a:ext uri="{FF2B5EF4-FFF2-40B4-BE49-F238E27FC236}">
                <a16:creationId xmlns:a16="http://schemas.microsoft.com/office/drawing/2014/main" id="{D4DAD046-C3A8-4D47-82E8-02C83939001B}"/>
              </a:ext>
            </a:extLst>
          </p:cNvPr>
          <p:cNvSpPr/>
          <p:nvPr/>
        </p:nvSpPr>
        <p:spPr>
          <a:xfrm>
            <a:off x="3317507" y="495076"/>
            <a:ext cx="1036282" cy="325279"/>
          </a:xfrm>
          <a:prstGeom prst="lef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destra 8">
            <a:extLst>
              <a:ext uri="{FF2B5EF4-FFF2-40B4-BE49-F238E27FC236}">
                <a16:creationId xmlns:a16="http://schemas.microsoft.com/office/drawing/2014/main" id="{234DFC22-E78F-A94B-182B-1B0E417E57DB}"/>
              </a:ext>
            </a:extLst>
          </p:cNvPr>
          <p:cNvSpPr/>
          <p:nvPr/>
        </p:nvSpPr>
        <p:spPr>
          <a:xfrm>
            <a:off x="7842638" y="515808"/>
            <a:ext cx="1018572" cy="314274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A800549-3DC5-8E58-B26D-354591113AE2}"/>
              </a:ext>
            </a:extLst>
          </p:cNvPr>
          <p:cNvSpPr txBox="1"/>
          <p:nvPr/>
        </p:nvSpPr>
        <p:spPr>
          <a:xfrm>
            <a:off x="9068137" y="1078807"/>
            <a:ext cx="2928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>
                <a:latin typeface="Papyrus" panose="020B0602040200020303" pitchFamily="34" charset="77"/>
              </a:rPr>
              <a:t>«</a:t>
            </a:r>
            <a:r>
              <a:rPr lang="it-IT" sz="2400" i="1" dirty="0" err="1">
                <a:latin typeface="Papyrus" panose="020B0602040200020303" pitchFamily="34" charset="77"/>
              </a:rPr>
              <a:t>Naturalis</a:t>
            </a:r>
            <a:r>
              <a:rPr lang="it-IT" sz="2400" i="1" dirty="0">
                <a:latin typeface="Papyrus" panose="020B0602040200020303" pitchFamily="34" charset="77"/>
              </a:rPr>
              <a:t> Historia» </a:t>
            </a:r>
            <a:r>
              <a:rPr lang="it-IT" sz="2400" dirty="0">
                <a:latin typeface="Papyrus" panose="020B0602040200020303" pitchFamily="34" charset="77"/>
              </a:rPr>
              <a:t>di Plinio</a:t>
            </a:r>
          </a:p>
        </p:txBody>
      </p:sp>
      <p:sp>
        <p:nvSpPr>
          <p:cNvPr id="12" name="Freccia angolare in su 11">
            <a:extLst>
              <a:ext uri="{FF2B5EF4-FFF2-40B4-BE49-F238E27FC236}">
                <a16:creationId xmlns:a16="http://schemas.microsoft.com/office/drawing/2014/main" id="{8BA36C5A-6F9D-7720-56E0-A94C25BCCBF6}"/>
              </a:ext>
            </a:extLst>
          </p:cNvPr>
          <p:cNvSpPr/>
          <p:nvPr/>
        </p:nvSpPr>
        <p:spPr>
          <a:xfrm flipV="1">
            <a:off x="11053823" y="641164"/>
            <a:ext cx="432121" cy="461664"/>
          </a:xfrm>
          <a:prstGeom prst="bentUp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A76192C-A63C-4ADE-CD77-5789D241C379}"/>
              </a:ext>
            </a:extLst>
          </p:cNvPr>
          <p:cNvSpPr txBox="1"/>
          <p:nvPr/>
        </p:nvSpPr>
        <p:spPr>
          <a:xfrm>
            <a:off x="2558460" y="1713122"/>
            <a:ext cx="7075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Papyrus" panose="020B0602040200020303" pitchFamily="34" charset="77"/>
              </a:rPr>
              <a:t>Classificate per sottigliezza, consistenza, bianchezza, levigatezza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BAE3277-98AB-25CF-0B55-F29CCCD74E7B}"/>
              </a:ext>
            </a:extLst>
          </p:cNvPr>
          <p:cNvSpPr txBox="1"/>
          <p:nvPr/>
        </p:nvSpPr>
        <p:spPr>
          <a:xfrm>
            <a:off x="2984465" y="2954867"/>
            <a:ext cx="51303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sz="2400" i="1" dirty="0">
                <a:latin typeface="Papyrus" panose="020B0602040200020303" pitchFamily="34" charset="77"/>
              </a:rPr>
              <a:t>ieratica</a:t>
            </a:r>
            <a:r>
              <a:rPr lang="it-IT" sz="2400" dirty="0">
                <a:latin typeface="Papyrus" panose="020B0602040200020303" pitchFamily="34" charset="77"/>
              </a:rPr>
              <a:t>         </a:t>
            </a:r>
            <a:r>
              <a:rPr lang="it-IT" sz="2400" i="1" dirty="0">
                <a:latin typeface="Papyrus" panose="020B0602040200020303" pitchFamily="34" charset="77"/>
              </a:rPr>
              <a:t>carta di Augusto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sz="2400" i="1" dirty="0">
                <a:latin typeface="Papyrus" panose="020B0602040200020303" pitchFamily="34" charset="77"/>
              </a:rPr>
              <a:t>carta di Livia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sz="2400" i="1" dirty="0">
                <a:latin typeface="Papyrus" panose="020B0602040200020303" pitchFamily="34" charset="77"/>
              </a:rPr>
              <a:t>carta dell’anfiteatro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sz="2400" i="1" dirty="0">
                <a:latin typeface="Papyrus" panose="020B0602040200020303" pitchFamily="34" charset="77"/>
              </a:rPr>
              <a:t>saitica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sz="2400" i="1" dirty="0" err="1">
                <a:latin typeface="Papyrus" panose="020B0602040200020303" pitchFamily="34" charset="77"/>
              </a:rPr>
              <a:t>teneotica</a:t>
            </a:r>
            <a:endParaRPr lang="it-IT" sz="2400" i="1" dirty="0">
              <a:latin typeface="Papyrus" panose="020B0602040200020303" pitchFamily="34" charset="77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it-IT" sz="2400" i="1" dirty="0" err="1">
                <a:latin typeface="Papyrus" panose="020B0602040200020303" pitchFamily="34" charset="77"/>
              </a:rPr>
              <a:t>emporitica</a:t>
            </a:r>
            <a:endParaRPr lang="it-IT" sz="2400" i="1" dirty="0">
              <a:latin typeface="Papyrus" panose="020B0602040200020303" pitchFamily="34" charset="77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BFBC977D-D2D8-F2FC-2287-729810F1FECB}"/>
              </a:ext>
            </a:extLst>
          </p:cNvPr>
          <p:cNvCxnSpPr>
            <a:cxnSpLocks/>
          </p:cNvCxnSpPr>
          <p:nvPr/>
        </p:nvCxnSpPr>
        <p:spPr>
          <a:xfrm>
            <a:off x="4474653" y="3171135"/>
            <a:ext cx="4490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" descr="page2image3260418192">
            <a:extLst>
              <a:ext uri="{FF2B5EF4-FFF2-40B4-BE49-F238E27FC236}">
                <a16:creationId xmlns:a16="http://schemas.microsoft.com/office/drawing/2014/main" id="{E9917A63-BCAB-EBB5-CB74-99BAF4621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58" y="871996"/>
            <a:ext cx="2509304" cy="363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arentesi graffa chiusa 18">
            <a:extLst>
              <a:ext uri="{FF2B5EF4-FFF2-40B4-BE49-F238E27FC236}">
                <a16:creationId xmlns:a16="http://schemas.microsoft.com/office/drawing/2014/main" id="{F0F9C946-D6F6-A5A7-D0A7-CFAB8BDEF29F}"/>
              </a:ext>
            </a:extLst>
          </p:cNvPr>
          <p:cNvSpPr/>
          <p:nvPr/>
        </p:nvSpPr>
        <p:spPr>
          <a:xfrm>
            <a:off x="7483705" y="2933605"/>
            <a:ext cx="697893" cy="2152176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6B53E37-C525-80CA-350F-A10D589AC1DA}"/>
              </a:ext>
            </a:extLst>
          </p:cNvPr>
          <p:cNvSpPr txBox="1"/>
          <p:nvPr/>
        </p:nvSpPr>
        <p:spPr>
          <a:xfrm>
            <a:off x="8114770" y="3602419"/>
            <a:ext cx="3838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Papyrus" panose="020B0602040200020303" pitchFamily="34" charset="77"/>
              </a:rPr>
              <a:t>Le diverse qualità variano anche a seconda della grandezza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953315C4-1A63-84B9-9A15-9CF78B9670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959"/>
          <a:stretch/>
        </p:blipFill>
        <p:spPr>
          <a:xfrm>
            <a:off x="9504553" y="1905727"/>
            <a:ext cx="1968573" cy="1334138"/>
          </a:xfrm>
          <a:prstGeom prst="rect">
            <a:avLst/>
          </a:prstGeom>
        </p:spPr>
      </p:pic>
      <p:sp>
        <p:nvSpPr>
          <p:cNvPr id="23" name="Freccia giù 22">
            <a:extLst>
              <a:ext uri="{FF2B5EF4-FFF2-40B4-BE49-F238E27FC236}">
                <a16:creationId xmlns:a16="http://schemas.microsoft.com/office/drawing/2014/main" id="{9C4C3341-371A-4E93-5934-8F47DB8B1AEC}"/>
              </a:ext>
            </a:extLst>
          </p:cNvPr>
          <p:cNvSpPr/>
          <p:nvPr/>
        </p:nvSpPr>
        <p:spPr>
          <a:xfrm>
            <a:off x="5238080" y="5144878"/>
            <a:ext cx="1715833" cy="1022223"/>
          </a:xfrm>
          <a:prstGeom prst="downArrow">
            <a:avLst>
              <a:gd name="adj1" fmla="val 50000"/>
              <a:gd name="adj2" fmla="val 48853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23A2A85-D1CB-9E79-6DAD-35FF1E7E8412}"/>
              </a:ext>
            </a:extLst>
          </p:cNvPr>
          <p:cNvSpPr txBox="1"/>
          <p:nvPr/>
        </p:nvSpPr>
        <p:spPr>
          <a:xfrm>
            <a:off x="0" y="6165503"/>
            <a:ext cx="1219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Papyrus" panose="020B0602040200020303" pitchFamily="34" charset="77"/>
              </a:rPr>
              <a:t>Carta dell’imperatore Claudio</a:t>
            </a:r>
          </a:p>
        </p:txBody>
      </p:sp>
      <p:pic>
        <p:nvPicPr>
          <p:cNvPr id="26" name="Elemento grafico 25" descr="Corona">
            <a:extLst>
              <a:ext uri="{FF2B5EF4-FFF2-40B4-BE49-F238E27FC236}">
                <a16:creationId xmlns:a16="http://schemas.microsoft.com/office/drawing/2014/main" id="{17C75E7D-DBFB-B965-2875-4333D1BDD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796" y="51448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524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 animBg="1"/>
      <p:bldP spid="10" grpId="0"/>
      <p:bldP spid="12" grpId="0" animBg="1"/>
      <p:bldP spid="13" grpId="0"/>
      <p:bldP spid="14" grpId="0"/>
      <p:bldP spid="19" grpId="0" animBg="1"/>
      <p:bldP spid="20" grpId="0"/>
      <p:bldP spid="23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89200C0-2619-1405-A7D6-1DD7ABBE0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75" t="10665" r="10875" b="3845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2343A2D-43B8-8E63-B50A-C4D011939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75" r="66908" b="27221"/>
          <a:stretch/>
        </p:blipFill>
        <p:spPr>
          <a:xfrm>
            <a:off x="787385" y="4146824"/>
            <a:ext cx="2210930" cy="200229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C937BEB-0DA3-8471-D5F4-65CFAE7DD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4" r="71012" b="58775"/>
          <a:stretch/>
        </p:blipFill>
        <p:spPr>
          <a:xfrm>
            <a:off x="787385" y="1298246"/>
            <a:ext cx="2210930" cy="20022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A69E8D0-7EE0-4068-A70E-ED4D03066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77" r="48036" b="61989"/>
          <a:stretch/>
        </p:blipFill>
        <p:spPr>
          <a:xfrm>
            <a:off x="6463043" y="1298246"/>
            <a:ext cx="2264228" cy="200229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EA1D219-39CB-8DE4-06FD-7EFA1F9B52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28" t="26834" r="28923" b="25467"/>
          <a:stretch/>
        </p:blipFill>
        <p:spPr>
          <a:xfrm>
            <a:off x="6463043" y="4146825"/>
            <a:ext cx="2264227" cy="2002291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872C3778-F2AD-7398-4481-00E30EFB9EF5}"/>
              </a:ext>
            </a:extLst>
          </p:cNvPr>
          <p:cNvSpPr/>
          <p:nvPr/>
        </p:nvSpPr>
        <p:spPr>
          <a:xfrm>
            <a:off x="0" y="374916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pyrus" panose="020B0602040200020303" pitchFamily="34" charset="77"/>
              </a:rPr>
              <a:t>IL PAPIRO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FEE44962-63DD-F5BD-CFDA-2550F1389CC3}"/>
              </a:ext>
            </a:extLst>
          </p:cNvPr>
          <p:cNvSpPr/>
          <p:nvPr/>
        </p:nvSpPr>
        <p:spPr>
          <a:xfrm>
            <a:off x="787385" y="4223867"/>
            <a:ext cx="783771" cy="943429"/>
          </a:xfrm>
          <a:prstGeom prst="ellipse">
            <a:avLst/>
          </a:prstGeom>
          <a:solidFill>
            <a:srgbClr val="FDF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AB20865E-8129-3615-2380-B883A8B20F97}"/>
              </a:ext>
            </a:extLst>
          </p:cNvPr>
          <p:cNvSpPr/>
          <p:nvPr/>
        </p:nvSpPr>
        <p:spPr>
          <a:xfrm>
            <a:off x="2214543" y="1298246"/>
            <a:ext cx="783771" cy="846287"/>
          </a:xfrm>
          <a:prstGeom prst="ellipse">
            <a:avLst/>
          </a:prstGeom>
          <a:solidFill>
            <a:srgbClr val="FF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14" descr="puntatore del mouse 1187030 PNG">
            <a:extLst>
              <a:ext uri="{FF2B5EF4-FFF2-40B4-BE49-F238E27FC236}">
                <a16:creationId xmlns:a16="http://schemas.microsoft.com/office/drawing/2014/main" id="{C3185E36-5F23-64F6-470A-8C68FCC6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112" y="483541"/>
            <a:ext cx="312930" cy="48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0421A76-A42B-84FD-0E28-78999411408F}"/>
              </a:ext>
            </a:extLst>
          </p:cNvPr>
          <p:cNvSpPr txBox="1"/>
          <p:nvPr/>
        </p:nvSpPr>
        <p:spPr>
          <a:xfrm>
            <a:off x="3067275" y="1821367"/>
            <a:ext cx="28821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latin typeface="Papyrus" panose="020B0602040200020303" pitchFamily="34" charset="77"/>
              </a:rPr>
              <a:t>Si divide il papiro in strisce sottilissime ma larghe.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383659A-3413-A65B-19EA-5BFB0286F979}"/>
              </a:ext>
            </a:extLst>
          </p:cNvPr>
          <p:cNvSpPr txBox="1"/>
          <p:nvPr/>
        </p:nvSpPr>
        <p:spPr>
          <a:xfrm>
            <a:off x="8884835" y="1515433"/>
            <a:ext cx="330716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latin typeface="Papyrus" panose="020B0602040200020303" pitchFamily="34" charset="77"/>
              </a:rPr>
              <a:t>Stendevano le strisce una accanto all’altra.</a:t>
            </a:r>
          </a:p>
          <a:p>
            <a:r>
              <a:rPr lang="it-IT" sz="2200" b="1" dirty="0">
                <a:latin typeface="Papyrus" panose="020B0602040200020303" pitchFamily="34" charset="77"/>
              </a:rPr>
              <a:t>Sul primo strato ne sovrapponevano un secondo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248F105-0D60-73C3-0EEF-0CEC1650FF89}"/>
              </a:ext>
            </a:extLst>
          </p:cNvPr>
          <p:cNvSpPr txBox="1"/>
          <p:nvPr/>
        </p:nvSpPr>
        <p:spPr>
          <a:xfrm>
            <a:off x="3067275" y="4613298"/>
            <a:ext cx="3028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latin typeface="Papyrus" panose="020B0602040200020303" pitchFamily="34" charset="77"/>
              </a:rPr>
              <a:t>I due strati venivano bagnati, pressati e fatti asciugare al sole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C87ABB4-E127-4866-073B-524CDFFF21A1}"/>
              </a:ext>
            </a:extLst>
          </p:cNvPr>
          <p:cNvSpPr txBox="1"/>
          <p:nvPr/>
        </p:nvSpPr>
        <p:spPr>
          <a:xfrm>
            <a:off x="8884835" y="4613298"/>
            <a:ext cx="30894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latin typeface="Papyrus" panose="020B0602040200020303" pitchFamily="34" charset="77"/>
              </a:rPr>
              <a:t>I fogli venivano incollati a formare lunghe strisce</a:t>
            </a:r>
          </a:p>
        </p:txBody>
      </p:sp>
      <p:sp>
        <p:nvSpPr>
          <p:cNvPr id="19" name="Scorrimento orizzontale 5">
            <a:extLst>
              <a:ext uri="{FF2B5EF4-FFF2-40B4-BE49-F238E27FC236}">
                <a16:creationId xmlns:a16="http://schemas.microsoft.com/office/drawing/2014/main" id="{8751A0EE-F6B3-CA6E-C8F6-23EA3B14EDE6}"/>
              </a:ext>
            </a:extLst>
          </p:cNvPr>
          <p:cNvSpPr/>
          <p:nvPr/>
        </p:nvSpPr>
        <p:spPr>
          <a:xfrm>
            <a:off x="9983755" y="6296906"/>
            <a:ext cx="1940767" cy="401217"/>
          </a:xfrm>
          <a:prstGeom prst="horizontalScroll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Freestyle Script" panose="030804020302050B0404" pitchFamily="66" charset="0"/>
              </a:rPr>
              <a:t>Asia Bonetti 3E</a:t>
            </a:r>
          </a:p>
        </p:txBody>
      </p:sp>
    </p:spTree>
    <p:extLst>
      <p:ext uri="{BB962C8B-B14F-4D97-AF65-F5344CB8AC3E}">
        <p14:creationId xmlns:p14="http://schemas.microsoft.com/office/powerpoint/2010/main" val="332143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0.00416 C -0.08659 -0.02917 -0.16393 -0.06273 -0.18893 -0.03588 C -0.21393 -0.00926 -0.1944 0.25277 -0.15911 0.16504 " pathEditMode="relative" ptsTypes="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9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</TotalTime>
  <Words>533</Words>
  <Application>Microsoft Macintosh PowerPoint</Application>
  <PresentationFormat>Widescreen</PresentationFormat>
  <Paragraphs>120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Freestyle Script</vt:lpstr>
      <vt:lpstr>Monotype Corsiva</vt:lpstr>
      <vt:lpstr>Papyrus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INCHIOSTRO E LIBRI DI PALMA</vt:lpstr>
      <vt:lpstr>TAVOLETTA CERATA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14</cp:revision>
  <cp:lastPrinted>2023-10-23T16:11:10Z</cp:lastPrinted>
  <dcterms:created xsi:type="dcterms:W3CDTF">2023-10-21T11:54:36Z</dcterms:created>
  <dcterms:modified xsi:type="dcterms:W3CDTF">2023-10-23T16:13:27Z</dcterms:modified>
</cp:coreProperties>
</file>