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0" r:id="rId4"/>
    <p:sldId id="262" r:id="rId5"/>
    <p:sldId id="264" r:id="rId6"/>
    <p:sldId id="265" r:id="rId7"/>
    <p:sldId id="266" r:id="rId8"/>
    <p:sldId id="268" r:id="rId9"/>
    <p:sldId id="269" r:id="rId10"/>
    <p:sldId id="271" r:id="rId11"/>
    <p:sldId id="267" r:id="rId12"/>
    <p:sldId id="270" r:id="rId13"/>
    <p:sldId id="261" r:id="rId14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CF33AA-9A40-44F0-9209-179358AA670B}" type="datetimeFigureOut">
              <a:rPr lang="it-IT" smtClean="0"/>
              <a:pPr/>
              <a:t>24/11/2023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B75F8E-F7C5-4457-A69C-AA996E8D9CC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7" Type="http://schemas.openxmlformats.org/officeDocument/2006/relationships/hyperlink" Target="https://www.esteri.it/it/opportunita/nelle_oo_ii/pergiovani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verno.it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urodesk.it/opportunita-europee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7" Type="http://schemas.openxmlformats.org/officeDocument/2006/relationships/hyperlink" Target="https://issuu.com/esnin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ssuu.com/esnint/docs/erasmus_e-book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nnalisa.attento@scuola.istruzione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cid:fd9a9f7d-b658-4e85-8b7c-0588f3af2dc7@eurprd03.prod.outlook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rtaledeigiovani.it/" TargetMode="External"/><Relationship Id="rId3" Type="http://schemas.openxmlformats.org/officeDocument/2006/relationships/image" Target="cid:fd9a9f7d-b658-4e85-8b7c-0588f3af2dc7@eurprd03.prod.outlook.com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emf"/><Relationship Id="rId9" Type="http://schemas.openxmlformats.org/officeDocument/2006/relationships/hyperlink" Target="https://youth.europa.eu/home_it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litichegiovanili.gov.it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hyperlink" Target="https://giovani2030.it/le-iniziative/bandi-e-opportunit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cid:fd9a9f7d-b658-4e85-8b7c-0588f3af2dc7@eurprd03.prod.outlook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fd9a9f7d-b658-4e85-8b7c-0588f3af2dc7@eurprd03.prod.outlook.com" TargetMode="External"/><Relationship Id="rId7" Type="http://schemas.openxmlformats.org/officeDocument/2006/relationships/hyperlink" Target="https://agenziagioventu.gov.it/opportunita-per-i-giovani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verno.it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2921547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784976" cy="3960440"/>
          </a:xfrm>
        </p:spPr>
        <p:txBody>
          <a:bodyPr>
            <a:normAutofit/>
          </a:bodyPr>
          <a:lstStyle/>
          <a:p>
            <a:r>
              <a:rPr lang="it-IT" sz="2200" b="0" i="0" u="none" strike="noStrike" baseline="0" dirty="0">
                <a:solidFill>
                  <a:srgbClr val="000000"/>
                </a:solidFill>
              </a:rPr>
              <a:t>Liceo classico statale Pilo Albertelli di Roma</a:t>
            </a:r>
            <a:br>
              <a:rPr lang="it-IT" sz="2200" b="0" i="0" u="none" strike="noStrike" baseline="0" dirty="0">
                <a:solidFill>
                  <a:srgbClr val="000000"/>
                </a:solidFill>
              </a:rPr>
            </a:br>
            <a:r>
              <a:rPr lang="it-IT" sz="2200" b="0" i="0" u="none" strike="noStrike" baseline="0" dirty="0">
                <a:solidFill>
                  <a:srgbClr val="000000"/>
                </a:solidFill>
              </a:rPr>
              <a:t>venerdì 24 novembre 2023</a:t>
            </a:r>
            <a:br>
              <a:rPr lang="it-IT" sz="2200" b="0" i="0" u="none" strike="noStrike" baseline="0" dirty="0">
                <a:solidFill>
                  <a:srgbClr val="000000"/>
                </a:solidFill>
              </a:rPr>
            </a:br>
            <a:br>
              <a:rPr lang="it-IT" sz="2200" b="0" i="0" u="none" strike="noStrike" baseline="0" dirty="0">
                <a:solidFill>
                  <a:srgbClr val="000000"/>
                </a:solidFill>
              </a:rPr>
            </a:br>
            <a:br>
              <a:rPr lang="it-IT" sz="2200" b="0" i="0" u="none" strike="noStrike" baseline="0" dirty="0">
                <a:solidFill>
                  <a:srgbClr val="000000"/>
                </a:solidFill>
              </a:rPr>
            </a:br>
            <a:r>
              <a:rPr lang="it-IT" sz="2800" b="1" i="0" u="none" strike="noStrike" baseline="0" dirty="0">
                <a:solidFill>
                  <a:srgbClr val="000000"/>
                </a:solidFill>
              </a:rPr>
              <a:t>Ufficio III</a:t>
            </a:r>
            <a:br>
              <a:rPr lang="it-IT" sz="2800" b="1" i="0" u="none" strike="noStrike" baseline="0" dirty="0">
                <a:solidFill>
                  <a:srgbClr val="000000"/>
                </a:solidFill>
              </a:rPr>
            </a:br>
            <a:r>
              <a:rPr lang="it-IT" sz="2400" b="1" i="0" u="none" strike="noStrike" baseline="0" dirty="0">
                <a:solidFill>
                  <a:srgbClr val="000000"/>
                </a:solidFill>
              </a:rPr>
              <a:t>Diritto allo studio, politiche formative e progetti europei. Comunicazione</a:t>
            </a: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UFFICIO SCOLASTICO REGIONALE </a:t>
            </a: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 il LAZIO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81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56958" y="2671890"/>
            <a:ext cx="8064896" cy="3528392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918" y="2525320"/>
            <a:ext cx="8784976" cy="3960440"/>
          </a:xfrm>
        </p:spPr>
        <p:txBody>
          <a:bodyPr>
            <a:normAutofit/>
          </a:bodyPr>
          <a:lstStyle/>
          <a:p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C523289B-47DA-B606-4960-655E2A4170DB}"/>
              </a:ext>
            </a:extLst>
          </p:cNvPr>
          <p:cNvSpPr txBox="1"/>
          <p:nvPr/>
        </p:nvSpPr>
        <p:spPr>
          <a:xfrm>
            <a:off x="179511" y="3344613"/>
            <a:ext cx="865246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0" i="0" u="sng" dirty="0">
                <a:solidFill>
                  <a:srgbClr val="FFFFFF"/>
                </a:solidFill>
                <a:effectLst/>
                <a:latin typeface="Titillium Web" panose="00000500000000000000" pitchFamily="2" charset="0"/>
                <a:hlinkClick r:id="rId6"/>
              </a:rPr>
              <a:t>Governo Italiano</a:t>
            </a:r>
            <a:br>
              <a:rPr lang="it-IT" sz="2400" b="0" i="0" dirty="0">
                <a:solidFill>
                  <a:srgbClr val="FFFFFF"/>
                </a:solidFill>
                <a:effectLst/>
                <a:latin typeface="Titillium Web" panose="00000500000000000000" pitchFamily="2" charset="0"/>
              </a:rPr>
            </a:br>
            <a:r>
              <a:rPr lang="it-IT" sz="2400" b="0" i="0" dirty="0">
                <a:solidFill>
                  <a:srgbClr val="002060"/>
                </a:solidFill>
                <a:effectLst/>
                <a:latin typeface="Titillium Web" panose="00000500000000000000" pitchFamily="2" charset="0"/>
              </a:rPr>
              <a:t>Ministero degli affari esteri e della cooperazione internazionale</a:t>
            </a:r>
          </a:p>
          <a:p>
            <a:pPr algn="ctr"/>
            <a:endParaRPr lang="it-IT" sz="2400" b="0" i="0" dirty="0">
              <a:solidFill>
                <a:srgbClr val="002060"/>
              </a:solidFill>
              <a:effectLst/>
              <a:latin typeface="Titillium Web" panose="00000500000000000000" pitchFamily="2" charset="0"/>
            </a:endParaRPr>
          </a:p>
          <a:p>
            <a:pPr algn="ctr"/>
            <a:r>
              <a:rPr lang="it-IT" sz="3200" dirty="0">
                <a:solidFill>
                  <a:srgbClr val="002060"/>
                </a:solidFill>
                <a:hlinkClick r:id="rId7"/>
              </a:rPr>
              <a:t>https://</a:t>
            </a:r>
            <a:r>
              <a:rPr lang="it-IT" sz="3200" dirty="0" err="1">
                <a:solidFill>
                  <a:srgbClr val="002060"/>
                </a:solidFill>
                <a:hlinkClick r:id="rId7"/>
              </a:rPr>
              <a:t>www.esteri.it</a:t>
            </a:r>
            <a:r>
              <a:rPr lang="it-IT" sz="3200" dirty="0">
                <a:solidFill>
                  <a:srgbClr val="002060"/>
                </a:solidFill>
                <a:hlinkClick r:id="rId7"/>
              </a:rPr>
              <a:t>/</a:t>
            </a:r>
            <a:r>
              <a:rPr lang="it-IT" sz="3200" dirty="0" err="1">
                <a:solidFill>
                  <a:srgbClr val="002060"/>
                </a:solidFill>
                <a:hlinkClick r:id="rId7"/>
              </a:rPr>
              <a:t>it</a:t>
            </a:r>
            <a:r>
              <a:rPr lang="it-IT" sz="3200" dirty="0">
                <a:solidFill>
                  <a:srgbClr val="002060"/>
                </a:solidFill>
                <a:hlinkClick r:id="rId7"/>
              </a:rPr>
              <a:t>/</a:t>
            </a:r>
            <a:r>
              <a:rPr lang="it-IT" sz="3200" dirty="0" err="1">
                <a:solidFill>
                  <a:srgbClr val="002060"/>
                </a:solidFill>
                <a:hlinkClick r:id="rId7"/>
              </a:rPr>
              <a:t>opportunita</a:t>
            </a:r>
            <a:r>
              <a:rPr lang="it-IT" sz="3200" dirty="0">
                <a:solidFill>
                  <a:srgbClr val="002060"/>
                </a:solidFill>
                <a:hlinkClick r:id="rId7"/>
              </a:rPr>
              <a:t>/</a:t>
            </a:r>
            <a:r>
              <a:rPr lang="it-IT" sz="3200" dirty="0" err="1">
                <a:solidFill>
                  <a:srgbClr val="002060"/>
                </a:solidFill>
                <a:hlinkClick r:id="rId7"/>
              </a:rPr>
              <a:t>nelle_oo_ii</a:t>
            </a:r>
            <a:r>
              <a:rPr lang="it-IT" sz="3200" dirty="0">
                <a:solidFill>
                  <a:srgbClr val="002060"/>
                </a:solidFill>
                <a:hlinkClick r:id="rId7"/>
              </a:rPr>
              <a:t>/</a:t>
            </a:r>
            <a:r>
              <a:rPr lang="it-IT" sz="3200" dirty="0" err="1">
                <a:solidFill>
                  <a:srgbClr val="002060"/>
                </a:solidFill>
                <a:hlinkClick r:id="rId7"/>
              </a:rPr>
              <a:t>pergiovani</a:t>
            </a:r>
            <a:r>
              <a:rPr lang="it-IT" sz="3200" dirty="0">
                <a:solidFill>
                  <a:srgbClr val="002060"/>
                </a:solidFill>
                <a:hlinkClick r:id="rId7"/>
              </a:rPr>
              <a:t>/</a:t>
            </a:r>
            <a:r>
              <a:rPr lang="it-IT" sz="32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8326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064896" cy="3528392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918" y="2525320"/>
            <a:ext cx="8784976" cy="3960440"/>
          </a:xfrm>
        </p:spPr>
        <p:txBody>
          <a:bodyPr>
            <a:normAutofit/>
          </a:bodyPr>
          <a:lstStyle/>
          <a:p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55585E7-FFD1-DDF0-E064-9DB735A01DC4}"/>
              </a:ext>
            </a:extLst>
          </p:cNvPr>
          <p:cNvSpPr txBox="1"/>
          <p:nvPr/>
        </p:nvSpPr>
        <p:spPr>
          <a:xfrm>
            <a:off x="539552" y="3109352"/>
            <a:ext cx="8064896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Eurodesk Italy - Opportunità Europee</a:t>
            </a:r>
          </a:p>
          <a:p>
            <a:pPr algn="ctr"/>
            <a:r>
              <a:rPr lang="it-IT" sz="3600" u="sng" dirty="0">
                <a:solidFill>
                  <a:srgbClr val="D26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Database sui programmi europei di interesse per i giovani</a:t>
            </a:r>
          </a:p>
          <a:p>
            <a:pPr algn="ctr"/>
            <a:endParaRPr lang="it-IT" sz="1000" dirty="0">
              <a:solidFill>
                <a:srgbClr val="D26900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it-IT" sz="1000" u="sng" dirty="0">
              <a:solidFill>
                <a:srgbClr val="D26900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it-IT" dirty="0">
                <a:solidFill>
                  <a:srgbClr val="D269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it-IT" dirty="0" err="1">
                <a:solidFill>
                  <a:srgbClr val="D269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www.eurodesk.it</a:t>
            </a:r>
            <a:r>
              <a:rPr lang="it-IT" dirty="0">
                <a:solidFill>
                  <a:srgbClr val="D269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it-IT" dirty="0" err="1">
                <a:solidFill>
                  <a:srgbClr val="D269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opportunita</a:t>
            </a:r>
            <a:r>
              <a:rPr lang="it-IT" dirty="0">
                <a:solidFill>
                  <a:srgbClr val="D269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-europee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782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064896" cy="3528392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918" y="2525320"/>
            <a:ext cx="8784976" cy="3960440"/>
          </a:xfrm>
        </p:spPr>
        <p:txBody>
          <a:bodyPr>
            <a:normAutofit/>
          </a:bodyPr>
          <a:lstStyle/>
          <a:p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55585E7-FFD1-DDF0-E064-9DB735A01DC4}"/>
              </a:ext>
            </a:extLst>
          </p:cNvPr>
          <p:cNvSpPr txBox="1"/>
          <p:nvPr/>
        </p:nvSpPr>
        <p:spPr>
          <a:xfrm>
            <a:off x="539551" y="3109352"/>
            <a:ext cx="845974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0" i="0" dirty="0">
                <a:solidFill>
                  <a:srgbClr val="1A1A1A"/>
                </a:solidFill>
                <a:effectLst/>
                <a:latin typeface="Inter"/>
              </a:rPr>
              <a:t>Erasmus: A Complete Guide</a:t>
            </a:r>
          </a:p>
          <a:p>
            <a:r>
              <a:rPr lang="it-IT" sz="2800" dirty="0">
                <a:hlinkClick r:id="rId6"/>
              </a:rPr>
              <a:t>https://</a:t>
            </a:r>
            <a:r>
              <a:rPr lang="it-IT" sz="2800" dirty="0" err="1">
                <a:hlinkClick r:id="rId6"/>
              </a:rPr>
              <a:t>issuu.com</a:t>
            </a:r>
            <a:r>
              <a:rPr lang="it-IT" sz="2800" dirty="0">
                <a:hlinkClick r:id="rId6"/>
              </a:rPr>
              <a:t>/</a:t>
            </a:r>
            <a:r>
              <a:rPr lang="it-IT" sz="2800" dirty="0" err="1">
                <a:hlinkClick r:id="rId6"/>
              </a:rPr>
              <a:t>esnint</a:t>
            </a:r>
            <a:r>
              <a:rPr lang="it-IT" sz="2800" dirty="0">
                <a:hlinkClick r:id="rId6"/>
              </a:rPr>
              <a:t>/</a:t>
            </a:r>
            <a:r>
              <a:rPr lang="it-IT" sz="2800" dirty="0" err="1">
                <a:hlinkClick r:id="rId6"/>
              </a:rPr>
              <a:t>docs</a:t>
            </a:r>
            <a:r>
              <a:rPr lang="it-IT" sz="2800" dirty="0">
                <a:hlinkClick r:id="rId6"/>
              </a:rPr>
              <a:t>/</a:t>
            </a:r>
            <a:r>
              <a:rPr lang="it-IT" sz="2800" dirty="0" err="1">
                <a:hlinkClick r:id="rId6"/>
              </a:rPr>
              <a:t>erasmus_e</a:t>
            </a:r>
            <a:r>
              <a:rPr lang="it-IT" sz="2800" dirty="0">
                <a:hlinkClick r:id="rId6"/>
              </a:rPr>
              <a:t>-book</a:t>
            </a:r>
            <a:endParaRPr lang="it-IT" sz="2800" dirty="0"/>
          </a:p>
          <a:p>
            <a:r>
              <a:rPr lang="it-IT" sz="2800" dirty="0"/>
              <a:t> </a:t>
            </a:r>
          </a:p>
          <a:p>
            <a:r>
              <a:rPr lang="it-IT" sz="2800" dirty="0"/>
              <a:t>Erasmus </a:t>
            </a:r>
            <a:r>
              <a:rPr lang="it-IT" sz="2800" dirty="0" err="1"/>
              <a:t>student</a:t>
            </a:r>
            <a:r>
              <a:rPr lang="it-IT" sz="2800" dirty="0"/>
              <a:t> network</a:t>
            </a:r>
          </a:p>
          <a:p>
            <a:r>
              <a:rPr lang="it-IT" sz="2800" dirty="0">
                <a:hlinkClick r:id="rId7"/>
              </a:rPr>
              <a:t>https://</a:t>
            </a:r>
            <a:r>
              <a:rPr lang="it-IT" sz="2800" dirty="0" err="1">
                <a:hlinkClick r:id="rId7"/>
              </a:rPr>
              <a:t>issuu.com</a:t>
            </a:r>
            <a:r>
              <a:rPr lang="it-IT" sz="2800" dirty="0">
                <a:hlinkClick r:id="rId7"/>
              </a:rPr>
              <a:t>/</a:t>
            </a:r>
            <a:r>
              <a:rPr lang="it-IT" sz="2800" dirty="0" err="1">
                <a:hlinkClick r:id="rId7"/>
              </a:rPr>
              <a:t>esnint</a:t>
            </a:r>
            <a:r>
              <a:rPr lang="it-I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384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2921547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784976" cy="3960440"/>
          </a:xfrm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</a:br>
            <a:br>
              <a:rPr lang="it-IT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</a:br>
            <a:br>
              <a:rPr lang="it-IT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</a:br>
            <a:br>
              <a:rPr lang="it-IT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</a:br>
            <a:br>
              <a:rPr lang="it-IT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it-IT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L’intento è di promuovere nelle scuole di ogni ordine e grado esperienze didattico/formative 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</a:rPr>
              <a:t>di diffusione e di applicazione delle politiche e dei programmi d’educazione sul te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ma della costruzione dell’Europa come unione di popoli diversi ma uguali e sulla costruzione di un orizzonte di sostenibilità e di pace, nella prospettiva che, “</a:t>
            </a:r>
            <a:r>
              <a:rPr lang="it-IT" sz="20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superando l’orizzonte del vecchio continente, si abbraccino in una visione di insieme tutti i popoli che costituiscono l’umanità" 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e che i loro rapporti </a:t>
            </a:r>
            <a:r>
              <a:rPr lang="it-IT" sz="20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“si possano svolgere su una base di pacifica cooperazione, in attesa di un più lontano avvenire, in cui diventi possibile l’unità politica dell’intero globo”. </a:t>
            </a:r>
            <a:br>
              <a:rPr lang="it-IT" sz="18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it-IT" sz="1800" b="0" i="1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it-IT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Grazie dell’attenzione</a:t>
            </a:r>
            <a:br>
              <a:rPr lang="it-IT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</a:br>
            <a:r>
              <a:rPr lang="it-IT" sz="2400" b="1" dirty="0" err="1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  <a:hlinkClick r:id="rId2"/>
              </a:rPr>
              <a:t>annalisa.attento@scuola.istruzione.it</a:t>
            </a:r>
            <a:endParaRPr lang="it-IT" sz="24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6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2921547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784976" cy="3960440"/>
          </a:xfrm>
        </p:spPr>
        <p:txBody>
          <a:bodyPr>
            <a:normAutofit fontScale="90000"/>
          </a:bodyPr>
          <a:lstStyle/>
          <a:p>
            <a:pPr algn="l"/>
            <a:br>
              <a:rPr lang="it-IT" sz="2200" b="0" i="0" u="none" strike="noStrike" baseline="0" dirty="0">
                <a:solidFill>
                  <a:srgbClr val="000000"/>
                </a:solidFill>
              </a:rPr>
            </a:br>
            <a:br>
              <a:rPr lang="it-IT" sz="2200" b="0" i="0" u="none" strike="noStrike" baseline="0" dirty="0">
                <a:solidFill>
                  <a:srgbClr val="000000"/>
                </a:solidFill>
              </a:rPr>
            </a:b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Attuazione delle politiche nazionali in materia di diritto allo studio e politiche sociali in favore degli studenti:</a:t>
            </a:r>
            <a:b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Integrazione degli studenti in situazione di disabilità in situazione di ospedalizzazione e di assistenza domiciliare e relativi rapporti interistituzionali;</a:t>
            </a:r>
            <a:b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integrazione degli studenti immigrati;</a:t>
            </a:r>
            <a:b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Coordinamento regionale per gli interventi a sostegno dell’attività fisica, motoria e sportiva nella scuola e gestione delle attività nella provincia di Roma.</a:t>
            </a:r>
            <a:b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Prevenzione e contrasto dell’abbandono scolastico e del disagio giovanile.</a:t>
            </a:r>
            <a:b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Attività per la promozione dell’orientamento scolastico, universitario, al lavoro e alle professioni.</a:t>
            </a:r>
            <a:b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Sostegno ai processi di innovazione nel sistema scolastico, alla ricerca ed all’autonomia delle istituzioni scolastiche.</a:t>
            </a:r>
            <a:b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Rapporti con l’amministrazione regionale e gli Enti locali ed interventi di sostegno, promozione e sviluppo in materia di: obbligo di istruzione; istruzione e formazione tecnica e professionale; realizzazione dell’offerta formativa integrata,  educazione degli adulti; istruzione e formazione tecnica superiore; rapporti scuola-lavoro.</a:t>
            </a:r>
            <a:b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it-IT" sz="1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Promozione e assistenza a progetti europei e internazionali.</a:t>
            </a: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7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2921547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784976" cy="3960440"/>
          </a:xfrm>
        </p:spPr>
        <p:txBody>
          <a:bodyPr>
            <a:normAutofit/>
          </a:bodyPr>
          <a:lstStyle/>
          <a:p>
            <a:r>
              <a:rPr lang="it-IT" sz="2800" b="0" i="0" u="none" strike="noStrike" baseline="0" dirty="0">
                <a:solidFill>
                  <a:srgbClr val="000000"/>
                </a:solidFill>
              </a:rPr>
              <a:t>Promozione, formazione e </a:t>
            </a:r>
            <a:r>
              <a:rPr lang="it-IT" sz="2800" dirty="0">
                <a:solidFill>
                  <a:srgbClr val="000000"/>
                </a:solidFill>
              </a:rPr>
              <a:t>supporto alle istituzioni scolastiche per l’accesso ai </a:t>
            </a:r>
            <a:r>
              <a:rPr lang="it-IT" sz="2800" b="0" i="0" u="none" strike="noStrike" baseline="0" dirty="0">
                <a:solidFill>
                  <a:srgbClr val="000000"/>
                </a:solidFill>
              </a:rPr>
              <a:t>fondi strutturali e di investimento finanziati dall’Unione europea</a:t>
            </a: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9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2921547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784976" cy="3960440"/>
          </a:xfrm>
        </p:spPr>
        <p:txBody>
          <a:bodyPr>
            <a:normAutofit/>
          </a:bodyPr>
          <a:lstStyle/>
          <a:p>
            <a:r>
              <a:rPr lang="it-IT" sz="2800" dirty="0"/>
              <a:t>Informazione per i giovani sulle opportunità di mobilità per l'apprendimento. </a:t>
            </a:r>
            <a:br>
              <a:rPr lang="it-IT" sz="2800" dirty="0"/>
            </a:br>
            <a:r>
              <a:rPr lang="it-IT" sz="2800" dirty="0"/>
              <a:t>Tutto ciò che serve sapere per studiare, lavorare e fare volontariato all’estero</a:t>
            </a:r>
            <a:br>
              <a:rPr lang="it-IT" sz="2800" dirty="0"/>
            </a:b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8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2921547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784976" cy="3960440"/>
          </a:xfrm>
        </p:spPr>
        <p:txBody>
          <a:bodyPr>
            <a:normAutofit/>
          </a:bodyPr>
          <a:lstStyle/>
          <a:p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B12F7069-4635-A97E-A61B-CB2CD3DE5B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087" y="2567458"/>
            <a:ext cx="8505891" cy="381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85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064896" cy="3528392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918" y="2525320"/>
            <a:ext cx="8784976" cy="3960440"/>
          </a:xfrm>
        </p:spPr>
        <p:txBody>
          <a:bodyPr>
            <a:normAutofit/>
          </a:bodyPr>
          <a:lstStyle/>
          <a:p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308E544A-EE5A-B685-753E-4968CF1216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918" y="2671890"/>
            <a:ext cx="8635061" cy="370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6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064896" cy="3528392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918" y="2525320"/>
            <a:ext cx="8784976" cy="3960440"/>
          </a:xfrm>
        </p:spPr>
        <p:txBody>
          <a:bodyPr>
            <a:normAutofit/>
          </a:bodyPr>
          <a:lstStyle/>
          <a:p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8279F87-5482-A173-60DC-830C9FAC7E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6314" y="3272075"/>
            <a:ext cx="3540101" cy="1057037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28D74D32-DA4C-0F0F-9510-52A16A04AD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568" y="3272075"/>
            <a:ext cx="3732708" cy="120104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968FC2E-A87E-9071-BCF9-7DD917680F9C}"/>
              </a:ext>
            </a:extLst>
          </p:cNvPr>
          <p:cNvSpPr txBox="1"/>
          <p:nvPr/>
        </p:nvSpPr>
        <p:spPr>
          <a:xfrm>
            <a:off x="3330457" y="5517232"/>
            <a:ext cx="5273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hlinkClick r:id="rId8"/>
              </a:rPr>
              <a:t>https://</a:t>
            </a:r>
            <a:r>
              <a:rPr lang="it-IT" sz="2400" dirty="0" err="1">
                <a:hlinkClick r:id="rId8"/>
              </a:rPr>
              <a:t>www.portaledeigiovani.it</a:t>
            </a:r>
            <a:r>
              <a:rPr lang="it-IT" sz="2400" dirty="0">
                <a:hlinkClick r:id="rId8"/>
              </a:rPr>
              <a:t>/</a:t>
            </a:r>
            <a:r>
              <a:rPr lang="it-IT" sz="2400" dirty="0"/>
              <a:t> </a:t>
            </a:r>
          </a:p>
          <a:p>
            <a:pPr algn="ctr"/>
            <a:r>
              <a:rPr lang="it-IT" sz="2400" dirty="0">
                <a:hlinkClick r:id="rId9"/>
              </a:rPr>
              <a:t>https://</a:t>
            </a:r>
            <a:r>
              <a:rPr lang="it-IT" sz="2400" dirty="0" err="1">
                <a:hlinkClick r:id="rId9"/>
              </a:rPr>
              <a:t>youth.europa.eu</a:t>
            </a:r>
            <a:r>
              <a:rPr lang="it-IT" sz="2400" dirty="0">
                <a:hlinkClick r:id="rId9"/>
              </a:rPr>
              <a:t>/</a:t>
            </a:r>
            <a:r>
              <a:rPr lang="it-IT" sz="2400" dirty="0" err="1">
                <a:hlinkClick r:id="rId9"/>
              </a:rPr>
              <a:t>home_it</a:t>
            </a: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929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56958" y="2671890"/>
            <a:ext cx="8064896" cy="3528392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918" y="2525320"/>
            <a:ext cx="8784976" cy="3960440"/>
          </a:xfrm>
        </p:spPr>
        <p:txBody>
          <a:bodyPr>
            <a:normAutofit/>
          </a:bodyPr>
          <a:lstStyle/>
          <a:p>
            <a:r>
              <a:rPr lang="it-IT" sz="2400" b="0" i="0" u="none" strike="noStrike" baseline="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it-IT" sz="2400" b="0" i="0" u="none" strike="noStrike" baseline="0" dirty="0" err="1">
                <a:solidFill>
                  <a:srgbClr val="000000"/>
                </a:solidFill>
                <a:hlinkClick r:id="rId2"/>
              </a:rPr>
              <a:t>giovani2030.it</a:t>
            </a:r>
            <a:r>
              <a:rPr lang="it-IT" sz="2400" b="0" i="0" u="none" strike="noStrike" baseline="0" dirty="0">
                <a:solidFill>
                  <a:srgbClr val="000000"/>
                </a:solidFill>
                <a:hlinkClick r:id="rId2"/>
              </a:rPr>
              <a:t>/le-iniziative/bandi-e-</a:t>
            </a:r>
            <a:r>
              <a:rPr lang="it-IT" sz="2400" b="0" i="0" u="none" strike="noStrike" baseline="0" dirty="0" err="1">
                <a:solidFill>
                  <a:srgbClr val="000000"/>
                </a:solidFill>
                <a:hlinkClick r:id="rId2"/>
              </a:rPr>
              <a:t>opportunita</a:t>
            </a:r>
            <a:r>
              <a:rPr lang="it-IT" sz="2400" b="0" i="0" u="none" strike="noStrike" baseline="0" dirty="0">
                <a:solidFill>
                  <a:srgbClr val="000000"/>
                </a:solidFill>
                <a:hlinkClick r:id="rId2"/>
              </a:rPr>
              <a:t>/</a:t>
            </a:r>
            <a:r>
              <a:rPr lang="it-IT" sz="2400" b="0" i="0" u="none" strike="noStrike" baseline="0" dirty="0">
                <a:solidFill>
                  <a:srgbClr val="000000"/>
                </a:solidFill>
              </a:rPr>
              <a:t> </a:t>
            </a: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68468077-87ED-F0B7-63B0-64D6971ABB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0546" y="3823228"/>
            <a:ext cx="3385670" cy="666796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63C519E-11A9-E8BE-F4AA-891ED6D64288}"/>
              </a:ext>
            </a:extLst>
          </p:cNvPr>
          <p:cNvSpPr txBox="1"/>
          <p:nvPr/>
        </p:nvSpPr>
        <p:spPr>
          <a:xfrm>
            <a:off x="556958" y="3109352"/>
            <a:ext cx="79034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u="sng" dirty="0">
                <a:solidFill>
                  <a:srgbClr val="FFFFFF"/>
                </a:solidFill>
                <a:effectLst/>
                <a:latin typeface="Titillium Web" panose="00000500000000000000" pitchFamily="2" charset="0"/>
                <a:hlinkClick r:id="rId8"/>
              </a:rPr>
              <a:t>Dipartimento per le Politiche Giovanili e il Servizio Civile Universale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454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56958" y="2671890"/>
            <a:ext cx="8064896" cy="3528392"/>
          </a:xfrm>
        </p:spPr>
        <p:txBody>
          <a:bodyPr>
            <a:noAutofit/>
          </a:bodyPr>
          <a:lstStyle/>
          <a:p>
            <a:r>
              <a:rPr lang="it-IT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it-IT" sz="3200" b="1" i="1" dirty="0">
              <a:solidFill>
                <a:schemeClr val="accent1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918" y="2525320"/>
            <a:ext cx="8784976" cy="3960440"/>
          </a:xfrm>
        </p:spPr>
        <p:txBody>
          <a:bodyPr>
            <a:normAutofit/>
          </a:bodyPr>
          <a:lstStyle/>
          <a:p>
            <a:br>
              <a:rPr lang="it-IT" sz="2800" b="0" i="0" u="none" strike="noStrike" baseline="0" dirty="0">
                <a:solidFill>
                  <a:srgbClr val="000000"/>
                </a:solidFill>
              </a:rPr>
            </a:br>
            <a:endParaRPr lang="it-IT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1" y="201619"/>
            <a:ext cx="878497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>
              <a:solidFill>
                <a:srgbClr val="AD0101">
                  <a:lumMod val="7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it-IT" sz="2700" b="1" dirty="0">
                <a:solidFill>
                  <a:srgbClr val="AD0101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</a:t>
            </a: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16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27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it-IT" sz="800" b="1" dirty="0">
              <a:solidFill>
                <a:srgbClr val="AD010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F19204-EFF9-4BAA-809E-99CE1ED3DEA7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708" y="269833"/>
            <a:ext cx="2914271" cy="1577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796BEE8-5B81-4ACC-ACD7-AC387499A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087" y="363497"/>
            <a:ext cx="5591621" cy="1337311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AFD66E8-808D-EBE2-DBA3-846756C4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644190"/>
            <a:ext cx="3577956" cy="106473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C523289B-47DA-B606-4960-655E2A4170DB}"/>
              </a:ext>
            </a:extLst>
          </p:cNvPr>
          <p:cNvSpPr txBox="1"/>
          <p:nvPr/>
        </p:nvSpPr>
        <p:spPr>
          <a:xfrm>
            <a:off x="179511" y="3344613"/>
            <a:ext cx="8652468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0" i="0" u="sng" dirty="0">
                <a:solidFill>
                  <a:srgbClr val="FFFFFF"/>
                </a:solidFill>
                <a:effectLst/>
                <a:latin typeface="Titillium Web" panose="00000500000000000000" pitchFamily="2" charset="0"/>
                <a:hlinkClick r:id="rId6"/>
              </a:rPr>
              <a:t>Governo Italiano</a:t>
            </a:r>
            <a:br>
              <a:rPr lang="it-IT" sz="2400" b="0" i="0" dirty="0">
                <a:solidFill>
                  <a:srgbClr val="FFFFFF"/>
                </a:solidFill>
                <a:effectLst/>
                <a:latin typeface="Titillium Web" panose="00000500000000000000" pitchFamily="2" charset="0"/>
              </a:rPr>
            </a:br>
            <a:r>
              <a:rPr lang="it-IT" sz="3200" b="0" i="0" dirty="0">
                <a:solidFill>
                  <a:srgbClr val="19191A"/>
                </a:solidFill>
                <a:effectLst/>
                <a:latin typeface="Titillium Web" panose="00000500000000000000" pitchFamily="2" charset="0"/>
              </a:rPr>
              <a:t>Agenzia Italiana per la Gioventù</a:t>
            </a:r>
          </a:p>
          <a:p>
            <a:pPr algn="ctr"/>
            <a:endParaRPr lang="it-IT" sz="3200" b="0" i="0" dirty="0">
              <a:solidFill>
                <a:srgbClr val="19191A"/>
              </a:solidFill>
              <a:effectLst/>
              <a:latin typeface="Titillium Web" panose="00000500000000000000" pitchFamily="2" charset="0"/>
            </a:endParaRPr>
          </a:p>
          <a:p>
            <a:r>
              <a:rPr lang="it-IT" sz="3200" dirty="0">
                <a:hlinkClick r:id="rId7"/>
              </a:rPr>
              <a:t>https://</a:t>
            </a:r>
            <a:r>
              <a:rPr lang="it-IT" sz="3200" dirty="0" err="1">
                <a:hlinkClick r:id="rId7"/>
              </a:rPr>
              <a:t>agenziagioventu.gov.it</a:t>
            </a:r>
            <a:r>
              <a:rPr lang="it-IT" sz="3200" dirty="0">
                <a:hlinkClick r:id="rId7"/>
              </a:rPr>
              <a:t>/</a:t>
            </a:r>
            <a:r>
              <a:rPr lang="it-IT" sz="3200" dirty="0" err="1">
                <a:hlinkClick r:id="rId7"/>
              </a:rPr>
              <a:t>opportunita</a:t>
            </a:r>
            <a:r>
              <a:rPr lang="it-IT" sz="3200" dirty="0">
                <a:hlinkClick r:id="rId7"/>
              </a:rPr>
              <a:t>-per-i-giovani/</a:t>
            </a:r>
            <a:r>
              <a:rPr lang="it-IT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2682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2725</TotalTime>
  <Words>569</Words>
  <Application>Microsoft Office PowerPoint</Application>
  <PresentationFormat>Presentazione su schermo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Aharoni</vt:lpstr>
      <vt:lpstr>Arial</vt:lpstr>
      <vt:lpstr>Georgia</vt:lpstr>
      <vt:lpstr>Inter</vt:lpstr>
      <vt:lpstr>Titillium Web</vt:lpstr>
      <vt:lpstr>Verdana</vt:lpstr>
      <vt:lpstr>Wingdings</vt:lpstr>
      <vt:lpstr>Wingdings 2</vt:lpstr>
      <vt:lpstr>Città</vt:lpstr>
      <vt:lpstr>Liceo classico statale Pilo Albertelli di Roma venerdì 24 novembre 2023   Ufficio III Diritto allo studio, politiche formative e progetti europei. Comunicazione</vt:lpstr>
      <vt:lpstr>  Attuazione delle politiche nazionali in materia di diritto allo studio e politiche sociali in favore degli studenti: Integrazione degli studenti in situazione di disabilità in situazione di ospedalizzazione e di assistenza domiciliare e relativi rapporti interistituzionali; integrazione degli studenti immigrati; Coordinamento regionale per gli interventi a sostegno dell’attività fisica, motoria e sportiva nella scuola e gestione delle attività nella provincia di Roma. Prevenzione e contrasto dell’abbandono scolastico e del disagio giovanile. Attività per la promozione dell’orientamento scolastico, universitario, al lavoro e alle professioni. Sostegno ai processi di innovazione nel sistema scolastico, alla ricerca ed all’autonomia delle istituzioni scolastiche. Rapporti con l’amministrazione regionale e gli Enti locali ed interventi di sostegno, promozione e sviluppo in materia di: obbligo di istruzione; istruzione e formazione tecnica e professionale; realizzazione dell’offerta formativa integrata,  educazione degli adulti; istruzione e formazione tecnica superiore; rapporti scuola-lavoro. Promozione e assistenza a progetti europei e internazionali.</vt:lpstr>
      <vt:lpstr>Promozione, formazione e supporto alle istituzioni scolastiche per l’accesso ai fondi strutturali e di investimento finanziati dall’Unione europea  </vt:lpstr>
      <vt:lpstr>Informazione per i giovani sulle opportunità di mobilità per l'apprendimento.  Tutto ciò che serve sapere per studiare, lavorare e fare volontariato all’estero   </vt:lpstr>
      <vt:lpstr>  </vt:lpstr>
      <vt:lpstr>  </vt:lpstr>
      <vt:lpstr>  </vt:lpstr>
      <vt:lpstr>https://giovani2030.it/le-iniziative/bandi-e-opportunita/   </vt:lpstr>
      <vt:lpstr> </vt:lpstr>
      <vt:lpstr> </vt:lpstr>
      <vt:lpstr>  </vt:lpstr>
      <vt:lpstr>  </vt:lpstr>
      <vt:lpstr>      L’intento è di promuovere nelle scuole di ogni ordine e grado esperienze didattico/formative di diffusione e di applicazione delle politiche e dei programmi d’educazione sul tema della costruzione dell’Europa come unione di popoli diversi ma uguali e sulla costruzione di un orizzonte di sostenibilità e di pace, nella prospettiva che, “superando l’orizzonte del vecchio continente, si abbraccino in una visione di insieme tutti i popoli che costituiscono l’umanità" e che i loro rapporti “si possano svolgere su una base di pacifica cooperazione, in attesa di un più lontano avvenire, in cui diventi possibile l’unità politica dell’intero globo”.   Grazie dell’attenzione annalisa.attento@scuola.istruzione.it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ALTERNANZA SCUOLA LAVORO</dc:title>
  <dc:creator>Administrator</dc:creator>
  <cp:lastModifiedBy>Attento Annalisa</cp:lastModifiedBy>
  <cp:revision>177</cp:revision>
  <cp:lastPrinted>2017-09-25T16:06:09Z</cp:lastPrinted>
  <dcterms:created xsi:type="dcterms:W3CDTF">2017-09-11T07:30:41Z</dcterms:created>
  <dcterms:modified xsi:type="dcterms:W3CDTF">2023-11-24T18:50:09Z</dcterms:modified>
</cp:coreProperties>
</file>