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Spectral"/>
      <p:regular r:id="rId20"/>
      <p:bold r:id="rId21"/>
      <p:italic r:id="rId22"/>
      <p:boldItalic r:id="rId23"/>
    </p:embeddedFont>
    <p:embeddedFont>
      <p:font typeface="Spectral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-regular.fntdata"/><Relationship Id="rId22" Type="http://schemas.openxmlformats.org/officeDocument/2006/relationships/font" Target="fonts/Spectral-italic.fntdata"/><Relationship Id="rId21" Type="http://schemas.openxmlformats.org/officeDocument/2006/relationships/font" Target="fonts/Spectral-bold.fntdata"/><Relationship Id="rId24" Type="http://schemas.openxmlformats.org/officeDocument/2006/relationships/font" Target="fonts/SpectralSemiBold-regular.fntdata"/><Relationship Id="rId23" Type="http://schemas.openxmlformats.org/officeDocument/2006/relationships/font" Target="fonts/Spectra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SemiBold-italic.fntdata"/><Relationship Id="rId25" Type="http://schemas.openxmlformats.org/officeDocument/2006/relationships/font" Target="fonts/SpectralSemiBold-bold.fntdata"/><Relationship Id="rId27" Type="http://schemas.openxmlformats.org/officeDocument/2006/relationships/font" Target="fonts/Spectral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65bb53c5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65bb53c5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65bb53c5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65bb53c5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65bb53c5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65bb53c5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65bb53c5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65bb53c5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65bb53c59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65bb53c59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60330e03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60330e03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0330e03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60330e03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60330e0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60330e0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60330e0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60330e0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6a47f150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6a47f15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6a47f150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6a47f150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6a47f150e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6a47f150e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65bb53c5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65bb53c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579" l="0" r="0" t="0"/>
          <a:stretch/>
        </p:blipFill>
        <p:spPr>
          <a:xfrm>
            <a:off x="-251225" y="0"/>
            <a:ext cx="9585000" cy="55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292425" y="1880400"/>
            <a:ext cx="4240200" cy="13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07875" y="1888050"/>
            <a:ext cx="42093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Spectral"/>
                <a:ea typeface="Spectral"/>
                <a:cs typeface="Spectral"/>
                <a:sym typeface="Spectral"/>
              </a:rPr>
              <a:t>Storia delle biblioteche in Italia - 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Spectral"/>
                <a:ea typeface="Spectral"/>
                <a:cs typeface="Spectral"/>
                <a:sym typeface="Spectral"/>
              </a:rPr>
              <a:t>Cap II, seconda parte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P. Traniello</a:t>
            </a:r>
            <a:r>
              <a:rPr lang="it" sz="18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ctrTitle"/>
          </p:nvPr>
        </p:nvSpPr>
        <p:spPr>
          <a:xfrm>
            <a:off x="311700" y="73350"/>
            <a:ext cx="8520600" cy="5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Spectral SemiBold"/>
                <a:ea typeface="Spectral SemiBold"/>
                <a:cs typeface="Spectral SemiBold"/>
                <a:sym typeface="Spectral SemiBold"/>
              </a:rPr>
              <a:t>Provvedimenti nelle biblioteche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15" name="Google Shape;115;p22"/>
          <p:cNvSpPr txBox="1"/>
          <p:nvPr>
            <p:ph idx="1" type="subTitle"/>
          </p:nvPr>
        </p:nvSpPr>
        <p:spPr>
          <a:xfrm>
            <a:off x="311700" y="619650"/>
            <a:ext cx="8520600" cy="4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la Laurenziana → rimuovere inconvenienti (locali sottostanti erano per i canonici di San Lorenzo); provvedere a restauro codici; studiare progetto di ampliamento per recupero di spazio necessario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la Riccardiana → intavolare trattative con provincia di Firenze per unirla alla Moreniana e amministrativamente alla Laurenziana (fornendo libri codici) → bocciata nel 1883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la Nazionale di Firenze → più riguardo personale, rimozione di impiegati allora idonei (lo stesso prefetto, Torello Sacconi)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l’università di Pisa → incremento dotazione finanziaria per acquisto di libri e produzione cataloghi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Statale di Lucca → ordinamento di raccolte di origine ecclesiastica e redazione cataloghi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Universitaria Alessandrina → commissionariamento (situazione di grande disordine)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pectral"/>
              <a:buChar char="❖"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Nazionale di Napoli → ampliamento sede con aggiunta di un piano a Palazzo degli Studi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109775"/>
            <a:ext cx="8520600" cy="1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319150"/>
            <a:ext cx="8520600" cy="42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❖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per la Nazionale di Roma (oggetto di sottocommissione)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demandare acquisto libri non a consiglio di direzione ma a apposita commissione del regolamento del ‘76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catalogazione più economica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ridurre personale e ripartire meglio 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mansioni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eliminare formalità nel prestito dei libri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commissione invitava gli stessi bibliotecari a avanzare proposte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dopo poco esautorata dai propri lavori che procedevano in altre sedi → 1885 cessa di esistere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apporto finale non consistente ma interessanti le discussioni per gli atti per le ispezioni, toccando punti più critici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0"/>
            <a:ext cx="8520600" cy="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720">
                <a:latin typeface="Spectral SemiBold"/>
                <a:ea typeface="Spectral SemiBold"/>
                <a:cs typeface="Spectral SemiBold"/>
                <a:sym typeface="Spectral SemiBold"/>
              </a:rPr>
              <a:t>Spunti nati dai dibattiti</a:t>
            </a:r>
            <a:endParaRPr sz="172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597150"/>
            <a:ext cx="8520600" cy="3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 centro di questi le due biblioteche nazionali di Firenze e Roma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Firenze → locali in uno stato di gran disordine soprattutto in raccolte dell’ex Palatina (sale sotterranee)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Situazione inventariale e catalografica → inventario della Palatina inservibile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Sette cataloghi “alfabetici” (scorrere tutti per trovare opera desiderata)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Consultazione solo sotto richiesta (accessibilità generale causa di disordine)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Unico catalogo per materie → quello iniziato da Torello Sacconi nel 1867 (interruzione per volere del Passerini)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283250"/>
            <a:ext cx="8520600" cy="45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P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olitica degli acquisti → verbalizzata l’osservazione conclusiva &lt;&lt;non si è mai pensato, per mancanza di mezzi, a riempire la lacuna di circa 60 anni nei libri 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posseduti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 dalla biblioteca.&gt;&gt;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Nazionale di Firenze→ deposito legale: l’obbligo risultava evaso in un gran numero 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di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 casi e la collaborazione delle procure era molto scarsa.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→ carenza organizzativa della biblioteca nella gestione dei servizi di lettura.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C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onsiderazioni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 in parte analoghe per la Nazionale di Roma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329425"/>
            <a:ext cx="8520600" cy="21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→ Stato della Vittorio Emanuele era stato affidato a Domenico Gnoli.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138" name="Google Shape;138;p26"/>
          <p:cNvCxnSpPr/>
          <p:nvPr/>
        </p:nvCxnSpPr>
        <p:spPr>
          <a:xfrm>
            <a:off x="6376175" y="837425"/>
            <a:ext cx="0" cy="46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6"/>
          <p:cNvSpPr txBox="1"/>
          <p:nvPr/>
        </p:nvSpPr>
        <p:spPr>
          <a:xfrm>
            <a:off x="3889575" y="1468575"/>
            <a:ext cx="49428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riaprì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 la biblioteca, chiusa dopo la crisi del 1879, e aveva provveduto al riordino della sala 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di consultazione.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34625" y="2623925"/>
            <a:ext cx="84978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ispezioni della commissione (25 e 26 gennaio) → ben ordinati i locali al primo piano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141" name="Google Shape;141;p26"/>
          <p:cNvCxnSpPr/>
          <p:nvPr/>
        </p:nvCxnSpPr>
        <p:spPr>
          <a:xfrm>
            <a:off x="6509475" y="3000300"/>
            <a:ext cx="13200" cy="47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6"/>
          <p:cNvSpPr txBox="1"/>
          <p:nvPr/>
        </p:nvSpPr>
        <p:spPr>
          <a:xfrm>
            <a:off x="5144500" y="3636400"/>
            <a:ext cx="29685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sala riservata, sala riviste.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 flipH="1" rot="10800000">
            <a:off x="-1973925" y="1196300"/>
            <a:ext cx="998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44" name="Google Shape;144;p26"/>
          <p:cNvSpPr txBox="1"/>
          <p:nvPr/>
        </p:nvSpPr>
        <p:spPr>
          <a:xfrm>
            <a:off x="0" y="-55575"/>
            <a:ext cx="2334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"/>
              <a:t>Cacca</a:t>
            </a:r>
            <a:endParaRPr sz="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250" y="981075"/>
            <a:ext cx="476250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35625" y="1167675"/>
            <a:ext cx="3757200" cy="3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Intitolata a </a:t>
            </a:r>
            <a:r>
              <a:rPr lang="it" sz="1600">
                <a:latin typeface="Spectral SemiBold"/>
                <a:ea typeface="Spectral SemiBold"/>
                <a:cs typeface="Spectral SemiBold"/>
                <a:sym typeface="Spectral SemiBold"/>
              </a:rPr>
              <a:t>Vittorio Emanuele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 II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14 marzo 1876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Aperta al pubblico il 1 aprile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“Il nuovo pensiero” e l’identità nazionale secondo Bonghi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Il </a:t>
            </a:r>
            <a:r>
              <a:rPr lang="it" sz="1600">
                <a:latin typeface="Spectral SemiBold"/>
                <a:ea typeface="Spectral SemiBold"/>
                <a:cs typeface="Spectral SemiBold"/>
                <a:sym typeface="Spectral SemiBold"/>
              </a:rPr>
              <a:t>ruolo della biblioteca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 → documentazione storica e strumento di conoscenza e diffusione della cultura moderna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781600" y="171475"/>
            <a:ext cx="3580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latin typeface="Spectral"/>
                <a:ea typeface="Spectral"/>
                <a:cs typeface="Spectral"/>
                <a:sym typeface="Spectral"/>
              </a:rPr>
              <a:t>La Biblioteca Nazionale di Roma </a:t>
            </a:r>
            <a:endParaRPr b="1"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368100" y="4219400"/>
            <a:ext cx="41628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300">
                <a:latin typeface="Spectral"/>
                <a:ea typeface="Spectral"/>
                <a:cs typeface="Spectral"/>
                <a:sym typeface="Spectral"/>
              </a:rPr>
              <a:t>La prima sede della Biblioteca, in Campo Marzio  </a:t>
            </a:r>
            <a:endParaRPr i="1" sz="13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63" y="487525"/>
            <a:ext cx="4023525" cy="30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675" y="1281300"/>
            <a:ext cx="4242545" cy="31764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76625" y="3593400"/>
            <a:ext cx="3492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50">
                <a:solidFill>
                  <a:srgbClr val="181818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Il Palazzo del Collegio Romano, antica sede della Biblioteca Nazionale Centrale di Roma</a:t>
            </a:r>
            <a:endParaRPr i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637750" y="4563525"/>
            <a:ext cx="3318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50">
                <a:solidFill>
                  <a:srgbClr val="181818"/>
                </a:solidFill>
                <a:highlight>
                  <a:srgbClr val="FFFFFF"/>
                </a:highlight>
                <a:latin typeface="Spectral"/>
                <a:ea typeface="Spectral"/>
                <a:cs typeface="Spectral"/>
                <a:sym typeface="Spectral"/>
              </a:rPr>
              <a:t>La Biblioteca Nazionale Centrale di Roma, oggi</a:t>
            </a:r>
            <a:endParaRPr i="1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15125" y="822525"/>
            <a:ext cx="6286800" cy="4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Compromesso tra posizione </a:t>
            </a:r>
            <a:r>
              <a:rPr lang="it" sz="1600">
                <a:latin typeface="Spectral SemiBold"/>
                <a:ea typeface="Spectral SemiBold"/>
                <a:cs typeface="Spectral SemiBold"/>
                <a:sym typeface="Spectral SemiBold"/>
              </a:rPr>
              <a:t>unitaria </a:t>
            </a: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e </a:t>
            </a:r>
            <a:r>
              <a:rPr lang="it" sz="1600">
                <a:latin typeface="Spectral SemiBold"/>
                <a:ea typeface="Spectral SemiBold"/>
                <a:cs typeface="Spectral SemiBold"/>
                <a:sym typeface="Spectral SemiBold"/>
              </a:rPr>
              <a:t>policentrica </a:t>
            </a:r>
            <a:endParaRPr sz="16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❖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I 4 istituti “nazionali”: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Napoli                                       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Roma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Torino → anche universitaria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Spectral"/>
              <a:buChar char="-"/>
            </a:pPr>
            <a:r>
              <a:rPr lang="it" sz="1600">
                <a:latin typeface="Spectral"/>
                <a:ea typeface="Spectral"/>
                <a:cs typeface="Spectral"/>
                <a:sym typeface="Spectral"/>
              </a:rPr>
              <a:t>Firenze 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→ fine: rappresentare progresso della cultura nazionale e straniera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→ primo esempio di biblioteche statali autonome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❖"/>
            </a:pPr>
            <a:r>
              <a:rPr lang="it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IL PROVVEDIMENTO DEL 76 ERA VOLTO A: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ridurre il numero delle biblioteche a carico dello stato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definire il ruolo delle biblioteche nazionali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garantire servizi bibliotecari locali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coordinare a livello cittadino le funzioni dei diversi istituti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AutoNum type="arabicPeriod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cenni ai servizi bibliotecari scolastici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781600" y="256650"/>
            <a:ext cx="3580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latin typeface="Spectral"/>
                <a:ea typeface="Spectral"/>
                <a:cs typeface="Spectral"/>
                <a:sym typeface="Spectral"/>
              </a:rPr>
              <a:t>Il provvedimento del 1876 </a:t>
            </a:r>
            <a:endParaRPr b="1" sz="17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925" y="765675"/>
            <a:ext cx="2337274" cy="361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26400" y="863550"/>
            <a:ext cx="8917500" cy="41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❖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Il ruolo delle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Universitarie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: fornire i mezzi necessari allo studio e all’insegnamento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❖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Le altre biblioteche governative erano considerate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connesse ad altri istituti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❖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Le restanti biblioteche→ alle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province 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o al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comune </a:t>
            </a:r>
            <a:endParaRPr sz="1600">
              <a:solidFill>
                <a:schemeClr val="dk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Quindi: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❖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L’unificazione amministrativa di varie biblioteche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non era destinata a produrre effetto:</a:t>
            </a:r>
            <a:endParaRPr sz="1600">
              <a:solidFill>
                <a:schemeClr val="dk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-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 riduzione del numero di biblioteche governative attraverso la creazione di biblioteche “autonome” e connesse ad altro istituto poteva essere proficua solo in caso di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adeguato finanziamento (non avvenuto)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. 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pectral"/>
              <a:buChar char="-"/>
            </a:pP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tutto l’insieme di biblioteche governative resta sotto la giurisdizione del ministero della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Pubblica Istruzione</a:t>
            </a:r>
            <a:r>
              <a:rPr lang="it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→ la riduzione di numero è solo </a:t>
            </a:r>
            <a:r>
              <a:rPr lang="it" sz="1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apparente </a:t>
            </a:r>
            <a:endParaRPr sz="1600">
              <a:solidFill>
                <a:schemeClr val="dk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963350" y="306775"/>
            <a:ext cx="52173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Spectral SemiBold"/>
                <a:ea typeface="Spectral SemiBold"/>
                <a:cs typeface="Spectral SemiBold"/>
                <a:sym typeface="Spectral SemiBold"/>
              </a:rPr>
              <a:t>Gli effetti del provvedimento del 1876 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Spectral"/>
                <a:ea typeface="Spectral"/>
                <a:cs typeface="Spectral"/>
                <a:sym typeface="Spectral"/>
              </a:rPr>
              <a:t>B</a:t>
            </a:r>
            <a:r>
              <a:rPr b="1" lang="it">
                <a:latin typeface="Spectral"/>
                <a:ea typeface="Spectral"/>
                <a:cs typeface="Spectral"/>
                <a:sym typeface="Spectral"/>
              </a:rPr>
              <a:t>iblioteche autonome 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N</a:t>
            </a:r>
            <a:r>
              <a:rPr lang="it">
                <a:latin typeface="Spectral"/>
                <a:ea typeface="Spectral"/>
                <a:cs typeface="Spectral"/>
                <a:sym typeface="Spectral"/>
              </a:rPr>
              <a:t>essun intervento </a:t>
            </a:r>
            <a:r>
              <a:rPr lang="it">
                <a:latin typeface="Spectral"/>
                <a:ea typeface="Spectral"/>
                <a:cs typeface="Spectral"/>
                <a:sym typeface="Spectral"/>
              </a:rPr>
              <a:t>né</a:t>
            </a:r>
            <a:r>
              <a:rPr lang="it">
                <a:latin typeface="Spectral"/>
                <a:ea typeface="Spectral"/>
                <a:cs typeface="Spectral"/>
                <a:sym typeface="Spectral"/>
              </a:rPr>
              <a:t> per le biblioteche autonome nè per quelle dei ginnasi e dei licei.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Documentazione della cultura italiana era ancora affidata all’Editto Albertino 1848 e non c’era rappresentazione della cultura straniera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Una delle uniche ad essere trasferita all’ente locale fu la biblioteca Governativa di origine teresiana di Mantova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Vittorio Emanuele di Roma compiti di notevole rilievo: bollettine opere straniere, l’organizzazione dei duplicati, corso tecnico per la formazione dei bibliotecari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Spectral"/>
                <a:ea typeface="Spectral"/>
                <a:cs typeface="Spectral"/>
                <a:sym typeface="Spectral"/>
              </a:rPr>
              <a:t>Crisi della Nazionale di Roma 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18 marzo 1876 Destra Storica lasciava governo ma non vennero fatti i cambiamenti necessari, nonostante ci fossero uomini politici intellettuali (ad esempio il De Sanctis e il Martini).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La politica economica del tempo era volti soprattutto all’industrializzazione del paese e non ai settori culturali e formativi.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L’apertura al pubblico era di 10 ore, ma erano incompiuti il trattamento inventariale e catalografico e la storia del progressivo sgretolamento viene narrata da Carini.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La Nazionale di Roma viene chiusa nel 1879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latin typeface="Spectral"/>
                <a:ea typeface="Spectral"/>
                <a:cs typeface="Spectral"/>
                <a:sym typeface="Spectral"/>
              </a:rPr>
              <a:t>La commissione d’inchiesta sopra le biblioteche del regno</a:t>
            </a:r>
            <a:endParaRPr b="1" sz="2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La crisi e la conseguente chiusura della Nazionale di Roma porta a una serie di inchieste non solo a quest’ultima ma anche alle altre biblioteche d’Italia.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La prima commissione 1879 sulla Vittorio Emanuele (chiuse al pubblico la biblioteca)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Inizialmente analizzavano e </a:t>
            </a:r>
            <a:r>
              <a:rPr lang="it">
                <a:latin typeface="Spectral"/>
                <a:ea typeface="Spectral"/>
                <a:cs typeface="Spectral"/>
                <a:sym typeface="Spectral"/>
              </a:rPr>
              <a:t>revisionano</a:t>
            </a:r>
            <a:r>
              <a:rPr lang="it">
                <a:latin typeface="Spectral"/>
                <a:ea typeface="Spectral"/>
                <a:cs typeface="Spectral"/>
                <a:sym typeface="Spectral"/>
              </a:rPr>
              <a:t> i cataloghi e gli inventari, ma vennero alla luce gravi irregolarità (dispersione materiale importante).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latin typeface="Spectral"/>
                <a:ea typeface="Spectral"/>
                <a:cs typeface="Spectral"/>
                <a:sym typeface="Spectral"/>
              </a:rPr>
              <a:t>Questo spinse De Sanctis a varare una seconda commissione presediuta da Baccelli che nel 1880 pubblicarono una relazione a cura del ministero della Pubblica istruzione. 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ctrTitle"/>
          </p:nvPr>
        </p:nvSpPr>
        <p:spPr>
          <a:xfrm>
            <a:off x="311700" y="91325"/>
            <a:ext cx="8520600" cy="55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1700">
                <a:latin typeface="Spectral"/>
                <a:ea typeface="Spectral"/>
                <a:cs typeface="Spectral"/>
                <a:sym typeface="Spectral"/>
              </a:rPr>
              <a:t>Conseguenze dello scandalo della Nazionale</a:t>
            </a:r>
            <a:endParaRPr b="1"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311700" y="710600"/>
            <a:ext cx="8520600" cy="4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produsse un acceso dibattito e tentativo di riesame della situazione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1881 → commissione parlamentare per tutte le biblioteche, musei e gallerie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una delle più importanti occasioni di riflessione su istituti culturali dall’Unità a oggi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10 ottobre 1881 → riunione costitutiva con nomina di due sottocommissioni 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lavori dall’81 all’ ‘85 → ispezioni alle maggiori biblioteche italiane (testimoni)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dopo ispezioni → formulazione di proposte a ministero Pubblica istruzione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alcune di queste non produssero mutamenti di rilievo</a:t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