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5" r:id="rId8"/>
    <p:sldId id="263" r:id="rId9"/>
    <p:sldId id="268" r:id="rId10"/>
    <p:sldId id="262" r:id="rId11"/>
    <p:sldId id="266" r:id="rId12"/>
    <p:sldId id="264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AB0BE-90C3-6021-7A9F-F3344B9E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3A62D-11E1-9678-4906-83C51EC46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3F7507-C0C5-792D-7DC9-D89E772C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C8921D-0F1E-9CCA-C93B-E4D4A6EB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C3665E-8119-88DC-1A6E-36AA6FB2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4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86B5F-A45A-0708-CF6D-B214C2AD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2F9AF2-125F-002F-5DF4-F18109EE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44B04-0C3C-772B-46DF-3214F559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0CB6EC-CDE4-3F24-F536-086D9D3B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E67BF-D5EC-0BF5-6138-11D76F52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84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DF81CE-126F-9AB5-C092-7E2E931EC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4EC0FD-B92B-66C1-3404-D6B9493F4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67E7F6-66D3-0A29-A88B-D23372F7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263FE9-0CF3-E1C9-6D75-0B35FE5E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D84295-3847-C7A7-75D6-87376002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42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90FC1-8A62-9EF3-0E04-B030899C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7504C1-EC33-A150-197C-B1960C15C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355426-0CC7-670D-36B0-34BB5819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CC0A4E-9935-12B4-016A-B09B1B56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092FED-A8F8-0D16-39D3-B7B33DF3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13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5CBAC-F351-D63C-BDF3-B99E38B3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56DEB1-CA18-BAC1-CC47-1B883B6BC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EB9322-3CD3-76DC-3238-1AB69182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7225C-7C72-661B-BC03-7927FF00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BF47E9-236A-E85B-078E-2CCD37DC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9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08BDD-DDEE-6CDB-5554-D436B972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7C16BF-468E-E77D-5887-4A7C4D646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D737C3-40F8-2B4C-43DC-6D387E726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177933-C6F4-7B55-8BBE-F1C7936D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6E470C-E43D-3417-A9E7-70CA2A9E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96670C-7588-EE01-A049-A338E8EA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46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9F9E4-4603-E2F3-2DF8-5F6C3E61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01BB1-29A5-E6FE-0270-AB7A6BA98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DCF388-0975-367B-2FA8-EFB8DBDFA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0491EB-B2B6-54D0-61AA-2617FEDC6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A5AFEF-1C56-7BA4-6F60-2D478220D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863C2C-F159-EF01-E995-4EDD4E87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3F660E-4E15-0562-9CB3-BDC80C14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A942FB-6404-D280-9564-9F0D07C3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65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0D93A-02F5-744D-E83F-7856278F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5CDE9D-94EF-B6D6-31FC-3909447E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7D3690-BE26-62BB-11EF-7C83D945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333D57-349C-7EDC-30A5-432F3B38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1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AA8A59-E502-82D8-9283-BE641890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77D7C5-52DF-8614-D423-A47EEA8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5C8E87-185F-39AD-92DA-70E4D21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97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2EAA8-845E-7C4B-DCED-44F87D95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AEF4CA-610B-B24E-4721-339FDF369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B30DA0-67EA-C456-23EC-1F1C0469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2468DB-5FF6-9EE1-2C61-BD8CBAC8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841F2B-635D-7D17-761C-73443DC4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C16D60-FD89-BEDE-8846-1A1F8D49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34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12F494-5899-F1D3-98D7-E322C184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FD38A81-0EE0-263E-9E9F-4F90CD49E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0C90CD-816F-1E30-ED9D-97F3E538F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69A197-7849-3A7A-A860-F2935C25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4BFB81-CAA4-7501-13F8-41ED0470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8EC01D-9079-787B-423F-7DDA5797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6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D7AC2A-C8FD-733E-F5DF-26F2A2A8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4F6473-0D7A-875D-BEA9-B523370C9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642897-207D-BEEE-D48A-4BB7D9236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6794-8305-3246-8F31-633AD9409241}" type="datetimeFigureOut">
              <a:rPr lang="it-IT" smtClean="0"/>
              <a:t>25/06/2023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A3B4C5-42EA-AC19-FCCF-28452F10B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7ACB85-0DBE-724D-95BA-0CAA2BBCD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ED192-ADB1-F340-81B3-B68D167050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22image1595063088">
            <a:extLst>
              <a:ext uri="{FF2B5EF4-FFF2-40B4-BE49-F238E27FC236}">
                <a16:creationId xmlns:a16="http://schemas.microsoft.com/office/drawing/2014/main" id="{BE0E0E34-063E-EE67-10EF-34119DA2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18" y="0"/>
            <a:ext cx="9150333" cy="68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C4681E-72BD-B71D-5D9A-356EC214B3B3}"/>
              </a:ext>
            </a:extLst>
          </p:cNvPr>
          <p:cNvSpPr txBox="1"/>
          <p:nvPr/>
        </p:nvSpPr>
        <p:spPr>
          <a:xfrm>
            <a:off x="2023310" y="213935"/>
            <a:ext cx="81453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effectLst/>
              </a:rPr>
              <a:t>LICEO CLASSICO “P. ALBERTELLI”, CLASSE II B, A.S. 2022/2023,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effectLst/>
              </a:rPr>
              <a:t>Prof.ssa L. Palladini </a:t>
            </a:r>
          </a:p>
          <a:p>
            <a:pPr algn="ctr"/>
            <a:endParaRPr lang="it-IT" sz="2000" b="1" dirty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  <a:effectLst/>
              </a:rPr>
              <a:t>L’APPRENDISTATO DI ETTORE ROMAGNOLI, DA STUDENTE AD APPASSIONATO CULTORE DEL TEATRO GRECO </a:t>
            </a:r>
            <a:endParaRPr lang="it-IT" sz="2000" b="1" dirty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  <a:effectLst/>
              </a:rPr>
              <a:t>a cura di Viola </a:t>
            </a:r>
            <a:r>
              <a:rPr lang="it-IT" sz="2000" b="1" dirty="0" err="1">
                <a:solidFill>
                  <a:schemeClr val="bg1"/>
                </a:solidFill>
                <a:effectLst/>
              </a:rPr>
              <a:t>Bufacchi</a:t>
            </a:r>
            <a:r>
              <a:rPr lang="it-IT" sz="2000" b="1" dirty="0">
                <a:solidFill>
                  <a:schemeClr val="bg1"/>
                </a:solidFill>
                <a:effectLst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7BC3A9-C883-E235-7ABB-0F6FEF4624B1}"/>
              </a:ext>
            </a:extLst>
          </p:cNvPr>
          <p:cNvSpPr txBox="1"/>
          <p:nvPr/>
        </p:nvSpPr>
        <p:spPr>
          <a:xfrm>
            <a:off x="1659018" y="5989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i="1" dirty="0">
                <a:solidFill>
                  <a:schemeClr val="bg1"/>
                </a:solidFill>
                <a:effectLst/>
                <a:latin typeface="TimesNewRomanPSMT"/>
              </a:rPr>
              <a:t>Foto di scena dalle </a:t>
            </a:r>
            <a:r>
              <a:rPr lang="it-IT" sz="1800" i="1" dirty="0">
                <a:solidFill>
                  <a:schemeClr val="bg1"/>
                </a:solidFill>
                <a:effectLst/>
                <a:latin typeface="TimesNewRomanPS"/>
              </a:rPr>
              <a:t>Nuvole </a:t>
            </a:r>
            <a:r>
              <a:rPr lang="it-IT" sz="1800" i="1" dirty="0">
                <a:solidFill>
                  <a:schemeClr val="bg1"/>
                </a:solidFill>
                <a:effectLst/>
                <a:latin typeface="TimesNewRomanPSMT"/>
              </a:rPr>
              <a:t>di Aristofane al Teatro del Popolo di Milano (1913) in «L’illustrazione italiana», 9 marzo 1913</a:t>
            </a:r>
            <a:endParaRPr lang="it-IT" sz="1800" i="1" dirty="0">
              <a:solidFill>
                <a:schemeClr val="bg1"/>
              </a:solidFill>
              <a:effectLst/>
              <a:latin typeface="TimesNewRomanPS"/>
            </a:endParaRPr>
          </a:p>
        </p:txBody>
      </p:sp>
    </p:spTree>
    <p:extLst>
      <p:ext uri="{BB962C8B-B14F-4D97-AF65-F5344CB8AC3E}">
        <p14:creationId xmlns:p14="http://schemas.microsoft.com/office/powerpoint/2010/main" val="390557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BCA37-A576-96C2-7823-6782B638BDB3}"/>
              </a:ext>
            </a:extLst>
          </p:cNvPr>
          <p:cNvSpPr txBox="1"/>
          <p:nvPr/>
        </p:nvSpPr>
        <p:spPr>
          <a:xfrm>
            <a:off x="4216441" y="920620"/>
            <a:ext cx="35346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effectLst/>
                <a:ea typeface="Times New Roman" panose="02020603050405020304" pitchFamily="18" charset="0"/>
              </a:rPr>
              <a:t>I drammi scelti e da lui stesso tradotti per quei primi esperimenti teatrali furono le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Baccanti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l’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Alcesti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e il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Ciclope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di Euripide, nonché le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Nuvole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di Aristofane. Dal 1914 iniziò la sua collaborazione come direttore artistico per le rappresentazioni classiche di Siracusa, portando in scena al teatro greco l’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Agamennone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(1914), le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Coefore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(1921), l’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Edipo re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e le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Baccanti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(1922),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Sette a Tebe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e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Antigone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(1924),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Medea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Ciclope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Satiri alla caccia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e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Nuvole 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(1927). </a:t>
            </a:r>
            <a:endParaRPr lang="it-IT" sz="2000" dirty="0">
              <a:solidFill>
                <a:srgbClr val="211E1E"/>
              </a:solidFill>
              <a:effectLst/>
            </a:endParaRPr>
          </a:p>
        </p:txBody>
      </p:sp>
      <p:pic>
        <p:nvPicPr>
          <p:cNvPr id="2" name="Immagine 1" descr="Immagine che contiene testo, libro, carta, lettera&#10;&#10;Descrizione generata automaticamente">
            <a:extLst>
              <a:ext uri="{FF2B5EF4-FFF2-40B4-BE49-F238E27FC236}">
                <a16:creationId xmlns:a16="http://schemas.microsoft.com/office/drawing/2014/main" id="{1BAE363F-BCCC-965E-7A93-34329FD20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44" y="440214"/>
            <a:ext cx="3961916" cy="59776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6A52B10-7B39-4B19-BB5F-E737A9A73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808" y="3561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64127B-E1F6-60EB-8654-2AB68836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873" y="5144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magine 10" descr="Immagine che contiene testo, arte, Collezionabile, libro&#10;&#10;Descrizione generata automaticamente">
            <a:extLst>
              <a:ext uri="{FF2B5EF4-FFF2-40B4-BE49-F238E27FC236}">
                <a16:creationId xmlns:a16="http://schemas.microsoft.com/office/drawing/2014/main" id="{C834947E-A4E2-B58A-0A90-EB0DDFD61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52" y="440157"/>
            <a:ext cx="3523504" cy="59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4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BCA37-A576-96C2-7823-6782B638BDB3}"/>
              </a:ext>
            </a:extLst>
          </p:cNvPr>
          <p:cNvSpPr txBox="1"/>
          <p:nvPr/>
        </p:nvSpPr>
        <p:spPr>
          <a:xfrm>
            <a:off x="4867725" y="431822"/>
            <a:ext cx="6473844" cy="238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indent="270510"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Romagnoli contribuì alla nascita dell’Istituto Nazionale del Dramma Antico (I.N.D.A.) di Siracusa nel 1925; tuttavia, nel corso del suo incarico presso questo Istituto, proseguì la sua attività teatrale anche autonomamente allestendo in teatri antichi e siti archeologici italiani produzioni di testi antichi e drammaturgie originali, favorendo la fortuna del teatro antico presso un pubblico più ampio. 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299E05-9E69-45AE-7094-7F0F20BF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7" y="166105"/>
            <a:ext cx="4376501" cy="64512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2D0DC2-4246-F35A-42A7-8024DA7D4437}"/>
              </a:ext>
            </a:extLst>
          </p:cNvPr>
          <p:cNvSpPr txBox="1"/>
          <p:nvPr/>
        </p:nvSpPr>
        <p:spPr>
          <a:xfrm>
            <a:off x="4895432" y="4814938"/>
            <a:ext cx="64738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u="none" strike="noStrike" dirty="0">
                <a:effectLst/>
              </a:rPr>
              <a:t>La prima rappresentazione ebbe luogo il 16 aprile 1914 alla presenza di oltre 8.000 spettatori. </a:t>
            </a:r>
            <a:r>
              <a:rPr lang="it-IT" i="1" dirty="0"/>
              <a:t>L</a:t>
            </a:r>
            <a:r>
              <a:rPr lang="it-IT" b="0" i="1" u="none" strike="noStrike" dirty="0">
                <a:effectLst/>
              </a:rPr>
              <a:t>a compagnia di Gualtiero Tumiati fece rivivere sulla scena, dopo oltre duemila anni, l’Agamennone di Eschilo nella  traduzione dello stesso Romagnoli, il quale curò anche  la direzione artistica e i commenti musicali. </a:t>
            </a:r>
            <a:r>
              <a:rPr lang="it-IT" i="1" dirty="0"/>
              <a:t>In figura la locandina.</a:t>
            </a:r>
          </a:p>
        </p:txBody>
      </p:sp>
    </p:spTree>
    <p:extLst>
      <p:ext uri="{BB962C8B-B14F-4D97-AF65-F5344CB8AC3E}">
        <p14:creationId xmlns:p14="http://schemas.microsoft.com/office/powerpoint/2010/main" val="344593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neve, aria aperta, cielo, inverno&#10;&#10;Descrizione generata automaticamente">
            <a:extLst>
              <a:ext uri="{FF2B5EF4-FFF2-40B4-BE49-F238E27FC236}">
                <a16:creationId xmlns:a16="http://schemas.microsoft.com/office/drawing/2014/main" id="{013C074C-220E-D4D3-C0F0-AE4EB2BB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0"/>
            <a:ext cx="12183343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BCA37-A576-96C2-7823-6782B638BDB3}"/>
              </a:ext>
            </a:extLst>
          </p:cNvPr>
          <p:cNvSpPr txBox="1"/>
          <p:nvPr/>
        </p:nvSpPr>
        <p:spPr>
          <a:xfrm>
            <a:off x="8308199" y="117764"/>
            <a:ext cx="3883801" cy="2450094"/>
          </a:xfrm>
          <a:prstGeom prst="rect">
            <a:avLst/>
          </a:prstGeom>
          <a:solidFill>
            <a:schemeClr val="bg1">
              <a:alpha val="57514"/>
            </a:schemeClr>
          </a:solidFill>
        </p:spPr>
        <p:txBody>
          <a:bodyPr wrap="square">
            <a:spAutoFit/>
          </a:bodyPr>
          <a:lstStyle/>
          <a:p>
            <a:pPr marR="36195" indent="270510" algn="ctr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nell’ultimo secolo gli Italiani e gli Europei hanno riscoperto il teatro antico come uno spettacolo vero e proprio, oltre la dimensione libresca, dobbiamo ringraziare il talento e la passione di Ettore Romagnoli, ma anche il Regio Liceo “Umberto I” e la Facoltà di Lettere della “Sapienza”. 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0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AE889-D481-75F7-EED6-AAD0EE89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cielo, concerto, pubblico, persona&#10;&#10;Descrizione generata automaticamente">
            <a:extLst>
              <a:ext uri="{FF2B5EF4-FFF2-40B4-BE49-F238E27FC236}">
                <a16:creationId xmlns:a16="http://schemas.microsoft.com/office/drawing/2014/main" id="{A5D3E43E-4F3E-003F-2E2D-23C711611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9939"/>
            <a:ext cx="12192000" cy="683812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ED7D84-DDF0-09B9-5A85-40DDE789AD07}"/>
              </a:ext>
            </a:extLst>
          </p:cNvPr>
          <p:cNvSpPr txBox="1"/>
          <p:nvPr/>
        </p:nvSpPr>
        <p:spPr>
          <a:xfrm>
            <a:off x="-1" y="104233"/>
            <a:ext cx="12192000" cy="1096519"/>
          </a:xfrm>
          <a:prstGeom prst="rect">
            <a:avLst/>
          </a:prstGeom>
          <a:solidFill>
            <a:schemeClr val="bg1">
              <a:alpha val="57514"/>
            </a:schemeClr>
          </a:solidFill>
        </p:spPr>
        <p:txBody>
          <a:bodyPr wrap="square">
            <a:spAutoFit/>
          </a:bodyPr>
          <a:lstStyle/>
          <a:p>
            <a:pPr marR="36195" indent="270510"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Possiamo veramente dire:</a:t>
            </a:r>
          </a:p>
          <a:p>
            <a:pPr marR="36195" indent="270510" algn="ctr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PLAVDITE!</a:t>
            </a:r>
            <a:endParaRPr lang="it-IT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6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BCA37-A576-96C2-7823-6782B638BDB3}"/>
              </a:ext>
            </a:extLst>
          </p:cNvPr>
          <p:cNvSpPr txBox="1"/>
          <p:nvPr/>
        </p:nvSpPr>
        <p:spPr>
          <a:xfrm>
            <a:off x="4417775" y="1200599"/>
            <a:ext cx="23319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effectLst/>
              </a:rPr>
              <a:t>Ettore Romagnoli </a:t>
            </a:r>
            <a:r>
              <a:rPr lang="it-IT" sz="1800" dirty="0">
                <a:effectLst/>
              </a:rPr>
              <a:t>(Roma, </a:t>
            </a:r>
            <a:r>
              <a:rPr lang="it-IT" sz="1800" dirty="0">
                <a:solidFill>
                  <a:srgbClr val="211E1E"/>
                </a:solidFill>
                <a:effectLst/>
              </a:rPr>
              <a:t>1871-1938) è stato un grecista e letterato molto importante nel panorama degli studi classici italiani anche se a lungo dimenticato. </a:t>
            </a:r>
            <a:r>
              <a:rPr lang="it-IT" dirty="0">
                <a:solidFill>
                  <a:srgbClr val="211E1E"/>
                </a:solidFill>
              </a:rPr>
              <a:t>Ebbe un ruolo </a:t>
            </a:r>
            <a:r>
              <a:rPr lang="it-IT" sz="1800" dirty="0">
                <a:solidFill>
                  <a:srgbClr val="211E1E"/>
                </a:solidFill>
                <a:effectLst/>
              </a:rPr>
              <a:t>fondamentale nel favorire la diffusione e la conoscenza del teatro greco nel Novecento. </a:t>
            </a:r>
          </a:p>
        </p:txBody>
      </p:sp>
      <p:pic>
        <p:nvPicPr>
          <p:cNvPr id="7" name="Immagine 6" descr="Immagine che contiene calligrafia, Viso umano, ritratto, lettera&#10;&#10;Descrizione generata automaticamente">
            <a:extLst>
              <a:ext uri="{FF2B5EF4-FFF2-40B4-BE49-F238E27FC236}">
                <a16:creationId xmlns:a16="http://schemas.microsoft.com/office/drawing/2014/main" id="{8F0CB1C0-E5EA-F707-C756-4E6F9F58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4" y="203779"/>
            <a:ext cx="3738623" cy="6450441"/>
          </a:xfrm>
          <a:prstGeom prst="rect">
            <a:avLst/>
          </a:prstGeom>
        </p:spPr>
      </p:pic>
      <p:pic>
        <p:nvPicPr>
          <p:cNvPr id="11" name="Immagine 10" descr="Immagine che contiene vestiti, persona, aria aperta, terreno&#10;&#10;Descrizione generata automaticamente">
            <a:extLst>
              <a:ext uri="{FF2B5EF4-FFF2-40B4-BE49-F238E27FC236}">
                <a16:creationId xmlns:a16="http://schemas.microsoft.com/office/drawing/2014/main" id="{8A529B8A-CBB3-AB8A-602A-04D939E70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071" y="284259"/>
            <a:ext cx="4784425" cy="63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0C0E122-DD2C-6D7C-C09C-CA76C0AAF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551006" y="-605335"/>
            <a:ext cx="6250331" cy="8333771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628014-BF12-A526-8E8A-932A6D1E3B82}"/>
              </a:ext>
            </a:extLst>
          </p:cNvPr>
          <p:cNvSpPr txBox="1"/>
          <p:nvPr/>
        </p:nvSpPr>
        <p:spPr>
          <a:xfrm>
            <a:off x="9330622" y="5209388"/>
            <a:ext cx="2695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i="1" dirty="0">
                <a:effectLst/>
              </a:rPr>
              <a:t>Fotografia di un registro scolastico del Regio Liceo “Umberto I”, contenente i voti di E. Romagnoli nel III Liceo al nr. 23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AEA5B1-AE56-5874-EA29-A69ADD5AD344}"/>
              </a:ext>
            </a:extLst>
          </p:cNvPr>
          <p:cNvSpPr txBox="1"/>
          <p:nvPr/>
        </p:nvSpPr>
        <p:spPr>
          <a:xfrm>
            <a:off x="9095093" y="436384"/>
            <a:ext cx="28059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000" dirty="0">
                <a:solidFill>
                  <a:srgbClr val="211E1E"/>
                </a:solidFill>
                <a:effectLst/>
              </a:rPr>
              <a:t>Romagnoli frequentò il</a:t>
            </a:r>
          </a:p>
          <a:p>
            <a:pPr algn="r"/>
            <a:r>
              <a:rPr lang="it-IT" sz="2000" dirty="0">
                <a:solidFill>
                  <a:srgbClr val="211E1E"/>
                </a:solidFill>
                <a:effectLst/>
              </a:rPr>
              <a:t>Regio Ginnasio-Liceo “Umberto I”, </a:t>
            </a:r>
            <a:r>
              <a:rPr lang="it-IT" sz="2000" dirty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nel 1893 ottenne la laurea in Lettere presso la “Sapienza”</a:t>
            </a:r>
            <a:r>
              <a:rPr lang="it-IT" sz="2000" dirty="0">
                <a:effectLst/>
              </a:rPr>
              <a:t> . Qui venne introdotto agli studi filologici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2465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i interesso al teatro greco, ">
            <a:extLst>
              <a:ext uri="{FF2B5EF4-FFF2-40B4-BE49-F238E27FC236}">
                <a16:creationId xmlns:a16="http://schemas.microsoft.com/office/drawing/2014/main" id="{EEF59CB1-FC86-E4E7-891F-94978A70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93" y="192078"/>
            <a:ext cx="3769840" cy="62246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B82548-64FA-C7A8-EE66-1C587D3C3AE9}"/>
              </a:ext>
            </a:extLst>
          </p:cNvPr>
          <p:cNvSpPr txBox="1"/>
          <p:nvPr/>
        </p:nvSpPr>
        <p:spPr>
          <a:xfrm>
            <a:off x="871432" y="876127"/>
            <a:ext cx="32433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231F20"/>
                </a:solidFill>
                <a:effectLst/>
                <a:ea typeface="Times New Roman" panose="02020603050405020304" pitchFamily="18" charset="0"/>
              </a:rPr>
              <a:t>Romagnoli, che dai suoi maestri aveva appreso il rigore critico-filologico, non si appagò di questi insegnamenti, che pure mise a frutto con profitto studiando principalmente il teatro greco. S’interessò inizialmente alla commedia attica e iniziò fin dal 1890 ad occuparsi della traduzione delle commedie di Aristofane </a:t>
            </a:r>
            <a:r>
              <a:rPr lang="it-IT" sz="2000" dirty="0">
                <a:effectLst/>
                <a:ea typeface="Calibri" panose="020F0502020204030204" pitchFamily="34" charset="0"/>
              </a:rPr>
              <a:t>(</a:t>
            </a:r>
            <a:r>
              <a:rPr lang="it-IT" sz="2000" i="1" dirty="0">
                <a:effectLst/>
                <a:ea typeface="Calibri" panose="020F0502020204030204" pitchFamily="34" charset="0"/>
              </a:rPr>
              <a:t>Uccelli</a:t>
            </a:r>
            <a:r>
              <a:rPr lang="it-IT" sz="2000" dirty="0">
                <a:effectLst/>
                <a:ea typeface="Calibri" panose="020F0502020204030204" pitchFamily="34" charset="0"/>
              </a:rPr>
              <a:t> 1899, </a:t>
            </a:r>
            <a:r>
              <a:rPr lang="it-IT" sz="2000" i="1" dirty="0">
                <a:effectLst/>
                <a:ea typeface="Calibri" panose="020F0502020204030204" pitchFamily="34" charset="0"/>
              </a:rPr>
              <a:t>Acarnesi</a:t>
            </a:r>
            <a:r>
              <a:rPr lang="it-IT" sz="2000" dirty="0">
                <a:effectLst/>
                <a:ea typeface="Calibri" panose="020F0502020204030204" pitchFamily="34" charset="0"/>
              </a:rPr>
              <a:t> 1902, </a:t>
            </a:r>
            <a:r>
              <a:rPr lang="it-IT" sz="2000" i="1" dirty="0" err="1">
                <a:effectLst/>
                <a:ea typeface="Calibri" panose="020F0502020204030204" pitchFamily="34" charset="0"/>
              </a:rPr>
              <a:t>Tesmoforiazuse</a:t>
            </a:r>
            <a:r>
              <a:rPr lang="it-IT" sz="2000" dirty="0">
                <a:effectLst/>
                <a:ea typeface="Calibri" panose="020F0502020204030204" pitchFamily="34" charset="0"/>
              </a:rPr>
              <a:t> 1904, quindi tutte le commedie in due volumi)</a:t>
            </a:r>
            <a:r>
              <a:rPr lang="it-IT" sz="2000" dirty="0">
                <a:solidFill>
                  <a:srgbClr val="231F20"/>
                </a:solidFill>
                <a:ea typeface="Calibri" panose="020F0502020204030204" pitchFamily="34" charset="0"/>
              </a:rPr>
              <a:t>.</a:t>
            </a:r>
            <a:endParaRPr lang="it-IT" sz="2000" dirty="0"/>
          </a:p>
        </p:txBody>
      </p:sp>
      <p:pic>
        <p:nvPicPr>
          <p:cNvPr id="10" name="Immagine 9" descr="Immagine che contiene testo, libro, carta, lettera&#10;&#10;Descrizione generata automaticamente">
            <a:extLst>
              <a:ext uri="{FF2B5EF4-FFF2-40B4-BE49-F238E27FC236}">
                <a16:creationId xmlns:a16="http://schemas.microsoft.com/office/drawing/2014/main" id="{E7BF2C0C-6973-C426-B1BF-2259E719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05" y="1124096"/>
            <a:ext cx="3769840" cy="54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BCA37-A576-96C2-7823-6782B638BDB3}"/>
              </a:ext>
            </a:extLst>
          </p:cNvPr>
          <p:cNvSpPr txBox="1"/>
          <p:nvPr/>
        </p:nvSpPr>
        <p:spPr>
          <a:xfrm>
            <a:off x="924397" y="1074509"/>
            <a:ext cx="53378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4770" indent="269875" algn="just">
              <a:lnSpc>
                <a:spcPct val="100000"/>
              </a:lnSpc>
              <a:spcAft>
                <a:spcPts val="800"/>
              </a:spcAft>
            </a:pPr>
            <a:r>
              <a:rPr lang="it-IT" sz="200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niziò a dedicarsi all’insegnamento liceale delle Lettere latine e greche in diverse città: da Spoleto a Lucca, Tivoli, Roma (1896-1905). Negli stessi anni (1896-1900) lavorò presso il Museo dei Gessi dell’Università di Roma come assistente di Emanuele </a:t>
            </a:r>
            <a:r>
              <a:rPr lang="it-IT" sz="200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Löwy</a:t>
            </a:r>
            <a:r>
              <a:rPr lang="it-IT" sz="200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titolare della cattedra di Archeologia e Storia dell’arte, mentre a partire dal 1900 ottenne il titolo di libero docente di Letteratura greca. Nel 1905 vinse il concorso come professore ordinario presso l’Università di Catania, dove insegnò Letteratura greca e Lingua e letteratura tedesca fino al 1908, in seguito nel 1918 succedette a Giuseppe Fraccaroli alla cattedra di Letteratura greca all’Università di Pavia.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 descr="Immagine che contiene Viso umano, persona, ritratto, cravatta&#10;&#10;Descrizione generata automaticamente">
            <a:extLst>
              <a:ext uri="{FF2B5EF4-FFF2-40B4-BE49-F238E27FC236}">
                <a16:creationId xmlns:a16="http://schemas.microsoft.com/office/drawing/2014/main" id="{95D6A03C-DCC7-8A01-CD0D-3057C7E01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77" y="407046"/>
            <a:ext cx="3879849" cy="60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BCA37-A576-96C2-7823-6782B638BDB3}"/>
              </a:ext>
            </a:extLst>
          </p:cNvPr>
          <p:cNvSpPr txBox="1"/>
          <p:nvPr/>
        </p:nvSpPr>
        <p:spPr>
          <a:xfrm>
            <a:off x="5470850" y="1558363"/>
            <a:ext cx="56840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Basandosi</a:t>
            </a:r>
            <a:r>
              <a:rPr lang="it-IT" sz="2000" dirty="0">
                <a:effectLst/>
              </a:rPr>
              <a:t> </a:t>
            </a:r>
            <a:r>
              <a:rPr lang="it-IT" sz="2000" dirty="0"/>
              <a:t>su</a:t>
            </a:r>
            <a:r>
              <a:rPr lang="it-IT" sz="2000" dirty="0">
                <a:effectLst/>
              </a:rPr>
              <a:t>gli insegnamenti rigorosi di filologia iniziò</a:t>
            </a:r>
            <a:r>
              <a:rPr lang="it-IT" sz="2000" dirty="0"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sua prodigiosa attività di traduttore, proseguita con grande intensità fino agli ultimi giorni della sua vita, tanto che a lui si deve la versione in lingua italiana anche di Eschilo, Euripide e Sofocle, oltre a Pindaro, </a:t>
            </a:r>
            <a:r>
              <a:rPr lang="it-IT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l’Odissea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(1923), l’</a:t>
            </a:r>
            <a:r>
              <a:rPr lang="it-IT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Iliade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(1924), Omero minore (1925), Teocrito (1925),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Eronda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(1926), Esiodo (1929), i poeti lirici (1932-1936, </a:t>
            </a:r>
            <a:r>
              <a:rPr lang="it-IT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rist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1959, 1969), i poeti alessandrini (1938).</a:t>
            </a:r>
          </a:p>
          <a:p>
            <a:pPr algn="just"/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800" dirty="0">
              <a:solidFill>
                <a:srgbClr val="211E1E"/>
              </a:solidFill>
              <a:effectLst/>
              <a:latin typeface="TimesNewRomanPSMT"/>
            </a:endParaRPr>
          </a:p>
        </p:txBody>
      </p:sp>
      <p:pic>
        <p:nvPicPr>
          <p:cNvPr id="2" name="Immagine 1" descr="Immagine che contiene testo, libro, arte, disegno&#10;&#10;Descrizione generata automaticamente">
            <a:extLst>
              <a:ext uri="{FF2B5EF4-FFF2-40B4-BE49-F238E27FC236}">
                <a16:creationId xmlns:a16="http://schemas.microsoft.com/office/drawing/2014/main" id="{CDD9F422-72A8-0BE9-FC7F-C5E722C0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95" y="165664"/>
            <a:ext cx="4268896" cy="62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2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BCA37-A576-96C2-7823-6782B638BDB3}"/>
              </a:ext>
            </a:extLst>
          </p:cNvPr>
          <p:cNvSpPr txBox="1"/>
          <p:nvPr/>
        </p:nvSpPr>
        <p:spPr>
          <a:xfrm>
            <a:off x="1173779" y="1074509"/>
            <a:ext cx="53378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D’altra parte egli si oppose all’applicazione rigorosa del metodo </a:t>
            </a:r>
            <a:r>
              <a:rPr lang="it-IT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filologico, perché, a suo avviso, esso non solo avrebbe impedito l’elaborazione originale del materiale di studio, ma avrebbe allontanato il popolo e gli artisti dal praticare, secondo la disposizione propria di ciascuno, lo studio della cultura classica. Questa consapevolezza si rafforzò in lui nel secondo decennio del Novecento convincendolo a una visione e interpretazione autonoma dei testi dell’antichità classica. Per lui l’uomo di scienza avrebbe dovuto coincidere con il divulgatore e sarebbe dovuto essere principalmente un intermediario tra il mondo antico e la contemporaneità.</a:t>
            </a:r>
            <a:endParaRPr lang="it-IT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 descr="Immagine che contiene testo, libro, arte, disegno&#10;&#10;Descrizione generata automaticamente">
            <a:extLst>
              <a:ext uri="{FF2B5EF4-FFF2-40B4-BE49-F238E27FC236}">
                <a16:creationId xmlns:a16="http://schemas.microsoft.com/office/drawing/2014/main" id="{16345F39-DC33-D055-2B7B-EC556BBB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964" y="96052"/>
            <a:ext cx="4461163" cy="64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4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EBCA37-A576-96C2-7823-6782B638BDB3}"/>
              </a:ext>
            </a:extLst>
          </p:cNvPr>
          <p:cNvSpPr txBox="1"/>
          <p:nvPr/>
        </p:nvSpPr>
        <p:spPr>
          <a:xfrm>
            <a:off x="9167771" y="66879"/>
            <a:ext cx="2930595" cy="6334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indent="270510" algn="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singolarità della sua produzione risiede quindi non solo nella straordinaria attività di traduttore, ma anche nella scelta di affiancare ad essa quella di drammaturgo e poeta. Il suo intento era quello di favorire quanto più possibile la conoscenza del teatro greco, a cui dedicò numerosi saggi critici. Inoltre volle farlo rivivere nella contemporaneità dedicandosi alla messa in scena dei drammi tradotti. </a:t>
            </a:r>
          </a:p>
        </p:txBody>
      </p:sp>
      <p:pic>
        <p:nvPicPr>
          <p:cNvPr id="2" name="Picture 1" descr="page21image879404768">
            <a:extLst>
              <a:ext uri="{FF2B5EF4-FFF2-40B4-BE49-F238E27FC236}">
                <a16:creationId xmlns:a16="http://schemas.microsoft.com/office/drawing/2014/main" id="{6E4B0367-A5F0-5B7B-397C-709AF137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771" cy="63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02A1F3-9CBB-6B52-2708-FF407D437C80}"/>
              </a:ext>
            </a:extLst>
          </p:cNvPr>
          <p:cNvSpPr txBox="1"/>
          <p:nvPr/>
        </p:nvSpPr>
        <p:spPr>
          <a:xfrm>
            <a:off x="-1" y="6401690"/>
            <a:ext cx="12510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effectLst/>
              </a:rPr>
              <a:t>Foto di scena da Ciclope di Euripide al Teatro del Popolo di Milano (1913). Fondo archivistico-bibliotecario Ettore Romagnoli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85359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DB3755-D4DA-8D1F-89DF-2643D1CB5FC8}"/>
              </a:ext>
            </a:extLst>
          </p:cNvPr>
          <p:cNvSpPr txBox="1"/>
          <p:nvPr/>
        </p:nvSpPr>
        <p:spPr>
          <a:xfrm>
            <a:off x="256308" y="2887682"/>
            <a:ext cx="3674056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Questa iniziativa, concepita tra</a:t>
            </a:r>
            <a:r>
              <a:rPr lang="it-IT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il 1911 e il 1913 attraverso la direzione di un gruppo di allievi dell’Università di Padova, che si esibirono sotto la sua guida in varie città dell’Italia Settentrionale, è all’origine di tutte le rappresentazioni di drammi antichi diurne ed all’aperto che si sono da allora succedute in teatri ugualmente antichi (Verona, Fiesole, Ostia antica, Segesta, Siracusa, Epidauro, Atene).</a:t>
            </a:r>
            <a:endParaRPr lang="it-IT" sz="1900" dirty="0"/>
          </a:p>
        </p:txBody>
      </p:sp>
      <p:pic>
        <p:nvPicPr>
          <p:cNvPr id="5" name="Immagine 4" descr="Immagine che contiene nuvola, aria aperta, albero, cielo&#10;&#10;Descrizione generata automaticamente">
            <a:extLst>
              <a:ext uri="{FF2B5EF4-FFF2-40B4-BE49-F238E27FC236}">
                <a16:creationId xmlns:a16="http://schemas.microsoft.com/office/drawing/2014/main" id="{037F65CD-DEBF-BB7F-8CD5-21FFD9F4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007" y="1468582"/>
            <a:ext cx="7828686" cy="5208251"/>
          </a:xfrm>
          <a:prstGeom prst="rect">
            <a:avLst/>
          </a:prstGeom>
        </p:spPr>
      </p:pic>
      <p:pic>
        <p:nvPicPr>
          <p:cNvPr id="7" name="Immagine 6" descr="Immagine che contiene cielo, aria aperta, Rovine, albero&#10;&#10;Descrizione generata automaticamente">
            <a:extLst>
              <a:ext uri="{FF2B5EF4-FFF2-40B4-BE49-F238E27FC236}">
                <a16:creationId xmlns:a16="http://schemas.microsoft.com/office/drawing/2014/main" id="{4A8D0BA4-723F-41FE-8F2F-B14686C5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7" y="181167"/>
            <a:ext cx="5422598" cy="271129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DB8397-1BB6-22E1-0BE0-CAF612CAF730}"/>
              </a:ext>
            </a:extLst>
          </p:cNvPr>
          <p:cNvSpPr txBox="1"/>
          <p:nvPr/>
        </p:nvSpPr>
        <p:spPr>
          <a:xfrm>
            <a:off x="5678905" y="145766"/>
            <a:ext cx="257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effectLst/>
              </a:rPr>
              <a:t>Teatro Romano di Fiesole</a:t>
            </a:r>
            <a:endParaRPr lang="it-IT" i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C782D8-8460-A943-29F5-714CBAEA0378}"/>
              </a:ext>
            </a:extLst>
          </p:cNvPr>
          <p:cNvSpPr txBox="1"/>
          <p:nvPr/>
        </p:nvSpPr>
        <p:spPr>
          <a:xfrm>
            <a:off x="9252284" y="1099250"/>
            <a:ext cx="2683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effectLst/>
              </a:rPr>
              <a:t>Teatro Greco di Siracusa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776873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TimesNewRomanPS</vt:lpstr>
      <vt:lpstr>TimesNewRomanPSMT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emilia martinelli</dc:creator>
  <cp:lastModifiedBy>Francesco Guizzi</cp:lastModifiedBy>
  <cp:revision>5</cp:revision>
  <dcterms:created xsi:type="dcterms:W3CDTF">2023-06-04T07:22:00Z</dcterms:created>
  <dcterms:modified xsi:type="dcterms:W3CDTF">2023-06-25T22:02:07Z</dcterms:modified>
</cp:coreProperties>
</file>