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www.storiaromanaebizantina.it/storia-dei-miti-di-fondazione-di-ciren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storiadimilano.it/Miti_e_leggende/medhelanon.htm" TargetMode="External"/><Relationship Id="rId5" Type="http://schemas.openxmlformats.org/officeDocument/2006/relationships/hyperlink" Target="http://www.tarantomagna.it/storia-taranto/origini-taranto-leggenda-taras/" TargetMode="External"/><Relationship Id="rId4" Type="http://schemas.openxmlformats.org/officeDocument/2006/relationships/hyperlink" Target="https://www.fattiperlastoria.it/fondazione-di-roma-romolo-rem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6" name="Google Shape;86;p13"/>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87" name="Google Shape;87;p13"/>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F7CAAC"/>
              </a:solidFill>
              <a:latin typeface="Calibri"/>
              <a:ea typeface="Calibri"/>
              <a:cs typeface="Calibri"/>
              <a:sym typeface="Calibri"/>
            </a:endParaRPr>
          </a:p>
        </p:txBody>
      </p:sp>
      <p:sp>
        <p:nvSpPr>
          <p:cNvPr id="90" name="Google Shape;90;p13"/>
          <p:cNvSpPr txBox="1">
            <a:spLocks noGrp="1"/>
          </p:cNvSpPr>
          <p:nvPr>
            <p:ph type="ctrTitle"/>
          </p:nvPr>
        </p:nvSpPr>
        <p:spPr>
          <a:xfrm>
            <a:off x="1089421" y="3991095"/>
            <a:ext cx="10013157" cy="14624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Calibri"/>
              <a:buNone/>
            </a:pPr>
            <a:r>
              <a:rPr lang="it-IT" sz="4800">
                <a:latin typeface="Calibri"/>
                <a:ea typeface="Calibri"/>
                <a:cs typeface="Calibri"/>
                <a:sym typeface="Calibri"/>
              </a:rPr>
              <a:t>MITI DI FONDAZIONE:</a:t>
            </a:r>
            <a:br>
              <a:rPr lang="it-IT" sz="4800">
                <a:latin typeface="Calibri"/>
                <a:ea typeface="Calibri"/>
                <a:cs typeface="Calibri"/>
                <a:sym typeface="Calibri"/>
              </a:rPr>
            </a:br>
            <a:r>
              <a:rPr lang="it-IT" sz="4800">
                <a:latin typeface="Calibri"/>
                <a:ea typeface="Calibri"/>
                <a:cs typeface="Calibri"/>
                <a:sym typeface="Calibri"/>
              </a:rPr>
              <a:t>L’ENEIDE</a:t>
            </a:r>
            <a:endParaRPr/>
          </a:p>
        </p:txBody>
      </p:sp>
      <p:pic>
        <p:nvPicPr>
          <p:cNvPr id="91" name="Google Shape;91;p13" descr="Immagine che contiene testo&#10;&#10;Descrizione generata automaticamente"/>
          <p:cNvPicPr preferRelativeResize="0"/>
          <p:nvPr/>
        </p:nvPicPr>
        <p:blipFill rotWithShape="1">
          <a:blip r:embed="rId4">
            <a:alphaModFix/>
          </a:blip>
          <a:srcRect/>
          <a:stretch/>
        </p:blipFill>
        <p:spPr>
          <a:xfrm>
            <a:off x="887896" y="908197"/>
            <a:ext cx="10376452" cy="2862086"/>
          </a:xfrm>
          <a:prstGeom prst="rect">
            <a:avLst/>
          </a:prstGeom>
          <a:noFill/>
          <a:ln>
            <a:noFill/>
          </a:ln>
        </p:spPr>
      </p:pic>
      <p:sp>
        <p:nvSpPr>
          <p:cNvPr id="92" name="Google Shape;92;p13"/>
          <p:cNvSpPr txBox="1"/>
          <p:nvPr/>
        </p:nvSpPr>
        <p:spPr>
          <a:xfrm>
            <a:off x="742122" y="5351221"/>
            <a:ext cx="10668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Tutor: prof.ssa Barbara Tarquini,</a:t>
            </a:r>
            <a:endParaRPr/>
          </a:p>
          <a:p>
            <a:pPr marL="0" marR="0" lvl="0" indent="0" algn="ctr" rtl="0">
              <a:spcBef>
                <a:spcPts val="0"/>
              </a:spcBef>
              <a:spcAft>
                <a:spcPts val="0"/>
              </a:spcAft>
              <a:buNone/>
            </a:pPr>
            <a:r>
              <a:rPr lang="it-IT" sz="1800" b="1" i="0" u="none" strike="noStrike" cap="none">
                <a:solidFill>
                  <a:schemeClr val="dk1"/>
                </a:solidFill>
                <a:latin typeface="Calibri"/>
                <a:ea typeface="Calibri"/>
                <a:cs typeface="Calibri"/>
                <a:sym typeface="Calibri"/>
              </a:rPr>
              <a:t>4F 2021/2022: Giorgia Carocci, Luce Adami, Bianca Stenico, Ginevra Terranera, Bruna Pezzulli, Emma Acqauro</a:t>
            </a:r>
            <a:endParaRPr/>
          </a:p>
        </p:txBody>
      </p:sp>
      <p:pic>
        <p:nvPicPr>
          <p:cNvPr id="2" name="Immagine 1">
            <a:extLst>
              <a:ext uri="{FF2B5EF4-FFF2-40B4-BE49-F238E27FC236}">
                <a16:creationId xmlns:a16="http://schemas.microsoft.com/office/drawing/2014/main" id="{F8F0E21E-0969-46E5-A7E3-D9869F7BBB68}"/>
              </a:ext>
            </a:extLst>
          </p:cNvPr>
          <p:cNvPicPr>
            <a:picLocks noChangeAspect="1"/>
          </p:cNvPicPr>
          <p:nvPr/>
        </p:nvPicPr>
        <p:blipFill>
          <a:blip r:embed="rId5"/>
          <a:stretch>
            <a:fillRect/>
          </a:stretch>
        </p:blipFill>
        <p:spPr>
          <a:xfrm>
            <a:off x="0" y="-11225"/>
            <a:ext cx="1848541" cy="1033202"/>
          </a:xfrm>
          <a:prstGeom prst="rect">
            <a:avLst/>
          </a:prstGeom>
        </p:spPr>
      </p:pic>
      <p:pic>
        <p:nvPicPr>
          <p:cNvPr id="3" name="Immagine 2">
            <a:extLst>
              <a:ext uri="{FF2B5EF4-FFF2-40B4-BE49-F238E27FC236}">
                <a16:creationId xmlns:a16="http://schemas.microsoft.com/office/drawing/2014/main" id="{7296B04D-F83A-4A34-A22D-028A54A593FA}"/>
              </a:ext>
            </a:extLst>
          </p:cNvPr>
          <p:cNvPicPr>
            <a:picLocks noChangeAspect="1"/>
          </p:cNvPicPr>
          <p:nvPr/>
        </p:nvPicPr>
        <p:blipFill>
          <a:blip r:embed="rId6"/>
          <a:stretch>
            <a:fillRect/>
          </a:stretch>
        </p:blipFill>
        <p:spPr>
          <a:xfrm>
            <a:off x="1839386" y="0"/>
            <a:ext cx="1722475" cy="932880"/>
          </a:xfrm>
          <a:prstGeom prst="rect">
            <a:avLst/>
          </a:prstGeom>
        </p:spPr>
      </p:pic>
      <p:pic>
        <p:nvPicPr>
          <p:cNvPr id="4" name="Immagine 3">
            <a:extLst>
              <a:ext uri="{FF2B5EF4-FFF2-40B4-BE49-F238E27FC236}">
                <a16:creationId xmlns:a16="http://schemas.microsoft.com/office/drawing/2014/main" id="{08052A0C-A2E6-437D-AEB8-5064E7CAD323}"/>
              </a:ext>
            </a:extLst>
          </p:cNvPr>
          <p:cNvPicPr>
            <a:picLocks noChangeAspect="1"/>
          </p:cNvPicPr>
          <p:nvPr/>
        </p:nvPicPr>
        <p:blipFill>
          <a:blip r:embed="rId7"/>
          <a:stretch>
            <a:fillRect/>
          </a:stretch>
        </p:blipFill>
        <p:spPr>
          <a:xfrm>
            <a:off x="3562623" y="-19089"/>
            <a:ext cx="2642879" cy="9636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ECBE1"/>
        </a:solidFill>
        <a:effectLst/>
      </p:bgPr>
    </p:bg>
    <p:spTree>
      <p:nvGrpSpPr>
        <p:cNvPr id="1" name="Shape 165"/>
        <p:cNvGrpSpPr/>
        <p:nvPr/>
      </p:nvGrpSpPr>
      <p:grpSpPr>
        <a:xfrm>
          <a:off x="0" y="0"/>
          <a:ext cx="0" cy="0"/>
          <a:chOff x="0" y="0"/>
          <a:chExt cx="0" cy="0"/>
        </a:xfrm>
      </p:grpSpPr>
      <p:sp>
        <p:nvSpPr>
          <p:cNvPr id="166" name="Google Shape;166;p22"/>
          <p:cNvSpPr txBox="1">
            <a:spLocks noGrp="1"/>
          </p:cNvSpPr>
          <p:nvPr>
            <p:ph type="body" idx="1"/>
          </p:nvPr>
        </p:nvSpPr>
        <p:spPr>
          <a:xfrm>
            <a:off x="1676400" y="172278"/>
            <a:ext cx="10515600" cy="109381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rgbClr val="000000"/>
              </a:buClr>
              <a:buSzPts val="2000"/>
              <a:buNone/>
            </a:pPr>
            <a:r>
              <a:rPr lang="it-IT" sz="2000">
                <a:solidFill>
                  <a:srgbClr val="000000"/>
                </a:solidFill>
                <a:highlight>
                  <a:srgbClr val="DCAE84"/>
                </a:highlight>
              </a:rPr>
              <a:t>Si narra che Taras fosse il figlio della ninfa Satyria e del dio del mare, Nettuno. Era a capo di una flotta che sbarcò alla foce di un fiume, da cui poi prese il nome. Sulle rive del fiume cominciò  fare sacrifici e a ringraziare calorosamente il padre per il buon viaggio che gli aveva fatto compiere e per sdebitarsi e mostrare la propria gratitudine, cominciò a propiziare l'edificazione di quel luogo. </a:t>
            </a:r>
            <a:endParaRPr sz="2000">
              <a:highlight>
                <a:srgbClr val="DCAE84"/>
              </a:highlight>
            </a:endParaRPr>
          </a:p>
        </p:txBody>
      </p:sp>
      <p:sp>
        <p:nvSpPr>
          <p:cNvPr id="167" name="Google Shape;167;p22"/>
          <p:cNvSpPr/>
          <p:nvPr/>
        </p:nvSpPr>
        <p:spPr>
          <a:xfrm>
            <a:off x="0" y="1628896"/>
            <a:ext cx="7920111" cy="3170099"/>
          </a:xfrm>
          <a:custGeom>
            <a:avLst/>
            <a:gdLst/>
            <a:ahLst/>
            <a:cxnLst/>
            <a:rect l="l" t="t" r="r" b="b"/>
            <a:pathLst>
              <a:path w="7920111" h="3170099" extrusionOk="0">
                <a:moveTo>
                  <a:pt x="0" y="0"/>
                </a:moveTo>
                <a:cubicBezTo>
                  <a:pt x="3054613" y="-5264"/>
                  <a:pt x="5446666" y="84467"/>
                  <a:pt x="7920111" y="0"/>
                </a:cubicBezTo>
                <a:cubicBezTo>
                  <a:pt x="7791938" y="792834"/>
                  <a:pt x="8049261" y="1853159"/>
                  <a:pt x="7920111" y="3170099"/>
                </a:cubicBezTo>
                <a:cubicBezTo>
                  <a:pt x="4690497" y="3276419"/>
                  <a:pt x="3421227" y="3162450"/>
                  <a:pt x="0" y="3170099"/>
                </a:cubicBezTo>
                <a:cubicBezTo>
                  <a:pt x="160128" y="1718151"/>
                  <a:pt x="25049" y="592566"/>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2000"/>
              <a:buFont typeface="Calibri"/>
              <a:buNone/>
            </a:pPr>
            <a:r>
              <a:rPr lang="it-IT" sz="2000">
                <a:solidFill>
                  <a:srgbClr val="000000"/>
                </a:solidFill>
                <a:highlight>
                  <a:srgbClr val="DCAE84"/>
                </a:highlight>
                <a:latin typeface="Calibri"/>
                <a:ea typeface="Calibri"/>
                <a:cs typeface="Calibri"/>
                <a:sym typeface="Calibri"/>
              </a:rPr>
              <a:t>Mentre era intento a compiere un sacrificio animale, pratica utilizzata all'epoca come forma di ringraziamento e devozione, vide dalle acque del fiume saltar fuori un delfino. Lo interpretò come una conferma da parte del padre, come se avesse </a:t>
            </a:r>
            <a:r>
              <a:rPr lang="it-IT" sz="2000">
                <a:solidFill>
                  <a:schemeClr val="dk1"/>
                </a:solidFill>
                <a:highlight>
                  <a:srgbClr val="DCAE84"/>
                </a:highlight>
                <a:latin typeface="Calibri"/>
                <a:ea typeface="Calibri"/>
                <a:cs typeface="Calibri"/>
                <a:sym typeface="Calibri"/>
              </a:rPr>
              <a:t>accolto</a:t>
            </a:r>
            <a:r>
              <a:rPr lang="it-IT" sz="2000">
                <a:solidFill>
                  <a:srgbClr val="000000"/>
                </a:solidFill>
                <a:highlight>
                  <a:srgbClr val="DCAE84"/>
                </a:highlight>
                <a:latin typeface="Calibri"/>
                <a:ea typeface="Calibri"/>
                <a:cs typeface="Calibri"/>
                <a:sym typeface="Calibri"/>
              </a:rPr>
              <a:t> i suoi ringraziamenti e avesse dato la sua approvazione per la fondazione della città. Decise di chiamare il delfino Saturo, probabilmente per omaggiare la madre, Satyra. Si pensa che il nome possa essere stato dato anche in onore della moglie di Taras, Satureia. Ancora oggi esiste una località che porta questo nome. Un giorno, mentre Taras era intento a compiere sacrifici, cadde nel fiume e non fu mai più ritrovato il suo corpo. </a:t>
            </a:r>
            <a:endParaRPr sz="2000">
              <a:solidFill>
                <a:schemeClr val="dk1"/>
              </a:solidFill>
              <a:highlight>
                <a:srgbClr val="DCAE84"/>
              </a:highlight>
              <a:latin typeface="Calibri"/>
              <a:ea typeface="Calibri"/>
              <a:cs typeface="Calibri"/>
              <a:sym typeface="Calibri"/>
            </a:endParaRPr>
          </a:p>
        </p:txBody>
      </p:sp>
      <p:sp>
        <p:nvSpPr>
          <p:cNvPr id="168" name="Google Shape;168;p22"/>
          <p:cNvSpPr/>
          <p:nvPr/>
        </p:nvSpPr>
        <p:spPr>
          <a:xfrm>
            <a:off x="0" y="5030115"/>
            <a:ext cx="10296939" cy="1831271"/>
          </a:xfrm>
          <a:custGeom>
            <a:avLst/>
            <a:gdLst/>
            <a:ahLst/>
            <a:cxnLst/>
            <a:rect l="l" t="t" r="r" b="b"/>
            <a:pathLst>
              <a:path w="10296939" h="1831271" extrusionOk="0">
                <a:moveTo>
                  <a:pt x="0" y="0"/>
                </a:moveTo>
                <a:cubicBezTo>
                  <a:pt x="3879538" y="-5264"/>
                  <a:pt x="7752400" y="84467"/>
                  <a:pt x="10296939" y="0"/>
                </a:cubicBezTo>
                <a:cubicBezTo>
                  <a:pt x="10394208" y="791664"/>
                  <a:pt x="10435016" y="1140082"/>
                  <a:pt x="10296939" y="1831271"/>
                </a:cubicBezTo>
                <a:cubicBezTo>
                  <a:pt x="5563059" y="1937591"/>
                  <a:pt x="2497128" y="1823622"/>
                  <a:pt x="0" y="1831271"/>
                </a:cubicBezTo>
                <a:cubicBezTo>
                  <a:pt x="47599" y="1556336"/>
                  <a:pt x="62998" y="36161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Clr>
                <a:srgbClr val="000000"/>
              </a:buClr>
              <a:buSzPts val="1900"/>
              <a:buFont typeface="Calibri"/>
              <a:buNone/>
            </a:pPr>
            <a:r>
              <a:rPr lang="it-IT" sz="1900">
                <a:solidFill>
                  <a:srgbClr val="000000"/>
                </a:solidFill>
                <a:highlight>
                  <a:srgbClr val="DCAE84"/>
                </a:highlight>
                <a:latin typeface="Calibri"/>
                <a:ea typeface="Calibri"/>
                <a:cs typeface="Calibri"/>
                <a:sym typeface="Calibri"/>
              </a:rPr>
              <a:t>Si pensò che Nettuno avesse deciso di portarlo con s</a:t>
            </a:r>
            <a:r>
              <a:rPr lang="it-IT" sz="1900">
                <a:solidFill>
                  <a:schemeClr val="dk1"/>
                </a:solidFill>
                <a:highlight>
                  <a:srgbClr val="DCAE84"/>
                </a:highlight>
                <a:latin typeface="Calibri"/>
                <a:ea typeface="Calibri"/>
                <a:cs typeface="Calibri"/>
                <a:sym typeface="Calibri"/>
              </a:rPr>
              <a:t>è</a:t>
            </a:r>
            <a:r>
              <a:rPr lang="it-IT" sz="1900">
                <a:solidFill>
                  <a:srgbClr val="000000"/>
                </a:solidFill>
                <a:highlight>
                  <a:srgbClr val="DCAE84"/>
                </a:highlight>
                <a:latin typeface="Calibri"/>
                <a:ea typeface="Calibri"/>
                <a:cs typeface="Calibri"/>
                <a:sym typeface="Calibri"/>
              </a:rPr>
              <a:t> nel mondo degli eroi. Da quel giorno gli abitanti della città lo venerarono come se fosse un dio e </a:t>
            </a:r>
            <a:r>
              <a:rPr lang="it-IT" sz="1900">
                <a:solidFill>
                  <a:schemeClr val="dk1"/>
                </a:solidFill>
                <a:highlight>
                  <a:srgbClr val="DCAE84"/>
                </a:highlight>
                <a:latin typeface="Calibri"/>
                <a:ea typeface="Calibri"/>
                <a:cs typeface="Calibri"/>
                <a:sym typeface="Calibri"/>
              </a:rPr>
              <a:t>diedero</a:t>
            </a:r>
            <a:r>
              <a:rPr lang="it-IT" sz="1900">
                <a:solidFill>
                  <a:srgbClr val="000000"/>
                </a:solidFill>
                <a:highlight>
                  <a:srgbClr val="DCAE84"/>
                </a:highlight>
                <a:latin typeface="Calibri"/>
                <a:ea typeface="Calibri"/>
                <a:cs typeface="Calibri"/>
                <a:sym typeface="Calibri"/>
              </a:rPr>
              <a:t> al luogo il suo nome.  </a:t>
            </a:r>
            <a:r>
              <a:rPr lang="it-IT" sz="1900">
                <a:solidFill>
                  <a:schemeClr val="dk1"/>
                </a:solidFill>
                <a:highlight>
                  <a:srgbClr val="DCAE84"/>
                </a:highlight>
                <a:latin typeface="Calibri"/>
                <a:ea typeface="Calibri"/>
                <a:cs typeface="Calibri"/>
                <a:sym typeface="Calibri"/>
              </a:rPr>
              <a:t>Memoria</a:t>
            </a:r>
            <a:r>
              <a:rPr lang="it-IT" sz="1900">
                <a:solidFill>
                  <a:srgbClr val="000000"/>
                </a:solidFill>
                <a:highlight>
                  <a:srgbClr val="DCAE84"/>
                </a:highlight>
                <a:latin typeface="Calibri"/>
                <a:ea typeface="Calibri"/>
                <a:cs typeface="Calibri"/>
                <a:sym typeface="Calibri"/>
              </a:rPr>
              <a:t> di questa leggenda</a:t>
            </a:r>
            <a:r>
              <a:rPr lang="it-IT" sz="1900">
                <a:solidFill>
                  <a:schemeClr val="dk1"/>
                </a:solidFill>
                <a:highlight>
                  <a:srgbClr val="DCAE84"/>
                </a:highlight>
                <a:latin typeface="Calibri"/>
                <a:ea typeface="Calibri"/>
                <a:cs typeface="Calibri"/>
                <a:sym typeface="Calibri"/>
              </a:rPr>
              <a:t> sembrerebbero conservare</a:t>
            </a:r>
            <a:r>
              <a:rPr lang="it-IT" sz="1900">
                <a:solidFill>
                  <a:srgbClr val="000000"/>
                </a:solidFill>
                <a:highlight>
                  <a:srgbClr val="DCAE84"/>
                </a:highlight>
                <a:latin typeface="Calibri"/>
                <a:ea typeface="Calibri"/>
                <a:cs typeface="Calibri"/>
                <a:sym typeface="Calibri"/>
              </a:rPr>
              <a:t> le antiche monete della città di Taranto, </a:t>
            </a:r>
            <a:r>
              <a:rPr lang="it-IT" sz="1900">
                <a:solidFill>
                  <a:schemeClr val="dk1"/>
                </a:solidFill>
                <a:highlight>
                  <a:srgbClr val="DCAE84"/>
                </a:highlight>
                <a:latin typeface="Calibri"/>
                <a:ea typeface="Calibri"/>
                <a:cs typeface="Calibri"/>
                <a:sym typeface="Calibri"/>
              </a:rPr>
              <a:t>in cui è rappresentato</a:t>
            </a:r>
            <a:r>
              <a:rPr lang="it-IT" sz="1900">
                <a:solidFill>
                  <a:srgbClr val="000000"/>
                </a:solidFill>
                <a:highlight>
                  <a:srgbClr val="DCAE84"/>
                </a:highlight>
                <a:latin typeface="Calibri"/>
                <a:ea typeface="Calibri"/>
                <a:cs typeface="Calibri"/>
                <a:sym typeface="Calibri"/>
              </a:rPr>
              <a:t> Taras in groppa ad un delfino con un tritone in mano, il simbolo di suo padre Nettuno, anche se alcuni attribuiscono questa rappresentazione ad un</a:t>
            </a:r>
            <a:r>
              <a:rPr lang="it-IT" sz="1900">
                <a:highlight>
                  <a:srgbClr val="DCAE84"/>
                </a:highlight>
                <a:latin typeface="Calibri"/>
                <a:ea typeface="Calibri"/>
                <a:cs typeface="Calibri"/>
                <a:sym typeface="Calibri"/>
              </a:rPr>
              <a:t>’</a:t>
            </a:r>
            <a:r>
              <a:rPr lang="it-IT" sz="1900">
                <a:solidFill>
                  <a:srgbClr val="000000"/>
                </a:solidFill>
                <a:highlight>
                  <a:srgbClr val="DCAE84"/>
                </a:highlight>
                <a:latin typeface="Calibri"/>
                <a:ea typeface="Calibri"/>
                <a:cs typeface="Calibri"/>
                <a:sym typeface="Calibri"/>
              </a:rPr>
              <a:t>altr</a:t>
            </a:r>
            <a:r>
              <a:rPr lang="it-IT" sz="1900">
                <a:solidFill>
                  <a:schemeClr val="dk1"/>
                </a:solidFill>
                <a:highlight>
                  <a:srgbClr val="DCAE84"/>
                </a:highlight>
                <a:latin typeface="Calibri"/>
                <a:ea typeface="Calibri"/>
                <a:cs typeface="Calibri"/>
                <a:sym typeface="Calibri"/>
              </a:rPr>
              <a:t>a figura mitica, quella dello spartano Falanto</a:t>
            </a:r>
            <a:r>
              <a:rPr lang="it-IT" sz="1900">
                <a:solidFill>
                  <a:srgbClr val="000000"/>
                </a:solidFill>
                <a:highlight>
                  <a:srgbClr val="DCAE84"/>
                </a:highlight>
                <a:latin typeface="Calibri"/>
                <a:ea typeface="Calibri"/>
                <a:cs typeface="Calibri"/>
                <a:sym typeface="Calibri"/>
              </a:rPr>
              <a:t>.</a:t>
            </a:r>
            <a:endParaRPr sz="1900">
              <a:solidFill>
                <a:schemeClr val="dk1"/>
              </a:solidFill>
              <a:highlight>
                <a:srgbClr val="DCAE84"/>
              </a:highlight>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9" name="Google Shape;169;p22"/>
          <p:cNvPicPr preferRelativeResize="0"/>
          <p:nvPr/>
        </p:nvPicPr>
        <p:blipFill rotWithShape="1">
          <a:blip r:embed="rId3">
            <a:alphaModFix/>
          </a:blip>
          <a:srcRect/>
          <a:stretch/>
        </p:blipFill>
        <p:spPr>
          <a:xfrm>
            <a:off x="7920111" y="1768687"/>
            <a:ext cx="3852602" cy="3030308"/>
          </a:xfrm>
          <a:prstGeom prst="rect">
            <a:avLst/>
          </a:prstGeom>
          <a:noFill/>
          <a:ln>
            <a:noFill/>
          </a:ln>
        </p:spPr>
      </p:pic>
      <p:cxnSp>
        <p:nvCxnSpPr>
          <p:cNvPr id="170" name="Google Shape;170;p22"/>
          <p:cNvCxnSpPr/>
          <p:nvPr/>
        </p:nvCxnSpPr>
        <p:spPr>
          <a:xfrm flipH="1">
            <a:off x="4206240" y="1266092"/>
            <a:ext cx="2264898" cy="362804"/>
          </a:xfrm>
          <a:prstGeom prst="straightConnector1">
            <a:avLst/>
          </a:prstGeom>
          <a:noFill/>
          <a:ln w="38100" cap="flat" cmpd="sng">
            <a:solidFill>
              <a:schemeClr val="dk1"/>
            </a:solidFill>
            <a:prstDash val="solid"/>
            <a:miter lim="800000"/>
            <a:headEnd type="none" w="sm" len="sm"/>
            <a:tailEnd type="none" w="sm" len="sm"/>
          </a:ln>
        </p:spPr>
      </p:cxnSp>
      <p:cxnSp>
        <p:nvCxnSpPr>
          <p:cNvPr id="171" name="Google Shape;171;p22"/>
          <p:cNvCxnSpPr/>
          <p:nvPr/>
        </p:nvCxnSpPr>
        <p:spPr>
          <a:xfrm>
            <a:off x="2855129" y="4733153"/>
            <a:ext cx="0" cy="428646"/>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23"/>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8" name="Google Shape;178;p23"/>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179" name="Google Shape;179;p23"/>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2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3"/>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7CAAC"/>
              </a:solidFill>
              <a:latin typeface="Calibri"/>
              <a:ea typeface="Calibri"/>
              <a:cs typeface="Calibri"/>
              <a:sym typeface="Calibri"/>
            </a:endParaRPr>
          </a:p>
        </p:txBody>
      </p:sp>
      <p:sp>
        <p:nvSpPr>
          <p:cNvPr id="182" name="Google Shape;182;p23"/>
          <p:cNvSpPr txBox="1">
            <a:spLocks noGrp="1"/>
          </p:cNvSpPr>
          <p:nvPr>
            <p:ph type="ctrTitle"/>
          </p:nvPr>
        </p:nvSpPr>
        <p:spPr>
          <a:xfrm>
            <a:off x="1145173" y="2038081"/>
            <a:ext cx="3795840" cy="27862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Calibri"/>
              <a:buNone/>
            </a:pPr>
            <a:r>
              <a:rPr lang="it-IT" sz="4800">
                <a:latin typeface="Calibri"/>
                <a:ea typeface="Calibri"/>
                <a:cs typeface="Calibri"/>
                <a:sym typeface="Calibri"/>
              </a:rPr>
              <a:t>MITO DI FONDAZIONE DI MILANO</a:t>
            </a:r>
            <a:endParaRPr/>
          </a:p>
        </p:txBody>
      </p:sp>
      <p:pic>
        <p:nvPicPr>
          <p:cNvPr id="183" name="Google Shape;183;p23" descr="Immagine che contiene esterni, pietra, cemento&#10;&#10;Descrizione generata automaticamente"/>
          <p:cNvPicPr preferRelativeResize="0"/>
          <p:nvPr/>
        </p:nvPicPr>
        <p:blipFill rotWithShape="1">
          <a:blip r:embed="rId4">
            <a:alphaModFix/>
          </a:blip>
          <a:srcRect t="1600" r="2" b="3748"/>
          <a:stretch/>
        </p:blipFill>
        <p:spPr>
          <a:xfrm>
            <a:off x="5359151" y="895610"/>
            <a:ext cx="6107166" cy="50580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CAE84"/>
        </a:solidFill>
        <a:effectLst/>
      </p:bgPr>
    </p:bg>
    <p:spTree>
      <p:nvGrpSpPr>
        <p:cNvPr id="1" name="Shape 187"/>
        <p:cNvGrpSpPr/>
        <p:nvPr/>
      </p:nvGrpSpPr>
      <p:grpSpPr>
        <a:xfrm>
          <a:off x="0" y="0"/>
          <a:ext cx="0" cy="0"/>
          <a:chOff x="0" y="0"/>
          <a:chExt cx="0" cy="0"/>
        </a:xfrm>
      </p:grpSpPr>
      <p:sp>
        <p:nvSpPr>
          <p:cNvPr id="188" name="Google Shape;188;p24"/>
          <p:cNvSpPr txBox="1">
            <a:spLocks noGrp="1"/>
          </p:cNvSpPr>
          <p:nvPr>
            <p:ph type="body" idx="1"/>
          </p:nvPr>
        </p:nvSpPr>
        <p:spPr>
          <a:xfrm>
            <a:off x="407504" y="4625009"/>
            <a:ext cx="11376991" cy="207396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marL="0" lvl="0" indent="0" algn="just" rtl="0">
              <a:lnSpc>
                <a:spcPct val="90000"/>
              </a:lnSpc>
              <a:spcBef>
                <a:spcPts val="0"/>
              </a:spcBef>
              <a:spcAft>
                <a:spcPts val="0"/>
              </a:spcAft>
              <a:buClr>
                <a:srgbClr val="000000"/>
              </a:buClr>
              <a:buSzPct val="100000"/>
              <a:buNone/>
            </a:pPr>
            <a:endParaRPr sz="1800">
              <a:solidFill>
                <a:srgbClr val="000000"/>
              </a:solidFill>
              <a:highlight>
                <a:srgbClr val="8ECBE1"/>
              </a:highlight>
              <a:latin typeface="Calibri"/>
              <a:ea typeface="Calibri"/>
              <a:cs typeface="Calibri"/>
              <a:sym typeface="Calibri"/>
            </a:endParaRPr>
          </a:p>
          <a:p>
            <a:pPr marL="0" lvl="0" indent="0" algn="just" rtl="0">
              <a:lnSpc>
                <a:spcPct val="90000"/>
              </a:lnSpc>
              <a:spcBef>
                <a:spcPts val="1000"/>
              </a:spcBef>
              <a:spcAft>
                <a:spcPts val="0"/>
              </a:spcAft>
              <a:buClr>
                <a:srgbClr val="000000"/>
              </a:buClr>
              <a:buSzPct val="59906"/>
              <a:buNone/>
            </a:pPr>
            <a:r>
              <a:rPr lang="it-IT" sz="3004">
                <a:solidFill>
                  <a:srgbClr val="000000"/>
                </a:solidFill>
                <a:highlight>
                  <a:srgbClr val="8ECBE1"/>
                </a:highlight>
                <a:latin typeface="Calibri"/>
                <a:ea typeface="Calibri"/>
                <a:cs typeface="Calibri"/>
                <a:sym typeface="Calibri"/>
              </a:rPr>
              <a:t>Il capo celtico credette di riconoscere in questo il segno di una volontà divina e decise quindi di costruire la sua città in quel luogo e di chiamarla </a:t>
            </a:r>
            <a:r>
              <a:rPr lang="it-IT" sz="3004" b="1" i="1">
                <a:solidFill>
                  <a:srgbClr val="000000"/>
                </a:solidFill>
                <a:highlight>
                  <a:srgbClr val="8ECBE1"/>
                </a:highlight>
                <a:latin typeface="Calibri"/>
                <a:ea typeface="Calibri"/>
                <a:cs typeface="Calibri"/>
                <a:sym typeface="Calibri"/>
              </a:rPr>
              <a:t>Mediolanum </a:t>
            </a:r>
            <a:r>
              <a:rPr lang="it-IT" sz="3004">
                <a:solidFill>
                  <a:srgbClr val="000000"/>
                </a:solidFill>
                <a:highlight>
                  <a:srgbClr val="8ECBE1"/>
                </a:highlight>
                <a:latin typeface="Calibri"/>
                <a:ea typeface="Calibri"/>
                <a:cs typeface="Calibri"/>
                <a:sym typeface="Calibri"/>
              </a:rPr>
              <a:t>“(città in) mezzo alla natura”. La saga di Belloveso suggerisce un incontro</a:t>
            </a:r>
            <a:r>
              <a:rPr lang="it-IT" sz="3004">
                <a:solidFill>
                  <a:srgbClr val="000000"/>
                </a:solidFill>
                <a:highlight>
                  <a:srgbClr val="8ECBE1"/>
                </a:highlight>
              </a:rPr>
              <a:t>,</a:t>
            </a:r>
            <a:r>
              <a:rPr lang="it-IT" sz="3004">
                <a:solidFill>
                  <a:srgbClr val="000000"/>
                </a:solidFill>
                <a:highlight>
                  <a:srgbClr val="8ECBE1"/>
                </a:highlight>
                <a:latin typeface="Calibri"/>
                <a:ea typeface="Calibri"/>
                <a:cs typeface="Calibri"/>
                <a:sym typeface="Calibri"/>
              </a:rPr>
              <a:t> una commistione tra più culture: quella degli indigeni, quella dei </a:t>
            </a:r>
            <a:r>
              <a:rPr lang="it-IT" sz="3004">
                <a:solidFill>
                  <a:srgbClr val="000000"/>
                </a:solidFill>
                <a:highlight>
                  <a:srgbClr val="8ECBE1"/>
                </a:highlight>
              </a:rPr>
              <a:t>C</a:t>
            </a:r>
            <a:r>
              <a:rPr lang="it-IT" sz="3004">
                <a:solidFill>
                  <a:srgbClr val="000000"/>
                </a:solidFill>
                <a:highlight>
                  <a:srgbClr val="8ECBE1"/>
                </a:highlight>
                <a:latin typeface="Calibri"/>
                <a:ea typeface="Calibri"/>
                <a:cs typeface="Calibri"/>
                <a:sym typeface="Calibri"/>
              </a:rPr>
              <a:t>elti venuti d’</a:t>
            </a:r>
            <a:r>
              <a:rPr lang="it-IT" sz="3004">
                <a:solidFill>
                  <a:srgbClr val="000000"/>
                </a:solidFill>
                <a:highlight>
                  <a:srgbClr val="8ECBE1"/>
                </a:highlight>
              </a:rPr>
              <a:t>O</a:t>
            </a:r>
            <a:r>
              <a:rPr lang="it-IT" sz="3004">
                <a:solidFill>
                  <a:srgbClr val="000000"/>
                </a:solidFill>
                <a:highlight>
                  <a:srgbClr val="8ECBE1"/>
                </a:highlight>
                <a:latin typeface="Calibri"/>
                <a:ea typeface="Calibri"/>
                <a:cs typeface="Calibri"/>
                <a:sym typeface="Calibri"/>
              </a:rPr>
              <a:t>ltralpe, e nei secoli successivi quella romana. Per metterne in evidenza il carattere composito</a:t>
            </a:r>
            <a:r>
              <a:rPr lang="it-IT" sz="3004">
                <a:solidFill>
                  <a:srgbClr val="000000"/>
                </a:solidFill>
                <a:highlight>
                  <a:srgbClr val="8ECBE1"/>
                </a:highlight>
              </a:rPr>
              <a:t>, </a:t>
            </a:r>
            <a:r>
              <a:rPr lang="it-IT" sz="3004">
                <a:solidFill>
                  <a:srgbClr val="000000"/>
                </a:solidFill>
                <a:highlight>
                  <a:srgbClr val="8ECBE1"/>
                </a:highlight>
                <a:latin typeface="Calibri"/>
                <a:ea typeface="Calibri"/>
                <a:cs typeface="Calibri"/>
                <a:sym typeface="Calibri"/>
              </a:rPr>
              <a:t>Livio ricorda che Belloveso fonda Milano in una zona che aveva lo stesso nome di una tribù celtica, </a:t>
            </a:r>
            <a:r>
              <a:rPr lang="it-IT" sz="3004">
                <a:solidFill>
                  <a:srgbClr val="000000"/>
                </a:solidFill>
                <a:highlight>
                  <a:srgbClr val="8ECBE1"/>
                </a:highlight>
              </a:rPr>
              <a:t>quella degli Insubri, </a:t>
            </a:r>
            <a:r>
              <a:rPr lang="it-IT" sz="3004">
                <a:solidFill>
                  <a:srgbClr val="000000"/>
                </a:solidFill>
                <a:highlight>
                  <a:srgbClr val="8ECBE1"/>
                </a:highlight>
                <a:latin typeface="Calibri"/>
                <a:ea typeface="Calibri"/>
                <a:cs typeface="Calibri"/>
                <a:sym typeface="Calibri"/>
              </a:rPr>
              <a:t>e celebrandone così  le nobili e antiche origini, tende a valorizzare, all’interno della cultura romana</a:t>
            </a:r>
            <a:r>
              <a:rPr lang="it-IT" sz="3004">
                <a:solidFill>
                  <a:srgbClr val="000000"/>
                </a:solidFill>
                <a:highlight>
                  <a:srgbClr val="8ECBE1"/>
                </a:highlight>
              </a:rPr>
              <a:t>, </a:t>
            </a:r>
            <a:r>
              <a:rPr lang="it-IT" sz="3004">
                <a:solidFill>
                  <a:srgbClr val="000000"/>
                </a:solidFill>
                <a:highlight>
                  <a:srgbClr val="8ECBE1"/>
                </a:highlight>
                <a:latin typeface="Calibri"/>
                <a:ea typeface="Calibri"/>
                <a:cs typeface="Calibri"/>
                <a:sym typeface="Calibri"/>
              </a:rPr>
              <a:t>di cui si sentiva parte, anche quella celtica, alla quale, essendo padovano, ugualmente sentiva di appartenere. A distanza di due millenni dal momento in cui venne </a:t>
            </a:r>
            <a:r>
              <a:rPr lang="it-IT" sz="3004">
                <a:solidFill>
                  <a:srgbClr val="000000"/>
                </a:solidFill>
                <a:highlight>
                  <a:srgbClr val="8ECBE1"/>
                </a:highlight>
              </a:rPr>
              <a:t>riportato nell’opera liviana</a:t>
            </a:r>
            <a:r>
              <a:rPr lang="it-IT" sz="3004">
                <a:solidFill>
                  <a:srgbClr val="000000"/>
                </a:solidFill>
                <a:highlight>
                  <a:srgbClr val="8ECBE1"/>
                </a:highlight>
                <a:latin typeface="Calibri"/>
                <a:ea typeface="Calibri"/>
                <a:cs typeface="Calibri"/>
                <a:sym typeface="Calibri"/>
              </a:rPr>
              <a:t>, il mito trasmette l’immagine di una città etnicamente e culturalmente aperta ai contributi esterni, pronta a recepirli e trasformarli in ri</a:t>
            </a:r>
            <a:r>
              <a:rPr lang="it-IT" sz="3004">
                <a:solidFill>
                  <a:srgbClr val="000000"/>
                </a:solidFill>
                <a:highlight>
                  <a:srgbClr val="8ECBE1"/>
                </a:highlight>
              </a:rPr>
              <a:t>sorsa</a:t>
            </a:r>
            <a:r>
              <a:rPr lang="it-IT" sz="3004">
                <a:solidFill>
                  <a:srgbClr val="000000"/>
                </a:solidFill>
                <a:highlight>
                  <a:srgbClr val="8ECBE1"/>
                </a:highlight>
                <a:latin typeface="Calibri"/>
                <a:ea typeface="Calibri"/>
                <a:cs typeface="Calibri"/>
                <a:sym typeface="Calibri"/>
              </a:rPr>
              <a:t> </a:t>
            </a:r>
            <a:endParaRPr sz="3004">
              <a:highlight>
                <a:srgbClr val="8ECBE1"/>
              </a:highlight>
              <a:latin typeface="Calibri"/>
              <a:ea typeface="Calibri"/>
              <a:cs typeface="Calibri"/>
              <a:sym typeface="Calibri"/>
            </a:endParaRPr>
          </a:p>
          <a:p>
            <a:pPr marL="0" lvl="0" indent="0" algn="l" rtl="0">
              <a:lnSpc>
                <a:spcPct val="90000"/>
              </a:lnSpc>
              <a:spcBef>
                <a:spcPts val="1000"/>
              </a:spcBef>
              <a:spcAft>
                <a:spcPts val="0"/>
              </a:spcAft>
              <a:buClr>
                <a:schemeClr val="dk1"/>
              </a:buClr>
              <a:buSzPct val="100000"/>
              <a:buNone/>
            </a:pPr>
            <a:endParaRPr/>
          </a:p>
        </p:txBody>
      </p:sp>
      <p:cxnSp>
        <p:nvCxnSpPr>
          <p:cNvPr id="189" name="Google Shape;189;p24"/>
          <p:cNvCxnSpPr/>
          <p:nvPr/>
        </p:nvCxnSpPr>
        <p:spPr>
          <a:xfrm>
            <a:off x="5509591" y="1401631"/>
            <a:ext cx="0" cy="433506"/>
          </a:xfrm>
          <a:prstGeom prst="straightConnector1">
            <a:avLst/>
          </a:prstGeom>
          <a:noFill/>
          <a:ln w="38100" cap="flat" cmpd="sng">
            <a:solidFill>
              <a:schemeClr val="dk1"/>
            </a:solidFill>
            <a:prstDash val="solid"/>
            <a:miter lim="800000"/>
            <a:headEnd type="none" w="sm" len="sm"/>
            <a:tailEnd type="none" w="sm" len="sm"/>
          </a:ln>
        </p:spPr>
      </p:cxnSp>
      <p:cxnSp>
        <p:nvCxnSpPr>
          <p:cNvPr id="190" name="Google Shape;190;p24"/>
          <p:cNvCxnSpPr/>
          <p:nvPr/>
        </p:nvCxnSpPr>
        <p:spPr>
          <a:xfrm flipH="1">
            <a:off x="5685181" y="4280452"/>
            <a:ext cx="1" cy="344557"/>
          </a:xfrm>
          <a:prstGeom prst="straightConnector1">
            <a:avLst/>
          </a:prstGeom>
          <a:noFill/>
          <a:ln w="38100" cap="flat" cmpd="sng">
            <a:solidFill>
              <a:schemeClr val="dk1"/>
            </a:solidFill>
            <a:prstDash val="solid"/>
            <a:miter lim="800000"/>
            <a:headEnd type="none" w="sm" len="sm"/>
            <a:tailEnd type="none" w="sm" len="sm"/>
          </a:ln>
        </p:spPr>
      </p:cxnSp>
      <p:sp>
        <p:nvSpPr>
          <p:cNvPr id="191" name="Google Shape;191;p24"/>
          <p:cNvSpPr/>
          <p:nvPr/>
        </p:nvSpPr>
        <p:spPr>
          <a:xfrm>
            <a:off x="159026" y="159026"/>
            <a:ext cx="11787809" cy="1200329"/>
          </a:xfrm>
          <a:custGeom>
            <a:avLst/>
            <a:gdLst/>
            <a:ahLst/>
            <a:cxnLst/>
            <a:rect l="l" t="t" r="r" b="b"/>
            <a:pathLst>
              <a:path w="11787809" h="1200329" extrusionOk="0">
                <a:moveTo>
                  <a:pt x="0" y="0"/>
                </a:moveTo>
                <a:cubicBezTo>
                  <a:pt x="1834060" y="-5264"/>
                  <a:pt x="9929055" y="84467"/>
                  <a:pt x="11787809" y="0"/>
                </a:cubicBezTo>
                <a:cubicBezTo>
                  <a:pt x="11750882" y="393021"/>
                  <a:pt x="11755766" y="1014765"/>
                  <a:pt x="11787809" y="1200329"/>
                </a:cubicBezTo>
                <a:cubicBezTo>
                  <a:pt x="8097538" y="1306649"/>
                  <a:pt x="2598518" y="1192680"/>
                  <a:pt x="0" y="1200329"/>
                </a:cubicBezTo>
                <a:cubicBezTo>
                  <a:pt x="-39762" y="727104"/>
                  <a:pt x="103026" y="164741"/>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highlight>
                <a:srgbClr val="8ECBE1"/>
              </a:highlight>
              <a:latin typeface="Calibri"/>
              <a:ea typeface="Calibri"/>
              <a:cs typeface="Calibri"/>
              <a:sym typeface="Calibri"/>
            </a:endParaRPr>
          </a:p>
          <a:p>
            <a:pPr marL="0" marR="0" lvl="0" indent="0" algn="just" rtl="0">
              <a:spcBef>
                <a:spcPts val="0"/>
              </a:spcBef>
              <a:spcAft>
                <a:spcPts val="0"/>
              </a:spcAft>
              <a:buClr>
                <a:srgbClr val="000000"/>
              </a:buClr>
              <a:buSzPts val="1800"/>
              <a:buFont typeface="Calibri"/>
              <a:buNone/>
            </a:pPr>
            <a:r>
              <a:rPr lang="it-IT" sz="1800">
                <a:solidFill>
                  <a:srgbClr val="000000"/>
                </a:solidFill>
                <a:highlight>
                  <a:srgbClr val="8ECBE1"/>
                </a:highlight>
                <a:latin typeface="Calibri"/>
                <a:ea typeface="Calibri"/>
                <a:cs typeface="Calibri"/>
                <a:sym typeface="Calibri"/>
              </a:rPr>
              <a:t>Tito Livio narra che intorno al 600 a. C. Ambigato, re dei Biturigi, che </a:t>
            </a:r>
            <a:r>
              <a:rPr lang="it-IT" sz="1800">
                <a:solidFill>
                  <a:schemeClr val="dk1"/>
                </a:solidFill>
                <a:highlight>
                  <a:srgbClr val="8ECBE1"/>
                </a:highlight>
                <a:latin typeface="Calibri"/>
                <a:ea typeface="Calibri"/>
                <a:cs typeface="Calibri"/>
                <a:sym typeface="Calibri"/>
              </a:rPr>
              <a:t>abitavano</a:t>
            </a:r>
            <a:r>
              <a:rPr lang="it-IT" sz="1800">
                <a:solidFill>
                  <a:srgbClr val="000000"/>
                </a:solidFill>
                <a:highlight>
                  <a:srgbClr val="8ECBE1"/>
                </a:highlight>
                <a:latin typeface="Calibri"/>
                <a:ea typeface="Calibri"/>
                <a:cs typeface="Calibri"/>
                <a:sym typeface="Calibri"/>
              </a:rPr>
              <a:t> le pianure intorno al Rodano, aveva due nipoti, uno chiamato</a:t>
            </a:r>
            <a:r>
              <a:rPr lang="it-IT" sz="1800">
                <a:solidFill>
                  <a:schemeClr val="dk1"/>
                </a:solidFill>
                <a:highlight>
                  <a:srgbClr val="8ECBE1"/>
                </a:highlight>
                <a:latin typeface="Calibri"/>
                <a:ea typeface="Calibri"/>
                <a:cs typeface="Calibri"/>
                <a:sym typeface="Calibri"/>
              </a:rPr>
              <a:t>, </a:t>
            </a:r>
            <a:r>
              <a:rPr lang="it-IT" sz="1800">
                <a:solidFill>
                  <a:srgbClr val="000000"/>
                </a:solidFill>
                <a:highlight>
                  <a:srgbClr val="8ECBE1"/>
                </a:highlight>
                <a:latin typeface="Calibri"/>
                <a:ea typeface="Calibri"/>
                <a:cs typeface="Calibri"/>
                <a:sym typeface="Calibri"/>
              </a:rPr>
              <a:t>Belloveso e l’altro Segoveso. In seguito </a:t>
            </a:r>
            <a:r>
              <a:rPr lang="it-IT" sz="1800">
                <a:solidFill>
                  <a:schemeClr val="dk1"/>
                </a:solidFill>
                <a:highlight>
                  <a:srgbClr val="8ECBE1"/>
                </a:highlight>
                <a:latin typeface="Calibri"/>
                <a:ea typeface="Calibri"/>
                <a:cs typeface="Calibri"/>
                <a:sym typeface="Calibri"/>
              </a:rPr>
              <a:t>alla</a:t>
            </a:r>
            <a:r>
              <a:rPr lang="it-IT" sz="1800">
                <a:solidFill>
                  <a:srgbClr val="000000"/>
                </a:solidFill>
                <a:highlight>
                  <a:srgbClr val="8ECBE1"/>
                </a:highlight>
                <a:latin typeface="Calibri"/>
                <a:ea typeface="Calibri"/>
                <a:cs typeface="Calibri"/>
                <a:sym typeface="Calibri"/>
              </a:rPr>
              <a:t> crescita demografica del villaggio, i due fratelli, insieme ad una parte delle loro genti, vennero mandati a colonizzare altri territori.  </a:t>
            </a:r>
            <a:endParaRPr sz="1800">
              <a:solidFill>
                <a:schemeClr val="dk1"/>
              </a:solidFill>
              <a:latin typeface="Calibri"/>
              <a:ea typeface="Calibri"/>
              <a:cs typeface="Calibri"/>
              <a:sym typeface="Calibri"/>
            </a:endParaRPr>
          </a:p>
        </p:txBody>
      </p:sp>
      <p:sp>
        <p:nvSpPr>
          <p:cNvPr id="192" name="Google Shape;192;p24"/>
          <p:cNvSpPr/>
          <p:nvPr/>
        </p:nvSpPr>
        <p:spPr>
          <a:xfrm>
            <a:off x="407504" y="1891848"/>
            <a:ext cx="11039061" cy="2308324"/>
          </a:xfrm>
          <a:custGeom>
            <a:avLst/>
            <a:gdLst/>
            <a:ahLst/>
            <a:cxnLst/>
            <a:rect l="l" t="t" r="r" b="b"/>
            <a:pathLst>
              <a:path w="11039061" h="2308324" extrusionOk="0">
                <a:moveTo>
                  <a:pt x="0" y="0"/>
                </a:moveTo>
                <a:cubicBezTo>
                  <a:pt x="1572780" y="55907"/>
                  <a:pt x="6527027" y="-68888"/>
                  <a:pt x="11039061" y="0"/>
                </a:cubicBezTo>
                <a:cubicBezTo>
                  <a:pt x="10925250" y="255268"/>
                  <a:pt x="11156138" y="1994012"/>
                  <a:pt x="11039061" y="2308324"/>
                </a:cubicBezTo>
                <a:cubicBezTo>
                  <a:pt x="8715564" y="2417139"/>
                  <a:pt x="3320338" y="2421144"/>
                  <a:pt x="0" y="2308324"/>
                </a:cubicBezTo>
                <a:cubicBezTo>
                  <a:pt x="-128530" y="1308198"/>
                  <a:pt x="-62563" y="526129"/>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rgbClr val="000000"/>
              </a:solidFill>
              <a:highlight>
                <a:srgbClr val="8ECBE1"/>
              </a:highlight>
              <a:latin typeface="Calibri"/>
              <a:ea typeface="Calibri"/>
              <a:cs typeface="Calibri"/>
              <a:sym typeface="Calibri"/>
            </a:endParaRPr>
          </a:p>
          <a:p>
            <a:pPr marL="0" marR="0" lvl="0" indent="0" algn="just" rtl="0">
              <a:spcBef>
                <a:spcPts val="0"/>
              </a:spcBef>
              <a:spcAft>
                <a:spcPts val="0"/>
              </a:spcAft>
              <a:buClr>
                <a:srgbClr val="000000"/>
              </a:buClr>
              <a:buSzPts val="1800"/>
              <a:buFont typeface="Calibri"/>
              <a:buNone/>
            </a:pPr>
            <a:r>
              <a:rPr lang="it-IT" sz="1800">
                <a:solidFill>
                  <a:srgbClr val="000000"/>
                </a:solidFill>
                <a:highlight>
                  <a:srgbClr val="8ECBE1"/>
                </a:highlight>
                <a:latin typeface="Calibri"/>
                <a:ea typeface="Calibri"/>
                <a:cs typeface="Calibri"/>
                <a:sym typeface="Calibri"/>
              </a:rPr>
              <a:t>Belloveso, seguendo l’indicazione degli dei, attraversò il territorio degli Edui e le Alpi con l’intenzione di arrivare nella pianura padana. Giunto al valico alpino, che non era ancora mai stato superato, cercò un m</a:t>
            </a:r>
            <a:r>
              <a:rPr lang="it-IT" sz="1800">
                <a:solidFill>
                  <a:schemeClr val="dk1"/>
                </a:solidFill>
                <a:highlight>
                  <a:srgbClr val="8ECBE1"/>
                </a:highlight>
                <a:latin typeface="Calibri"/>
                <a:ea typeface="Calibri"/>
                <a:cs typeface="Calibri"/>
                <a:sym typeface="Calibri"/>
              </a:rPr>
              <a:t>odo</a:t>
            </a:r>
            <a:r>
              <a:rPr lang="it-IT" sz="1800">
                <a:solidFill>
                  <a:srgbClr val="000000"/>
                </a:solidFill>
                <a:highlight>
                  <a:srgbClr val="8ECBE1"/>
                </a:highlight>
                <a:latin typeface="Calibri"/>
                <a:ea typeface="Calibri"/>
                <a:cs typeface="Calibri"/>
                <a:sym typeface="Calibri"/>
              </a:rPr>
              <a:t> per passare dall’altra parte. Scoprì che </a:t>
            </a:r>
            <a:r>
              <a:rPr lang="it-IT" sz="1800">
                <a:solidFill>
                  <a:schemeClr val="dk1"/>
                </a:solidFill>
                <a:highlight>
                  <a:srgbClr val="8ECBE1"/>
                </a:highlight>
                <a:latin typeface="Calibri"/>
                <a:ea typeface="Calibri"/>
                <a:cs typeface="Calibri"/>
                <a:sym typeface="Calibri"/>
              </a:rPr>
              <a:t>nella</a:t>
            </a:r>
            <a:r>
              <a:rPr lang="it-IT" sz="1800">
                <a:solidFill>
                  <a:srgbClr val="000000"/>
                </a:solidFill>
                <a:highlight>
                  <a:srgbClr val="8ECBE1"/>
                </a:highlight>
                <a:latin typeface="Calibri"/>
                <a:ea typeface="Calibri"/>
                <a:cs typeface="Calibri"/>
                <a:sym typeface="Calibri"/>
              </a:rPr>
              <a:t> zona si trovavano anche i Massiliesi, i quali erano ostacolati nei loro movimenti dai Salvi. Belloveso aiutò i Massiliesi ad insediarsi in quelle terre e poi attraverso le gole Taurine</a:t>
            </a:r>
            <a:r>
              <a:rPr lang="it-IT" sz="1800" i="1">
                <a:solidFill>
                  <a:srgbClr val="000000"/>
                </a:solidFill>
                <a:highlight>
                  <a:srgbClr val="8ECBE1"/>
                </a:highlight>
                <a:latin typeface="Calibri"/>
                <a:ea typeface="Calibri"/>
                <a:cs typeface="Calibri"/>
                <a:sym typeface="Calibri"/>
              </a:rPr>
              <a:t> </a:t>
            </a:r>
            <a:r>
              <a:rPr lang="it-IT" sz="1800">
                <a:solidFill>
                  <a:srgbClr val="000000"/>
                </a:solidFill>
                <a:highlight>
                  <a:srgbClr val="8ECBE1"/>
                </a:highlight>
                <a:latin typeface="Calibri"/>
                <a:ea typeface="Calibri"/>
                <a:cs typeface="Calibri"/>
                <a:sym typeface="Calibri"/>
              </a:rPr>
              <a:t>passò le Alpi, sconfiggendo gli Etruschi nei pressi del Ticino. Qui incontrò una popolazione insubre, che consentì ai nuovi arrivati lo stanziamento in una radura fra alcuni fiumi più a sud. Belloveso vide nel luogo indicato una scrofa di cinghiale</a:t>
            </a:r>
            <a:r>
              <a:rPr lang="it-IT" sz="1800">
                <a:solidFill>
                  <a:schemeClr val="dk1"/>
                </a:solidFill>
                <a:highlight>
                  <a:srgbClr val="8ECBE1"/>
                </a:highlight>
                <a:latin typeface="Calibri"/>
                <a:ea typeface="Calibri"/>
                <a:cs typeface="Calibri"/>
                <a:sym typeface="Calibri"/>
              </a:rPr>
              <a:t> coperta nella parte anteriore del corpo da un</a:t>
            </a:r>
            <a:r>
              <a:rPr lang="it-IT" sz="1800">
                <a:solidFill>
                  <a:srgbClr val="000000"/>
                </a:solidFill>
                <a:highlight>
                  <a:srgbClr val="8ECBE1"/>
                </a:highlight>
                <a:latin typeface="Calibri"/>
                <a:ea typeface="Calibri"/>
                <a:cs typeface="Calibri"/>
                <a:sym typeface="Calibri"/>
              </a:rPr>
              <a:t> pelo molto lungo</a:t>
            </a:r>
            <a:r>
              <a:rPr lang="it-IT" sz="1800">
                <a:solidFill>
                  <a:schemeClr val="dk1"/>
                </a:solidFill>
                <a:highlight>
                  <a:srgbClr val="8ECBE1"/>
                </a:highlight>
                <a:latin typeface="Calibri"/>
                <a:ea typeface="Calibri"/>
                <a:cs typeface="Calibri"/>
                <a:sym typeface="Calibri"/>
              </a:rPr>
              <a:t>: un identico animale era</a:t>
            </a:r>
            <a:r>
              <a:rPr lang="it-IT" sz="1800">
                <a:solidFill>
                  <a:srgbClr val="000000"/>
                </a:solidFill>
                <a:highlight>
                  <a:srgbClr val="8ECBE1"/>
                </a:highlight>
                <a:latin typeface="Calibri"/>
                <a:ea typeface="Calibri"/>
                <a:cs typeface="Calibri"/>
                <a:sym typeface="Calibri"/>
              </a:rPr>
              <a:t> </a:t>
            </a:r>
            <a:r>
              <a:rPr lang="it-IT" sz="1800">
                <a:solidFill>
                  <a:schemeClr val="dk1"/>
                </a:solidFill>
                <a:highlight>
                  <a:srgbClr val="8ECBE1"/>
                </a:highlight>
                <a:latin typeface="Calibri"/>
                <a:ea typeface="Calibri"/>
                <a:cs typeface="Calibri"/>
                <a:sym typeface="Calibri"/>
              </a:rPr>
              <a:t>raffigurato</a:t>
            </a:r>
            <a:r>
              <a:rPr lang="it-IT" sz="1800">
                <a:solidFill>
                  <a:srgbClr val="000000"/>
                </a:solidFill>
                <a:highlight>
                  <a:srgbClr val="8ECBE1"/>
                </a:highlight>
                <a:latin typeface="Calibri"/>
                <a:ea typeface="Calibri"/>
                <a:cs typeface="Calibri"/>
                <a:sym typeface="Calibri"/>
              </a:rPr>
              <a:t> sul suo scudo.</a:t>
            </a:r>
            <a:endParaRPr sz="1800">
              <a:solidFill>
                <a:srgbClr val="8ECBE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25"/>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5"/>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25"/>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200" name="Google Shape;200;p25"/>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2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5"/>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7CAAC"/>
              </a:solidFill>
              <a:latin typeface="Calibri"/>
              <a:ea typeface="Calibri"/>
              <a:cs typeface="Calibri"/>
              <a:sym typeface="Calibri"/>
            </a:endParaRPr>
          </a:p>
        </p:txBody>
      </p:sp>
      <p:sp>
        <p:nvSpPr>
          <p:cNvPr id="203" name="Google Shape;203;p25"/>
          <p:cNvSpPr txBox="1">
            <a:spLocks noGrp="1"/>
          </p:cNvSpPr>
          <p:nvPr>
            <p:ph type="ctrTitle"/>
          </p:nvPr>
        </p:nvSpPr>
        <p:spPr>
          <a:xfrm>
            <a:off x="1171676" y="2035890"/>
            <a:ext cx="3795840" cy="27862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Font typeface="Calibri"/>
              <a:buNone/>
            </a:pPr>
            <a:r>
              <a:rPr lang="it-IT" sz="4800" b="1">
                <a:latin typeface="Calibri"/>
                <a:ea typeface="Calibri"/>
                <a:cs typeface="Calibri"/>
                <a:sym typeface="Calibri"/>
              </a:rPr>
              <a:t>MITO DI FONDAZIONE DI CIRCENE:</a:t>
            </a:r>
            <a:endParaRPr/>
          </a:p>
        </p:txBody>
      </p:sp>
      <p:pic>
        <p:nvPicPr>
          <p:cNvPr id="204" name="Google Shape;204;p25"/>
          <p:cNvPicPr preferRelativeResize="0"/>
          <p:nvPr/>
        </p:nvPicPr>
        <p:blipFill rotWithShape="1">
          <a:blip r:embed="rId4">
            <a:alphaModFix/>
          </a:blip>
          <a:srcRect/>
          <a:stretch/>
        </p:blipFill>
        <p:spPr>
          <a:xfrm>
            <a:off x="5843172" y="1217095"/>
            <a:ext cx="5300879" cy="39910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ECBE1"/>
        </a:solidFill>
        <a:effectLst/>
      </p:bgPr>
    </p:bg>
    <p:spTree>
      <p:nvGrpSpPr>
        <p:cNvPr id="1" name="Shape 208"/>
        <p:cNvGrpSpPr/>
        <p:nvPr/>
      </p:nvGrpSpPr>
      <p:grpSpPr>
        <a:xfrm>
          <a:off x="0" y="0"/>
          <a:ext cx="0" cy="0"/>
          <a:chOff x="0" y="0"/>
          <a:chExt cx="0" cy="0"/>
        </a:xfrm>
      </p:grpSpPr>
      <p:sp>
        <p:nvSpPr>
          <p:cNvPr id="209" name="Google Shape;209;p26"/>
          <p:cNvSpPr txBox="1">
            <a:spLocks noGrp="1"/>
          </p:cNvSpPr>
          <p:nvPr>
            <p:ph type="body" idx="1"/>
          </p:nvPr>
        </p:nvSpPr>
        <p:spPr>
          <a:xfrm>
            <a:off x="838200" y="354496"/>
            <a:ext cx="10515600" cy="2584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it-IT" sz="1800">
                <a:latin typeface="Calibri"/>
                <a:ea typeface="Calibri"/>
                <a:cs typeface="Calibri"/>
                <a:sym typeface="Calibri"/>
              </a:rPr>
              <a:t> </a:t>
            </a:r>
            <a:endParaRPr sz="1800">
              <a:highlight>
                <a:srgbClr val="DCAE84"/>
              </a:highlight>
              <a:latin typeface="Calibri"/>
              <a:ea typeface="Calibri"/>
              <a:cs typeface="Calibri"/>
              <a:sym typeface="Calibri"/>
            </a:endParaRPr>
          </a:p>
          <a:p>
            <a:pPr marL="0" lvl="0" indent="0" algn="just" rtl="0">
              <a:lnSpc>
                <a:spcPct val="90000"/>
              </a:lnSpc>
              <a:spcBef>
                <a:spcPts val="1000"/>
              </a:spcBef>
              <a:spcAft>
                <a:spcPts val="0"/>
              </a:spcAft>
              <a:buClr>
                <a:schemeClr val="dk1"/>
              </a:buClr>
              <a:buSzPct val="97719"/>
              <a:buNone/>
            </a:pPr>
            <a:r>
              <a:rPr lang="it-IT" sz="2046">
                <a:highlight>
                  <a:srgbClr val="DCAE84"/>
                </a:highlight>
              </a:rPr>
              <a:t>Secondo la leggenda narrata da Erodoto, Cirene viene fondata dagli abitanti dell’isola di Tera, al tempo colpita dalla siccità. I Terei si rivolsero ad Apollo chiedendogli consiglio e il dio li invitò a fondare una colonia. Si mossero verso Itero, una città dell’isola di Creta, dove incontrarono Corobio, un pescatore che era stato in Libia precedentemente, spinto dai venti. Il primo stanziamento non avvenne subito a Cirene, ma in un’isola vicina alla costa, a Platea, evidentemente per proteggersi dagli indigeni locali. La colonizzazione si rivelerà però molto difficile e i coloni dovranno inizialmente tornare in patria. La ritirata dei Terei è sinonimo di difficoltà, basti pensare che alcuni miti nascono da un ricordo molto lontano di colonizzazione fallita, come il caso di Palinuro. I cittadini della madrepatria li costrinsero a tornare sul suolo Africano, dove, dopo essersi nuovamente insediati a Platea e dopo essersi accordati con i Libici, fondarono sulla terraferma la città di Cirene.</a:t>
            </a:r>
            <a:endParaRPr sz="2046"/>
          </a:p>
          <a:p>
            <a:pPr marL="0" lvl="0" indent="0" algn="just" rtl="0">
              <a:lnSpc>
                <a:spcPct val="90000"/>
              </a:lnSpc>
              <a:spcBef>
                <a:spcPts val="1000"/>
              </a:spcBef>
              <a:spcAft>
                <a:spcPts val="0"/>
              </a:spcAft>
              <a:buClr>
                <a:schemeClr val="dk1"/>
              </a:buClr>
              <a:buSzPct val="97719"/>
              <a:buNone/>
            </a:pPr>
            <a:r>
              <a:rPr lang="it-IT" sz="2046">
                <a:highlight>
                  <a:srgbClr val="DCAE84"/>
                </a:highlight>
              </a:rPr>
              <a:t>Abbiamo due versioni del mito, una raccontata dal punto di vista dei Terei, l’altra dal punto di vista dei Cirenei.</a:t>
            </a:r>
            <a:endParaRPr sz="2046"/>
          </a:p>
          <a:p>
            <a:pPr marL="0" lvl="0" indent="0" algn="l" rtl="0">
              <a:lnSpc>
                <a:spcPct val="90000"/>
              </a:lnSpc>
              <a:spcBef>
                <a:spcPts val="1000"/>
              </a:spcBef>
              <a:spcAft>
                <a:spcPts val="0"/>
              </a:spcAft>
              <a:buClr>
                <a:schemeClr val="dk1"/>
              </a:buClr>
              <a:buSzPct val="100000"/>
              <a:buNone/>
            </a:pPr>
            <a:endParaRPr/>
          </a:p>
        </p:txBody>
      </p:sp>
      <p:sp>
        <p:nvSpPr>
          <p:cNvPr id="210" name="Google Shape;210;p26"/>
          <p:cNvSpPr/>
          <p:nvPr/>
        </p:nvSpPr>
        <p:spPr>
          <a:xfrm>
            <a:off x="556591" y="3429000"/>
            <a:ext cx="4969566" cy="3477875"/>
          </a:xfrm>
          <a:custGeom>
            <a:avLst/>
            <a:gdLst/>
            <a:ahLst/>
            <a:cxnLst/>
            <a:rect l="l" t="t" r="r" b="b"/>
            <a:pathLst>
              <a:path w="4969566" h="3477875" extrusionOk="0">
                <a:moveTo>
                  <a:pt x="0" y="0"/>
                </a:moveTo>
                <a:cubicBezTo>
                  <a:pt x="2376482" y="-5264"/>
                  <a:pt x="3068244" y="84467"/>
                  <a:pt x="4969566" y="0"/>
                </a:cubicBezTo>
                <a:cubicBezTo>
                  <a:pt x="4841393" y="1144646"/>
                  <a:pt x="5098716" y="2548935"/>
                  <a:pt x="4969566" y="3477875"/>
                </a:cubicBezTo>
                <a:cubicBezTo>
                  <a:pt x="4457835" y="3584195"/>
                  <a:pt x="2155811" y="3470226"/>
                  <a:pt x="0" y="3477875"/>
                </a:cubicBezTo>
                <a:cubicBezTo>
                  <a:pt x="160128" y="2178824"/>
                  <a:pt x="25049" y="795204"/>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000"/>
              <a:buFont typeface="Calibri"/>
              <a:buNone/>
            </a:pPr>
            <a:r>
              <a:rPr lang="it-IT" sz="2000" b="1">
                <a:solidFill>
                  <a:schemeClr val="dk1"/>
                </a:solidFill>
                <a:highlight>
                  <a:srgbClr val="DCAE84"/>
                </a:highlight>
                <a:latin typeface="Calibri"/>
                <a:ea typeface="Calibri"/>
                <a:cs typeface="Calibri"/>
                <a:sym typeface="Calibri"/>
              </a:rPr>
              <a:t>Versione terea:</a:t>
            </a:r>
            <a:endParaRPr sz="16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it-IT" sz="2000">
                <a:solidFill>
                  <a:schemeClr val="dk1"/>
                </a:solidFill>
                <a:highlight>
                  <a:srgbClr val="DCAE84"/>
                </a:highlight>
                <a:latin typeface="Calibri"/>
                <a:ea typeface="Calibri"/>
                <a:cs typeface="Calibri"/>
                <a:sym typeface="Calibri"/>
              </a:rPr>
              <a:t> Secondo questa versione Batto, il capo della spedizione, riceve l’incarico di colonizzare la Libia da parte dell’anziano re di Tera, Grinno. La scelta dei coloni nella madrepatria avveniva secondo questo schema: un fratello su due veniva estratto a sorte da tutto il territorio a condizione che vi fossero due figli maschi non sposati. Per la spedizione furono utilizzate due pentecontere, ovvero due navi che su ogni lato avevano venticinque remi.</a:t>
            </a:r>
            <a:endParaRPr sz="1600">
              <a:solidFill>
                <a:schemeClr val="dk1"/>
              </a:solidFill>
              <a:latin typeface="Calibri"/>
              <a:ea typeface="Calibri"/>
              <a:cs typeface="Calibri"/>
              <a:sym typeface="Calibri"/>
            </a:endParaRPr>
          </a:p>
        </p:txBody>
      </p:sp>
      <p:sp>
        <p:nvSpPr>
          <p:cNvPr id="211" name="Google Shape;211;p26"/>
          <p:cNvSpPr/>
          <p:nvPr/>
        </p:nvSpPr>
        <p:spPr>
          <a:xfrm>
            <a:off x="6096000" y="3028890"/>
            <a:ext cx="5910469" cy="2862322"/>
          </a:xfrm>
          <a:custGeom>
            <a:avLst/>
            <a:gdLst/>
            <a:ahLst/>
            <a:cxnLst/>
            <a:rect l="l" t="t" r="r" b="b"/>
            <a:pathLst>
              <a:path w="5910469" h="2862322" extrusionOk="0">
                <a:moveTo>
                  <a:pt x="0" y="0"/>
                </a:moveTo>
                <a:cubicBezTo>
                  <a:pt x="1914182" y="-5264"/>
                  <a:pt x="3894503" y="84467"/>
                  <a:pt x="5910469" y="0"/>
                </a:cubicBezTo>
                <a:cubicBezTo>
                  <a:pt x="5782296" y="1008489"/>
                  <a:pt x="6039619" y="1699315"/>
                  <a:pt x="5910469" y="2862322"/>
                </a:cubicBezTo>
                <a:cubicBezTo>
                  <a:pt x="5198626" y="2968642"/>
                  <a:pt x="1125661" y="2854673"/>
                  <a:pt x="0" y="2862322"/>
                </a:cubicBezTo>
                <a:cubicBezTo>
                  <a:pt x="160128" y="2068795"/>
                  <a:pt x="25049" y="91869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800"/>
              <a:buFont typeface="Calibri"/>
              <a:buNone/>
            </a:pPr>
            <a:r>
              <a:rPr lang="it-IT" sz="1800" b="1">
                <a:solidFill>
                  <a:schemeClr val="dk1"/>
                </a:solidFill>
                <a:highlight>
                  <a:srgbClr val="DCAE84"/>
                </a:highlight>
                <a:latin typeface="Calibri"/>
                <a:ea typeface="Calibri"/>
                <a:cs typeface="Calibri"/>
                <a:sym typeface="Calibri"/>
              </a:rPr>
              <a:t>Versione cirenea </a:t>
            </a: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1800"/>
              <a:buFont typeface="Calibri"/>
              <a:buNone/>
            </a:pPr>
            <a:r>
              <a:rPr lang="it-IT" sz="1800">
                <a:solidFill>
                  <a:schemeClr val="dk1"/>
                </a:solidFill>
                <a:highlight>
                  <a:srgbClr val="DCAE84"/>
                </a:highlight>
                <a:latin typeface="Calibri"/>
                <a:ea typeface="Calibri"/>
                <a:cs typeface="Calibri"/>
                <a:sym typeface="Calibri"/>
              </a:rPr>
              <a:t> A Oasso, città dell’isola di Creta,vi era un re che, rimasto vedovo, si era risposato. Il re chiese ad un mercante di uccidere la figlia avuta dal primo matrimonio,  ma il mercante la salverà e dalla loro unione nascerà un figlio, Batto, che fonderà Cirene, secondo le indicazioni dell’oracolo di Apollo. Questa versione del mito, in cui Batto riceve direttamente dal dio l’incarico di colonizzare la Libia, contempla  sia la natura umana del fondatore, l’ecista, che l’origine divina della città, che nascerà per volere della divinità.</a:t>
            </a:r>
            <a:endParaRPr sz="1800">
              <a:solidFill>
                <a:schemeClr val="dk1"/>
              </a:solidFill>
              <a:latin typeface="Calibri"/>
              <a:ea typeface="Calibri"/>
              <a:cs typeface="Calibri"/>
              <a:sym typeface="Calibri"/>
            </a:endParaRPr>
          </a:p>
        </p:txBody>
      </p:sp>
      <p:cxnSp>
        <p:nvCxnSpPr>
          <p:cNvPr id="212" name="Google Shape;212;p26"/>
          <p:cNvCxnSpPr/>
          <p:nvPr/>
        </p:nvCxnSpPr>
        <p:spPr>
          <a:xfrm flipH="1">
            <a:off x="4704522" y="2769704"/>
            <a:ext cx="940904" cy="659296"/>
          </a:xfrm>
          <a:prstGeom prst="straightConnector1">
            <a:avLst/>
          </a:prstGeom>
          <a:noFill/>
          <a:ln w="38100" cap="flat" cmpd="sng">
            <a:solidFill>
              <a:schemeClr val="dk1"/>
            </a:solidFill>
            <a:prstDash val="solid"/>
            <a:miter lim="800000"/>
            <a:headEnd type="none" w="sm" len="sm"/>
            <a:tailEnd type="none" w="sm" len="sm"/>
          </a:ln>
        </p:spPr>
      </p:cxnSp>
      <p:cxnSp>
        <p:nvCxnSpPr>
          <p:cNvPr id="213" name="Google Shape;213;p26"/>
          <p:cNvCxnSpPr/>
          <p:nvPr/>
        </p:nvCxnSpPr>
        <p:spPr>
          <a:xfrm>
            <a:off x="5645426" y="2769704"/>
            <a:ext cx="450574" cy="259186"/>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27"/>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27"/>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0" name="Google Shape;220;p27"/>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221" name="Google Shape;221;p27"/>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27"/>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7"/>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7CAAC"/>
              </a:solidFill>
              <a:latin typeface="Calibri"/>
              <a:ea typeface="Calibri"/>
              <a:cs typeface="Calibri"/>
              <a:sym typeface="Calibri"/>
            </a:endParaRPr>
          </a:p>
        </p:txBody>
      </p:sp>
      <p:sp>
        <p:nvSpPr>
          <p:cNvPr id="224" name="Google Shape;224;p27"/>
          <p:cNvSpPr txBox="1">
            <a:spLocks noGrp="1"/>
          </p:cNvSpPr>
          <p:nvPr>
            <p:ph type="ctrTitle"/>
          </p:nvPr>
        </p:nvSpPr>
        <p:spPr>
          <a:xfrm>
            <a:off x="887896" y="3949305"/>
            <a:ext cx="10013157" cy="146248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BIBLIOGRAFIA:</a:t>
            </a:r>
            <a:br>
              <a:rPr lang="it-IT" sz="1800">
                <a:latin typeface="Calibri"/>
                <a:ea typeface="Calibri"/>
                <a:cs typeface="Calibri"/>
                <a:sym typeface="Calibri"/>
              </a:rPr>
            </a:br>
            <a:r>
              <a:rPr lang="it-IT" sz="1800" u="sng">
                <a:solidFill>
                  <a:schemeClr val="hlink"/>
                </a:solidFill>
                <a:latin typeface="Calibri"/>
                <a:ea typeface="Calibri"/>
                <a:cs typeface="Calibri"/>
                <a:sym typeface="Calibri"/>
                <a:hlinkClick r:id="rId4"/>
              </a:rPr>
              <a:t>https://www.fattiperlastoria.it/fondazione-di-roma-romolo-remo/</a:t>
            </a:r>
            <a:br>
              <a:rPr lang="it-IT" sz="1800">
                <a:latin typeface="Calibri"/>
                <a:ea typeface="Calibri"/>
                <a:cs typeface="Calibri"/>
                <a:sym typeface="Calibri"/>
              </a:rPr>
            </a:br>
            <a:r>
              <a:rPr lang="it-IT" sz="1800" u="sng">
                <a:solidFill>
                  <a:schemeClr val="hlink"/>
                </a:solidFill>
                <a:latin typeface="Calibri"/>
                <a:ea typeface="Calibri"/>
                <a:cs typeface="Calibri"/>
                <a:sym typeface="Calibri"/>
                <a:hlinkClick r:id="rId5"/>
              </a:rPr>
              <a:t>http://www.tarantomagna.it/storia-taranto/origini-taranto-leggenda-taras/</a:t>
            </a:r>
            <a:br>
              <a:rPr lang="it-IT" sz="1800">
                <a:latin typeface="Calibri"/>
                <a:ea typeface="Calibri"/>
                <a:cs typeface="Calibri"/>
                <a:sym typeface="Calibri"/>
              </a:rPr>
            </a:br>
            <a:r>
              <a:rPr lang="it-IT" sz="1800" u="sng">
                <a:solidFill>
                  <a:schemeClr val="hlink"/>
                </a:solidFill>
                <a:latin typeface="Calibri"/>
                <a:ea typeface="Calibri"/>
                <a:cs typeface="Calibri"/>
                <a:sym typeface="Calibri"/>
                <a:hlinkClick r:id="rId6"/>
              </a:rPr>
              <a:t>http://www.storiadimilano.it/Miti_e_leggende/medhelanon.htm</a:t>
            </a:r>
            <a:br>
              <a:rPr lang="it-IT" sz="1800">
                <a:latin typeface="Calibri"/>
                <a:ea typeface="Calibri"/>
                <a:cs typeface="Calibri"/>
                <a:sym typeface="Calibri"/>
              </a:rPr>
            </a:br>
            <a:r>
              <a:rPr lang="it-IT" sz="1800" u="sng">
                <a:solidFill>
                  <a:schemeClr val="hlink"/>
                </a:solidFill>
                <a:latin typeface="Calibri"/>
                <a:ea typeface="Calibri"/>
                <a:cs typeface="Calibri"/>
                <a:sym typeface="Calibri"/>
                <a:hlinkClick r:id="rId7"/>
              </a:rPr>
              <a:t>https://www.storiaromanaebizantina.it/storia-dei-miti-di-fondazione-di-cirene/</a:t>
            </a:r>
            <a:br>
              <a:rPr lang="it-IT" sz="1800">
                <a:latin typeface="Calibri"/>
                <a:ea typeface="Calibri"/>
                <a:cs typeface="Calibri"/>
                <a:sym typeface="Calibri"/>
              </a:rPr>
            </a:br>
            <a:br>
              <a:rPr lang="it-IT" sz="1600">
                <a:latin typeface="Calibri"/>
                <a:ea typeface="Calibri"/>
                <a:cs typeface="Calibri"/>
                <a:sym typeface="Calibri"/>
              </a:rPr>
            </a:br>
            <a:br>
              <a:rPr lang="it-IT" sz="4800">
                <a:latin typeface="Calibri"/>
                <a:ea typeface="Calibri"/>
                <a:cs typeface="Calibri"/>
                <a:sym typeface="Calibri"/>
              </a:rPr>
            </a:br>
            <a:endParaRPr sz="4800">
              <a:latin typeface="Calibri"/>
              <a:ea typeface="Calibri"/>
              <a:cs typeface="Calibri"/>
              <a:sym typeface="Calibri"/>
            </a:endParaRPr>
          </a:p>
        </p:txBody>
      </p:sp>
      <p:pic>
        <p:nvPicPr>
          <p:cNvPr id="225" name="Google Shape;225;p27" descr="Immagine che contiene testo&#10;&#10;Descrizione generata automaticamente"/>
          <p:cNvPicPr preferRelativeResize="0"/>
          <p:nvPr/>
        </p:nvPicPr>
        <p:blipFill rotWithShape="1">
          <a:blip r:embed="rId8">
            <a:alphaModFix/>
          </a:blip>
          <a:srcRect/>
          <a:stretch/>
        </p:blipFill>
        <p:spPr>
          <a:xfrm>
            <a:off x="887896" y="908197"/>
            <a:ext cx="10376452" cy="28620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CBE1"/>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ctrTitle"/>
          </p:nvPr>
        </p:nvSpPr>
        <p:spPr>
          <a:xfrm>
            <a:off x="2684279" y="78767"/>
            <a:ext cx="4452731" cy="97879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it-IT" b="1"/>
              <a:t>L’Eneide</a:t>
            </a:r>
            <a:endParaRPr/>
          </a:p>
        </p:txBody>
      </p:sp>
      <p:sp>
        <p:nvSpPr>
          <p:cNvPr id="98" name="Google Shape;98;p14"/>
          <p:cNvSpPr txBox="1">
            <a:spLocks noGrp="1"/>
          </p:cNvSpPr>
          <p:nvPr>
            <p:ph type="subTitle" idx="1"/>
          </p:nvPr>
        </p:nvSpPr>
        <p:spPr>
          <a:xfrm>
            <a:off x="349248" y="1057565"/>
            <a:ext cx="7265044" cy="1141816"/>
          </a:xfrm>
          <a:prstGeom prst="rect">
            <a:avLst/>
          </a:prstGeom>
          <a:solidFill>
            <a:srgbClr val="DCAE84"/>
          </a:solidFill>
          <a:ln w="381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8108"/>
              <a:buNone/>
            </a:pPr>
            <a:r>
              <a:rPr lang="it-IT"/>
              <a:t>L’Eneide è un poema epico scritto dal poeta Publio Virgilio Marone, commissionato da Mecenate per legittimare l’autorità della </a:t>
            </a:r>
            <a:r>
              <a:rPr lang="it-IT" i="1"/>
              <a:t>Gens Iulia</a:t>
            </a:r>
            <a:r>
              <a:rPr lang="it-IT"/>
              <a:t>, tra il 29 a.C. ed il 19 a.C.</a:t>
            </a:r>
            <a:endParaRPr/>
          </a:p>
        </p:txBody>
      </p:sp>
      <p:sp>
        <p:nvSpPr>
          <p:cNvPr id="99" name="Google Shape;99;p14"/>
          <p:cNvSpPr/>
          <p:nvPr/>
        </p:nvSpPr>
        <p:spPr>
          <a:xfrm>
            <a:off x="1577418" y="2607926"/>
            <a:ext cx="5950226" cy="1200329"/>
          </a:xfrm>
          <a:custGeom>
            <a:avLst/>
            <a:gdLst/>
            <a:ahLst/>
            <a:cxnLst/>
            <a:rect l="l" t="t" r="r" b="b"/>
            <a:pathLst>
              <a:path w="5950226" h="1200329" fill="none" extrusionOk="0">
                <a:moveTo>
                  <a:pt x="0" y="0"/>
                </a:moveTo>
                <a:cubicBezTo>
                  <a:pt x="1970218" y="-14931"/>
                  <a:pt x="5151708" y="31643"/>
                  <a:pt x="5950226" y="0"/>
                </a:cubicBezTo>
                <a:cubicBezTo>
                  <a:pt x="6017999" y="557753"/>
                  <a:pt x="5869240" y="752538"/>
                  <a:pt x="5950226" y="1200329"/>
                </a:cubicBezTo>
                <a:cubicBezTo>
                  <a:pt x="5216881" y="1138275"/>
                  <a:pt x="2634618" y="1146626"/>
                  <a:pt x="0" y="1200329"/>
                </a:cubicBezTo>
                <a:cubicBezTo>
                  <a:pt x="69872" y="864532"/>
                  <a:pt x="65275" y="413273"/>
                  <a:pt x="0" y="0"/>
                </a:cubicBezTo>
                <a:close/>
              </a:path>
              <a:path w="5950226" h="1200329" extrusionOk="0">
                <a:moveTo>
                  <a:pt x="0" y="0"/>
                </a:moveTo>
                <a:cubicBezTo>
                  <a:pt x="2623126" y="-5264"/>
                  <a:pt x="5106925" y="84467"/>
                  <a:pt x="5950226" y="0"/>
                </a:cubicBezTo>
                <a:cubicBezTo>
                  <a:pt x="5913299" y="393021"/>
                  <a:pt x="5918183" y="1014765"/>
                  <a:pt x="5950226" y="1200329"/>
                </a:cubicBezTo>
                <a:cubicBezTo>
                  <a:pt x="5313921" y="1306649"/>
                  <a:pt x="801089" y="1192680"/>
                  <a:pt x="0" y="1200329"/>
                </a:cubicBezTo>
                <a:cubicBezTo>
                  <a:pt x="-39762" y="727104"/>
                  <a:pt x="103026" y="164741"/>
                  <a:pt x="0" y="0"/>
                </a:cubicBezTo>
                <a:close/>
              </a:path>
            </a:pathLst>
          </a:custGeom>
          <a:solidFill>
            <a:srgbClr val="DCAE84"/>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Calibri"/>
              <a:buNone/>
            </a:pPr>
            <a:r>
              <a:rPr lang="it-IT" sz="2400" b="0" i="0" u="none" strike="noStrike" cap="none">
                <a:solidFill>
                  <a:schemeClr val="dk1"/>
                </a:solidFill>
                <a:latin typeface="Calibri"/>
                <a:ea typeface="Calibri"/>
                <a:cs typeface="Calibri"/>
                <a:sym typeface="Calibri"/>
              </a:rPr>
              <a:t>Racconta il viaggio di Enea, un giovane guerriero, figlio di Anchise ed Afrodite, ben voluto e protetto dagli dei.</a:t>
            </a:r>
            <a:endParaRPr sz="1800" b="0" i="0" u="none" strike="noStrike" cap="none">
              <a:solidFill>
                <a:schemeClr val="dk1"/>
              </a:solidFill>
              <a:latin typeface="Calibri"/>
              <a:ea typeface="Calibri"/>
              <a:cs typeface="Calibri"/>
              <a:sym typeface="Calibri"/>
            </a:endParaRPr>
          </a:p>
        </p:txBody>
      </p:sp>
      <p:sp>
        <p:nvSpPr>
          <p:cNvPr id="100" name="Google Shape;100;p14"/>
          <p:cNvSpPr/>
          <p:nvPr/>
        </p:nvSpPr>
        <p:spPr>
          <a:xfrm>
            <a:off x="556593" y="4250074"/>
            <a:ext cx="7991876" cy="2308324"/>
          </a:xfrm>
          <a:custGeom>
            <a:avLst/>
            <a:gdLst/>
            <a:ahLst/>
            <a:cxnLst/>
            <a:rect l="l" t="t" r="r" b="b"/>
            <a:pathLst>
              <a:path w="7991876" h="2308324" fill="none" extrusionOk="0">
                <a:moveTo>
                  <a:pt x="0" y="0"/>
                </a:moveTo>
                <a:cubicBezTo>
                  <a:pt x="2831804" y="-14931"/>
                  <a:pt x="5754472" y="31643"/>
                  <a:pt x="7991876" y="0"/>
                </a:cubicBezTo>
                <a:cubicBezTo>
                  <a:pt x="8098088" y="1153587"/>
                  <a:pt x="7881951" y="1753328"/>
                  <a:pt x="7991876" y="2308324"/>
                </a:cubicBezTo>
                <a:cubicBezTo>
                  <a:pt x="4552622" y="2246270"/>
                  <a:pt x="1972967" y="2254621"/>
                  <a:pt x="0" y="2308324"/>
                </a:cubicBezTo>
                <a:cubicBezTo>
                  <a:pt x="-26706" y="1488804"/>
                  <a:pt x="-6715" y="445835"/>
                  <a:pt x="0" y="0"/>
                </a:cubicBezTo>
                <a:close/>
              </a:path>
              <a:path w="7991876" h="2308324" extrusionOk="0">
                <a:moveTo>
                  <a:pt x="0" y="0"/>
                </a:moveTo>
                <a:cubicBezTo>
                  <a:pt x="804401" y="-5264"/>
                  <a:pt x="7037573" y="84467"/>
                  <a:pt x="7991876" y="0"/>
                </a:cubicBezTo>
                <a:cubicBezTo>
                  <a:pt x="7863703" y="250869"/>
                  <a:pt x="8121026" y="1459146"/>
                  <a:pt x="7991876" y="2308324"/>
                </a:cubicBezTo>
                <a:cubicBezTo>
                  <a:pt x="4841204" y="2414644"/>
                  <a:pt x="3042390" y="2300675"/>
                  <a:pt x="0" y="2308324"/>
                </a:cubicBezTo>
                <a:cubicBezTo>
                  <a:pt x="160128" y="1976976"/>
                  <a:pt x="25049" y="900488"/>
                  <a:pt x="0" y="0"/>
                </a:cubicBezTo>
                <a:close/>
              </a:path>
            </a:pathLst>
          </a:custGeom>
          <a:solidFill>
            <a:srgbClr val="DCAE84"/>
          </a:solid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Calibri"/>
              <a:buNone/>
            </a:pPr>
            <a:r>
              <a:rPr lang="it-IT" sz="2400" b="0" i="0" u="none" strike="noStrike" cap="none">
                <a:solidFill>
                  <a:schemeClr val="dk1"/>
                </a:solidFill>
                <a:latin typeface="Calibri"/>
                <a:ea typeface="Calibri"/>
                <a:cs typeface="Calibri"/>
                <a:sym typeface="Calibri"/>
              </a:rPr>
              <a:t>Il suo viaggio inizia a seguito della disastrosa caduta di Troia, dove inizialmente vuole morire insieme ai suoi compagni; ma gli appare la madre Afrodite, che gli assegna il compito di cercare con i pochi superstiti la salvezza in una nuova patria. Caricatosi sulle spalle il padre Anchise e portato con sé il figlio Ascanio, inizia il suo viaggio.</a:t>
            </a:r>
            <a:endParaRPr sz="1800" b="0" i="0" u="none" strike="noStrike" cap="none">
              <a:solidFill>
                <a:schemeClr val="dk1"/>
              </a:solidFill>
              <a:latin typeface="Calibri"/>
              <a:ea typeface="Calibri"/>
              <a:cs typeface="Calibri"/>
              <a:sym typeface="Calibri"/>
            </a:endParaRPr>
          </a:p>
        </p:txBody>
      </p:sp>
      <p:pic>
        <p:nvPicPr>
          <p:cNvPr id="101" name="Google Shape;101;p14"/>
          <p:cNvPicPr preferRelativeResize="0"/>
          <p:nvPr/>
        </p:nvPicPr>
        <p:blipFill rotWithShape="1">
          <a:blip r:embed="rId3">
            <a:alphaModFix/>
          </a:blip>
          <a:srcRect/>
          <a:stretch/>
        </p:blipFill>
        <p:spPr>
          <a:xfrm>
            <a:off x="8091574" y="245903"/>
            <a:ext cx="3969941" cy="2962187"/>
          </a:xfrm>
          <a:prstGeom prst="rect">
            <a:avLst/>
          </a:prstGeom>
          <a:noFill/>
          <a:ln>
            <a:noFill/>
          </a:ln>
        </p:spPr>
      </p:pic>
      <p:pic>
        <p:nvPicPr>
          <p:cNvPr id="102" name="Google Shape;102;p14"/>
          <p:cNvPicPr preferRelativeResize="0"/>
          <p:nvPr/>
        </p:nvPicPr>
        <p:blipFill rotWithShape="1">
          <a:blip r:embed="rId4">
            <a:alphaModFix/>
          </a:blip>
          <a:srcRect/>
          <a:stretch/>
        </p:blipFill>
        <p:spPr>
          <a:xfrm>
            <a:off x="8926561" y="3808255"/>
            <a:ext cx="2943225" cy="20520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5"/>
          <p:cNvSpPr txBox="1"/>
          <p:nvPr/>
        </p:nvSpPr>
        <p:spPr>
          <a:xfrm>
            <a:off x="231201" y="1815548"/>
            <a:ext cx="5473147" cy="48936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LA TRACIA</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La prima tappa del viaggio dell'eroe è la Tracia, dove parla con l’ombra di Polidoro, figlio di Priamo, mandato dal padre presso il re Polimnestore perché si salvasse assieme a una discreta parte del tesoro troiano. </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Alla notizia della caduta di Troia, però, Polimnestore lo fece uccidere per impadronirsi del suo oro.</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 Enea, rimasto colpito e costernato, parte da quel luogo, perché chi vi regna non ha rispetto per le leggi, né divine né umane</a:t>
            </a:r>
            <a:r>
              <a:rPr lang="it-IT" sz="2400" b="1" i="0" u="none" strike="noStrike" cap="none">
                <a:solidFill>
                  <a:schemeClr val="lt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sp>
        <p:nvSpPr>
          <p:cNvPr id="108" name="Google Shape;108;p15"/>
          <p:cNvSpPr/>
          <p:nvPr/>
        </p:nvSpPr>
        <p:spPr>
          <a:xfrm>
            <a:off x="9369287" y="1166191"/>
            <a:ext cx="1285461" cy="649357"/>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09" name="Google Shape;109;p15"/>
          <p:cNvCxnSpPr>
            <a:stCxn id="108" idx="2"/>
          </p:cNvCxnSpPr>
          <p:nvPr/>
        </p:nvCxnSpPr>
        <p:spPr>
          <a:xfrm flipH="1">
            <a:off x="5516087" y="1490870"/>
            <a:ext cx="3853200" cy="793800"/>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6"/>
          <p:cNvSpPr txBox="1"/>
          <p:nvPr/>
        </p:nvSpPr>
        <p:spPr>
          <a:xfrm>
            <a:off x="140676" y="1759416"/>
            <a:ext cx="7061981"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L'ISOLA DI DELO</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Qui l’oracolo di Apollo esorta l’eroe a cercare la sua antica patria. Si dirige quindi verso l’isola di Creta, dove crede si trovi la sua terra natia. </a:t>
            </a:r>
            <a:endParaRPr sz="18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Ma non era quella la terra che l’oracolo aveva indicato: questo è quanto viene espresso dai Penati a Enea in sogno. </a:t>
            </a:r>
            <a:endParaRPr/>
          </a:p>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Enea riprende la via del mare, ma durante la traversata del mar Ionio Era scatena contro i profughi una violenta tempesta, che spinge le navi sulle spiagge delle isole Stròfadi, dove le Arpie, guidate da Celeno, contaminano i cibi dei Troiani e li costringono subito alla partenza.</a:t>
            </a:r>
            <a:endParaRPr sz="1800" b="0" i="0" u="none" strike="noStrike" cap="none">
              <a:solidFill>
                <a:schemeClr val="dk1"/>
              </a:solidFill>
              <a:latin typeface="Calibri"/>
              <a:ea typeface="Calibri"/>
              <a:cs typeface="Calibri"/>
              <a:sym typeface="Calibri"/>
            </a:endParaRPr>
          </a:p>
        </p:txBody>
      </p:sp>
      <p:sp>
        <p:nvSpPr>
          <p:cNvPr id="115" name="Google Shape;115;p16"/>
          <p:cNvSpPr/>
          <p:nvPr/>
        </p:nvSpPr>
        <p:spPr>
          <a:xfrm>
            <a:off x="9706709" y="3207433"/>
            <a:ext cx="1223889" cy="759656"/>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16" name="Google Shape;116;p16"/>
          <p:cNvCxnSpPr>
            <a:stCxn id="115" idx="2"/>
            <a:endCxn id="114" idx="3"/>
          </p:cNvCxnSpPr>
          <p:nvPr/>
        </p:nvCxnSpPr>
        <p:spPr>
          <a:xfrm flipH="1">
            <a:off x="7202609" y="3587261"/>
            <a:ext cx="2504100" cy="618900"/>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7"/>
          <p:cNvSpPr txBox="1"/>
          <p:nvPr/>
        </p:nvSpPr>
        <p:spPr>
          <a:xfrm>
            <a:off x="0" y="121109"/>
            <a:ext cx="12192000" cy="1323439"/>
          </a:xfrm>
          <a:prstGeom prst="rect">
            <a:avLst/>
          </a:prstGeom>
          <a:noFill/>
          <a:ln w="9525" cap="flat" cmpd="sng">
            <a:solidFill>
              <a:srgbClr val="E6ECEA"/>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Calibri"/>
              <a:buNone/>
            </a:pPr>
            <a:r>
              <a:rPr lang="it-IT" sz="2000" b="1" i="0" u="none" strike="noStrike" cap="none">
                <a:solidFill>
                  <a:schemeClr val="dk1"/>
                </a:solidFill>
                <a:highlight>
                  <a:srgbClr val="E6ECEA"/>
                </a:highlight>
                <a:latin typeface="Calibri"/>
                <a:ea typeface="Calibri"/>
                <a:cs typeface="Calibri"/>
                <a:sym typeface="Calibri"/>
              </a:rPr>
              <a:t>L'EPIRO</a:t>
            </a:r>
            <a:endParaRPr sz="20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it-IT" sz="2000" b="1" i="0" u="none" strike="noStrike" cap="none">
                <a:solidFill>
                  <a:schemeClr val="dk1"/>
                </a:solidFill>
                <a:highlight>
                  <a:srgbClr val="E6ECEA"/>
                </a:highlight>
                <a:latin typeface="Calibri"/>
                <a:ea typeface="Calibri"/>
                <a:cs typeface="Calibri"/>
                <a:sym typeface="Calibri"/>
              </a:rPr>
              <a:t>Enea fa allora rotta verso l’Epiro, dove regna Eleno, figlio di Priamo, che come Cassandra ha il dono della profezia. Egli è partito da Troia come schiavo di Neottolemo, detto anche Pirro, figlio di Achille; con lui c’è anche Andromaca divenuta schiava del guerriero dopo essere stata la sposa di Ettore, l’eroe troiano più valoroso. </a:t>
            </a:r>
            <a:endParaRPr sz="2000" b="0" i="0" u="none" strike="noStrike" cap="none">
              <a:solidFill>
                <a:schemeClr val="dk1"/>
              </a:solidFill>
              <a:latin typeface="Calibri"/>
              <a:ea typeface="Calibri"/>
              <a:cs typeface="Calibri"/>
              <a:sym typeface="Calibri"/>
            </a:endParaRPr>
          </a:p>
        </p:txBody>
      </p:sp>
      <p:sp>
        <p:nvSpPr>
          <p:cNvPr id="122" name="Google Shape;122;p17"/>
          <p:cNvSpPr txBox="1"/>
          <p:nvPr/>
        </p:nvSpPr>
        <p:spPr>
          <a:xfrm>
            <a:off x="246184" y="1495867"/>
            <a:ext cx="5716173"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Neottolemo si stanca presto di Andromaca e la cede in sposa a Eleno. Quando Neottolemo viene ucciso, gli abitanti di quel luogo chiedono a Eleno di diventare il loro re. Enea è preso da una grande tristezza per Eleno. Andromaca è impietrita per il dolore e vive solo dei ricordi del passato.</a:t>
            </a:r>
            <a:endParaRPr sz="2400" b="0" i="0" u="none" strike="noStrike" cap="none">
              <a:solidFill>
                <a:schemeClr val="dk1"/>
              </a:solidFill>
              <a:highlight>
                <a:srgbClr val="E6ECEA"/>
              </a:highlight>
              <a:latin typeface="Calibri"/>
              <a:ea typeface="Calibri"/>
              <a:cs typeface="Calibri"/>
              <a:sym typeface="Calibri"/>
            </a:endParaRPr>
          </a:p>
        </p:txBody>
      </p:sp>
      <p:sp>
        <p:nvSpPr>
          <p:cNvPr id="123" name="Google Shape;123;p17"/>
          <p:cNvSpPr txBox="1"/>
          <p:nvPr/>
        </p:nvSpPr>
        <p:spPr>
          <a:xfrm>
            <a:off x="246184" y="4701793"/>
            <a:ext cx="11699631"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400"/>
              <a:buFont typeface="Calibri"/>
              <a:buNone/>
            </a:pPr>
            <a:r>
              <a:rPr lang="it-IT" sz="2400" b="1" i="0" u="none" strike="noStrike" cap="none">
                <a:solidFill>
                  <a:schemeClr val="dk1"/>
                </a:solidFill>
                <a:highlight>
                  <a:srgbClr val="E6ECEA"/>
                </a:highlight>
                <a:latin typeface="Calibri"/>
                <a:ea typeface="Calibri"/>
                <a:cs typeface="Calibri"/>
                <a:sym typeface="Calibri"/>
              </a:rPr>
              <a:t> È stato eretto lì, a Butroto, un sarcofago per Ettore e in questo luogo Andromaca si reca ogni giorno a portare offerte e a pregare. Andromaca non rinnega il presente, ma è come se le vicende quotidiane le scorressero accanto senza sfiorarla. Sembra immemore e lontana con la mente. Prima di partire Butroto Enea ricevette da Eleno il consiglio di dirigersi verso la Sicilia, e così fece. Qui l’anziano padre Anchise troverà la morte.</a:t>
            </a:r>
            <a:endParaRPr sz="2400" b="0" i="0" u="none" strike="noStrike" cap="none">
              <a:solidFill>
                <a:schemeClr val="dk1"/>
              </a:solidFill>
              <a:highlight>
                <a:srgbClr val="E6ECEA"/>
              </a:highlight>
              <a:latin typeface="Calibri"/>
              <a:ea typeface="Calibri"/>
              <a:cs typeface="Calibri"/>
              <a:sym typeface="Calibri"/>
            </a:endParaRPr>
          </a:p>
        </p:txBody>
      </p:sp>
      <p:sp>
        <p:nvSpPr>
          <p:cNvPr id="124" name="Google Shape;124;p17"/>
          <p:cNvSpPr/>
          <p:nvPr/>
        </p:nvSpPr>
        <p:spPr>
          <a:xfrm>
            <a:off x="7047914" y="1773448"/>
            <a:ext cx="1392701" cy="506437"/>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25" name="Google Shape;125;p17"/>
          <p:cNvCxnSpPr>
            <a:stCxn id="124" idx="1"/>
          </p:cNvCxnSpPr>
          <p:nvPr/>
        </p:nvCxnSpPr>
        <p:spPr>
          <a:xfrm rot="10800000">
            <a:off x="6808770" y="1280014"/>
            <a:ext cx="443100" cy="567600"/>
          </a:xfrm>
          <a:prstGeom prst="straightConnector1">
            <a:avLst/>
          </a:prstGeom>
          <a:noFill/>
          <a:ln w="57150" cap="flat" cmpd="sng">
            <a:solidFill>
              <a:srgbClr val="FF0000"/>
            </a:solidFill>
            <a:prstDash val="solid"/>
            <a:miter lim="800000"/>
            <a:headEnd type="none" w="sm" len="sm"/>
            <a:tailEnd type="triangle" w="med" len="med"/>
          </a:ln>
        </p:spPr>
      </p:cxnSp>
      <p:cxnSp>
        <p:nvCxnSpPr>
          <p:cNvPr id="126" name="Google Shape;126;p17"/>
          <p:cNvCxnSpPr>
            <a:endCxn id="122" idx="0"/>
          </p:cNvCxnSpPr>
          <p:nvPr/>
        </p:nvCxnSpPr>
        <p:spPr>
          <a:xfrm>
            <a:off x="3104270" y="1406767"/>
            <a:ext cx="0" cy="89100"/>
          </a:xfrm>
          <a:prstGeom prst="straightConnector1">
            <a:avLst/>
          </a:prstGeom>
          <a:noFill/>
          <a:ln w="57150" cap="flat" cmpd="sng">
            <a:solidFill>
              <a:srgbClr val="FF0000"/>
            </a:solidFill>
            <a:prstDash val="solid"/>
            <a:miter lim="800000"/>
            <a:headEnd type="none" w="sm" len="sm"/>
            <a:tailEnd type="none" w="sm" len="sm"/>
          </a:ln>
        </p:spPr>
      </p:cxnSp>
      <p:cxnSp>
        <p:nvCxnSpPr>
          <p:cNvPr id="127" name="Google Shape;127;p17"/>
          <p:cNvCxnSpPr>
            <a:stCxn id="122" idx="2"/>
          </p:cNvCxnSpPr>
          <p:nvPr/>
        </p:nvCxnSpPr>
        <p:spPr>
          <a:xfrm>
            <a:off x="3104270" y="4542855"/>
            <a:ext cx="518100" cy="165600"/>
          </a:xfrm>
          <a:prstGeom prst="straightConnector1">
            <a:avLst/>
          </a:prstGeom>
          <a:noFill/>
          <a:ln w="57150" cap="flat" cmpd="sng">
            <a:solidFill>
              <a:srgbClr val="FF0000"/>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8"/>
          <p:cNvSpPr txBox="1"/>
          <p:nvPr/>
        </p:nvSpPr>
        <p:spPr>
          <a:xfrm>
            <a:off x="0" y="0"/>
            <a:ext cx="121920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Calibri"/>
              <a:buNone/>
            </a:pPr>
            <a:r>
              <a:rPr lang="it-IT" sz="2000" b="1" i="0" u="none" strike="noStrike" cap="none">
                <a:solidFill>
                  <a:schemeClr val="dk1"/>
                </a:solidFill>
                <a:highlight>
                  <a:srgbClr val="E6ECEA"/>
                </a:highlight>
                <a:latin typeface="Calibri"/>
                <a:ea typeface="Calibri"/>
                <a:cs typeface="Calibri"/>
                <a:sym typeface="Calibri"/>
              </a:rPr>
              <a:t>LA COSTA AFRICANA</a:t>
            </a:r>
            <a:endParaRPr sz="16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000"/>
              <a:buFont typeface="Calibri"/>
              <a:buNone/>
            </a:pPr>
            <a:r>
              <a:rPr lang="it-IT" sz="2000" b="1" i="0" u="none" strike="noStrike" cap="none">
                <a:solidFill>
                  <a:schemeClr val="dk1"/>
                </a:solidFill>
                <a:highlight>
                  <a:srgbClr val="E6ECEA"/>
                </a:highlight>
                <a:latin typeface="Calibri"/>
                <a:ea typeface="Calibri"/>
                <a:cs typeface="Calibri"/>
                <a:sym typeface="Calibri"/>
              </a:rPr>
              <a:t>Enea riprese il mare, ma anche questa volta una violenta tempesta dirottò le sue navi, facendolo approdare sulla costa africana. Mentre temeva fortemente di aver perso tutta la flotta ed i compagni, gli apparve sua madre Afrodite nelle vesti di una fanciulla, che lo tranquillizzò e gli consigliò di presentarsi a Didone, regina di quel luogo, per chiederle ospitalità. Mentre si dirigeva verso la città insieme a pochi compagni e al figlio Ascanio, una nebbia prodigiosa lo avvolse, permettendogli di arrivare inosservato al cospetto della regina. </a:t>
            </a:r>
            <a:endParaRPr sz="1600" b="0" i="0" u="none" strike="noStrike" cap="none">
              <a:solidFill>
                <a:schemeClr val="dk1"/>
              </a:solidFill>
              <a:latin typeface="Calibri"/>
              <a:ea typeface="Calibri"/>
              <a:cs typeface="Calibri"/>
              <a:sym typeface="Calibri"/>
            </a:endParaRPr>
          </a:p>
        </p:txBody>
      </p:sp>
      <p:sp>
        <p:nvSpPr>
          <p:cNvPr id="133" name="Google Shape;133;p18"/>
          <p:cNvSpPr txBox="1"/>
          <p:nvPr/>
        </p:nvSpPr>
        <p:spPr>
          <a:xfrm>
            <a:off x="546295" y="2204800"/>
            <a:ext cx="11099410"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000"/>
              <a:buFont typeface="Calibri"/>
              <a:buNone/>
            </a:pPr>
            <a:r>
              <a:rPr lang="it-IT" sz="2000" b="1" i="0" u="none" strike="noStrike" cap="none">
                <a:solidFill>
                  <a:schemeClr val="dk1"/>
                </a:solidFill>
                <a:highlight>
                  <a:srgbClr val="E6ECEA"/>
                </a:highlight>
                <a:latin typeface="Calibri"/>
                <a:ea typeface="Calibri"/>
                <a:cs typeface="Calibri"/>
                <a:sym typeface="Calibri"/>
              </a:rPr>
              <a:t>Proprio nel momento in cui Enea si stava rivolgendo a Didone, vide un gruppo di compagni da lui creduti morti nel naufragio, che si presentano alla regina per chiedere ospitalità e aiuto. Didone ascoltò con benevolenza le loro preghiere: anche lei profuga, dovette fuggire dalla sua città dopo che fu ucciso il marito Sicheo  in una congiura ordita da suo fratello. Le richieste di Enea furono dunque ben accolte e l’eroe venne ospitato nel palazzo della regina, assieme al figlio Ascanio. Durante un banchetto offerto in onore degli ospiti, Afrodite manda Cupido, perché colpisca al cuore la regina e la faccia ardere d’amore per Enea, che prova da subito una forte attrazione per lei. </a:t>
            </a:r>
            <a:endParaRPr sz="2000" b="0" i="0" u="none" strike="noStrike" cap="none">
              <a:solidFill>
                <a:schemeClr val="dk1"/>
              </a:solidFill>
              <a:highlight>
                <a:srgbClr val="E6ECEA"/>
              </a:highlight>
              <a:latin typeface="Calibri"/>
              <a:ea typeface="Calibri"/>
              <a:cs typeface="Calibri"/>
              <a:sym typeface="Calibri"/>
            </a:endParaRPr>
          </a:p>
        </p:txBody>
      </p:sp>
      <p:sp>
        <p:nvSpPr>
          <p:cNvPr id="134" name="Google Shape;134;p18"/>
          <p:cNvSpPr txBox="1"/>
          <p:nvPr/>
        </p:nvSpPr>
        <p:spPr>
          <a:xfrm>
            <a:off x="0" y="4902043"/>
            <a:ext cx="8215532"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i="0" u="none" strike="noStrike" cap="none">
                <a:solidFill>
                  <a:schemeClr val="dk1"/>
                </a:solidFill>
                <a:highlight>
                  <a:srgbClr val="E6ECEA"/>
                </a:highlight>
                <a:latin typeface="Calibri"/>
                <a:ea typeface="Calibri"/>
                <a:cs typeface="Calibri"/>
                <a:sym typeface="Calibri"/>
              </a:rPr>
              <a:t>I due si innamorano perdutamente, ma sono costretti a separarsi nel momento in cui Zeus manda a Enea il dio Ermes richiamandolo a compiere il proprio destino. Enea deve dunque separarsi da Didone, che, rimasta sola nel palazzo, presa dalla disperazione, si toglie la vita. Enea dopo aver fatto tappa in Sicilia per celebrare i riti funebri in onore del padre, si ferma a Cuma per interrogare la Sibilla: questa lo accompagna nell'Ade.</a:t>
            </a:r>
            <a:endParaRPr sz="2000">
              <a:solidFill>
                <a:schemeClr val="dk1"/>
              </a:solidFill>
              <a:highlight>
                <a:srgbClr val="E6ECEA"/>
              </a:highlight>
              <a:latin typeface="Calibri"/>
              <a:ea typeface="Calibri"/>
              <a:cs typeface="Calibri"/>
              <a:sym typeface="Calibri"/>
            </a:endParaRPr>
          </a:p>
          <a:p>
            <a:pPr marL="0" marR="0" lvl="0" indent="0" algn="l" rtl="0">
              <a:spcBef>
                <a:spcPts val="0"/>
              </a:spcBef>
              <a:spcAft>
                <a:spcPts val="0"/>
              </a:spcAft>
              <a:buNone/>
            </a:pPr>
            <a:endParaRPr sz="2000">
              <a:solidFill>
                <a:schemeClr val="dk1"/>
              </a:solidFill>
              <a:highlight>
                <a:srgbClr val="E6ECEA"/>
              </a:highlight>
              <a:latin typeface="Calibri"/>
              <a:ea typeface="Calibri"/>
              <a:cs typeface="Calibri"/>
              <a:sym typeface="Calibri"/>
            </a:endParaRPr>
          </a:p>
        </p:txBody>
      </p:sp>
      <p:cxnSp>
        <p:nvCxnSpPr>
          <p:cNvPr id="135" name="Google Shape;135;p18"/>
          <p:cNvCxnSpPr>
            <a:stCxn id="132" idx="2"/>
            <a:endCxn id="133" idx="0"/>
          </p:cNvCxnSpPr>
          <p:nvPr/>
        </p:nvCxnSpPr>
        <p:spPr>
          <a:xfrm>
            <a:off x="6096000" y="1938992"/>
            <a:ext cx="0" cy="265800"/>
          </a:xfrm>
          <a:prstGeom prst="straightConnector1">
            <a:avLst/>
          </a:prstGeom>
          <a:noFill/>
          <a:ln w="57150" cap="flat" cmpd="sng">
            <a:solidFill>
              <a:srgbClr val="FF0000"/>
            </a:solidFill>
            <a:prstDash val="solid"/>
            <a:miter lim="800000"/>
            <a:headEnd type="none" w="sm" len="sm"/>
            <a:tailEnd type="none" w="sm" len="sm"/>
          </a:ln>
        </p:spPr>
      </p:cxnSp>
      <p:cxnSp>
        <p:nvCxnSpPr>
          <p:cNvPr id="136" name="Google Shape;136;p18"/>
          <p:cNvCxnSpPr>
            <a:stCxn id="133" idx="2"/>
          </p:cNvCxnSpPr>
          <p:nvPr/>
        </p:nvCxnSpPr>
        <p:spPr>
          <a:xfrm flipH="1">
            <a:off x="5416200" y="4451569"/>
            <a:ext cx="679800" cy="450600"/>
          </a:xfrm>
          <a:prstGeom prst="straightConnector1">
            <a:avLst/>
          </a:prstGeom>
          <a:noFill/>
          <a:ln w="57150" cap="flat" cmpd="sng">
            <a:solidFill>
              <a:srgbClr val="FF0000"/>
            </a:solidFill>
            <a:prstDash val="solid"/>
            <a:miter lim="800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9"/>
          <p:cNvSpPr/>
          <p:nvPr/>
        </p:nvSpPr>
        <p:spPr>
          <a:xfrm rot="-2134354">
            <a:off x="2897118" y="-142010"/>
            <a:ext cx="3207026" cy="4275693"/>
          </a:xfrm>
          <a:prstGeom prst="ellipse">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9"/>
          <p:cNvSpPr txBox="1"/>
          <p:nvPr/>
        </p:nvSpPr>
        <p:spPr>
          <a:xfrm>
            <a:off x="132521" y="4667535"/>
            <a:ext cx="117150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it-IT" sz="2400" b="1">
                <a:solidFill>
                  <a:schemeClr val="dk1"/>
                </a:solidFill>
                <a:highlight>
                  <a:srgbClr val="E6ECEA"/>
                </a:highlight>
                <a:latin typeface="Calibri"/>
                <a:ea typeface="Calibri"/>
                <a:cs typeface="Calibri"/>
                <a:sym typeface="Calibri"/>
              </a:rPr>
              <a:t>L'ITALIA</a:t>
            </a: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b="1">
                <a:solidFill>
                  <a:schemeClr val="dk1"/>
                </a:solidFill>
                <a:highlight>
                  <a:srgbClr val="E6ECEA"/>
                </a:highlight>
                <a:latin typeface="Calibri"/>
                <a:ea typeface="Calibri"/>
                <a:cs typeface="Calibri"/>
                <a:sym typeface="Calibri"/>
              </a:rPr>
              <a:t>Enea e i suoi compagni, una volta ripartiti, giungono sulle rive del Tevere. Per poter dare una dimora stabile ai suoi compagni, Enea si reca presso il re Latino, il quale accoglie lui e i suoi compagni, permettendogli di fondare una città e dandogli in sposa la figlia Lavinia: sarà  infatti da lei che prenderà nome la città che fonderà il suo sposo, Lavinio appunto.</a:t>
            </a:r>
            <a:endParaRPr sz="1800">
              <a:solidFill>
                <a:schemeClr val="dk1"/>
              </a:solidFill>
              <a:latin typeface="Calibri"/>
              <a:ea typeface="Calibri"/>
              <a:cs typeface="Calibri"/>
              <a:sym typeface="Calibri"/>
            </a:endParaRPr>
          </a:p>
        </p:txBody>
      </p:sp>
      <p:cxnSp>
        <p:nvCxnSpPr>
          <p:cNvPr id="143" name="Google Shape;143;p19"/>
          <p:cNvCxnSpPr>
            <a:stCxn id="141" idx="4"/>
          </p:cNvCxnSpPr>
          <p:nvPr/>
        </p:nvCxnSpPr>
        <p:spPr>
          <a:xfrm>
            <a:off x="5744288" y="3734717"/>
            <a:ext cx="510600" cy="1301100"/>
          </a:xfrm>
          <a:prstGeom prst="straightConnector1">
            <a:avLst/>
          </a:prstGeom>
          <a:noFill/>
          <a:ln w="57150" cap="flat" cmpd="sng">
            <a:solidFill>
              <a:srgbClr val="FF0000"/>
            </a:solidFill>
            <a:prstDash val="solid"/>
            <a:miter lim="800000"/>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20"/>
          <p:cNvSpPr txBox="1"/>
          <p:nvPr/>
        </p:nvSpPr>
        <p:spPr>
          <a:xfrm>
            <a:off x="0" y="4180344"/>
            <a:ext cx="110571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Calibri"/>
              <a:buNone/>
            </a:pPr>
            <a:r>
              <a:rPr lang="it-IT" sz="2400">
                <a:solidFill>
                  <a:schemeClr val="dk1"/>
                </a:solidFill>
                <a:highlight>
                  <a:srgbClr val="DCAE84"/>
                </a:highlight>
                <a:latin typeface="Calibri"/>
                <a:ea typeface="Calibri"/>
                <a:cs typeface="Calibri"/>
                <a:sym typeface="Calibri"/>
              </a:rPr>
              <a:t>LA MORTE DI ENEA</a:t>
            </a: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400"/>
              <a:buFont typeface="Calibri"/>
              <a:buNone/>
            </a:pPr>
            <a:r>
              <a:rPr lang="it-IT" sz="2400">
                <a:solidFill>
                  <a:schemeClr val="dk1"/>
                </a:solidFill>
                <a:highlight>
                  <a:srgbClr val="DCAE84"/>
                </a:highlight>
                <a:latin typeface="Calibri"/>
                <a:ea typeface="Calibri"/>
                <a:cs typeface="Calibri"/>
                <a:sym typeface="Calibri"/>
              </a:rPr>
              <a:t>Leggende antiche, che tramandano le ultime vicende di Enea, raccontano che l’eroe, durante un combattimento contro gli Etruschi, scomparve nel culmine di una tempesta, scoppiata all’improvviso, e che Venere stessa lo portò sull’Olimpo, dove divenne una divinità chiamata Giove Indigete. Il figlio di Enea, Ascanio, che aveva anche il nome di Iulio, dopo la scomparsa del padre fondò la città di Albalonga; alla stirpe del giovane principe troiano venne attribuita la discendenza della  </a:t>
            </a:r>
            <a:r>
              <a:rPr lang="it-IT" sz="2400" i="1">
                <a:solidFill>
                  <a:schemeClr val="dk1"/>
                </a:solidFill>
                <a:highlight>
                  <a:srgbClr val="DCAE84"/>
                </a:highlight>
                <a:latin typeface="Calibri"/>
                <a:ea typeface="Calibri"/>
                <a:cs typeface="Calibri"/>
                <a:sym typeface="Calibri"/>
              </a:rPr>
              <a:t>Gens Iulia</a:t>
            </a:r>
            <a:r>
              <a:rPr lang="it-IT" sz="1800">
                <a:solidFill>
                  <a:schemeClr val="dk1"/>
                </a:solidFill>
                <a:highlight>
                  <a:srgbClr val="DCAE84"/>
                </a:highlight>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21"/>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21"/>
          <p:cNvSpPr/>
          <p:nvPr/>
        </p:nvSpPr>
        <p:spPr>
          <a:xfrm>
            <a:off x="0" y="0"/>
            <a:ext cx="12188952" cy="6858000"/>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21"/>
          <p:cNvPicPr preferRelativeResize="0"/>
          <p:nvPr/>
        </p:nvPicPr>
        <p:blipFill rotWithShape="1">
          <a:blip r:embed="rId3">
            <a:alphaModFix/>
          </a:blip>
          <a:srcRect/>
          <a:stretch/>
        </p:blipFill>
        <p:spPr>
          <a:xfrm>
            <a:off x="0" y="0"/>
            <a:ext cx="12188952" cy="6862380"/>
          </a:xfrm>
          <a:prstGeom prst="rect">
            <a:avLst/>
          </a:prstGeom>
          <a:noFill/>
          <a:ln>
            <a:noFill/>
          </a:ln>
        </p:spPr>
      </p:pic>
      <p:sp>
        <p:nvSpPr>
          <p:cNvPr id="156" name="Google Shape;156;p21"/>
          <p:cNvSpPr/>
          <p:nvPr/>
        </p:nvSpPr>
        <p:spPr>
          <a:xfrm>
            <a:off x="0" y="0"/>
            <a:ext cx="12188952"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2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21"/>
          <p:cNvSpPr/>
          <p:nvPr/>
        </p:nvSpPr>
        <p:spPr>
          <a:xfrm>
            <a:off x="538542" y="729175"/>
            <a:ext cx="11099352" cy="5399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F7CAAC"/>
              </a:solidFill>
              <a:latin typeface="Calibri"/>
              <a:ea typeface="Calibri"/>
              <a:cs typeface="Calibri"/>
              <a:sym typeface="Calibri"/>
            </a:endParaRPr>
          </a:p>
        </p:txBody>
      </p:sp>
      <p:sp>
        <p:nvSpPr>
          <p:cNvPr id="159" name="Google Shape;159;p21"/>
          <p:cNvSpPr txBox="1">
            <a:spLocks noGrp="1"/>
          </p:cNvSpPr>
          <p:nvPr>
            <p:ph type="ctrTitle"/>
          </p:nvPr>
        </p:nvSpPr>
        <p:spPr>
          <a:xfrm>
            <a:off x="1198181" y="3722159"/>
            <a:ext cx="3795840" cy="27862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it-IT" sz="4800" b="1">
                <a:latin typeface="Calibri"/>
                <a:ea typeface="Calibri"/>
                <a:cs typeface="Calibri"/>
                <a:sym typeface="Calibri"/>
              </a:rPr>
              <a:t>IL MITO DI FONDAZIONE DI TARANTO</a:t>
            </a:r>
            <a:endParaRPr/>
          </a:p>
        </p:txBody>
      </p:sp>
      <p:sp>
        <p:nvSpPr>
          <p:cNvPr id="160" name="Google Shape;160;p21"/>
          <p:cNvSpPr txBox="1">
            <a:spLocks noGrp="1"/>
          </p:cNvSpPr>
          <p:nvPr>
            <p:ph type="subTitle" idx="1"/>
          </p:nvPr>
        </p:nvSpPr>
        <p:spPr>
          <a:xfrm>
            <a:off x="988142" y="1108727"/>
            <a:ext cx="4005879" cy="2320273"/>
          </a:xfrm>
          <a:prstGeom prst="rect">
            <a:avLst/>
          </a:prstGeom>
          <a:noFill/>
          <a:ln>
            <a:noFill/>
          </a:ln>
        </p:spPr>
        <p:txBody>
          <a:bodyPr spcFirstLastPara="1" wrap="square" lIns="91425" tIns="45700" rIns="91425" bIns="45700" anchor="b" anchorCtr="0">
            <a:normAutofit/>
          </a:bodyPr>
          <a:lstStyle/>
          <a:p>
            <a:pPr marL="0" lvl="0" indent="0" algn="just" rtl="0">
              <a:lnSpc>
                <a:spcPct val="80000"/>
              </a:lnSpc>
              <a:spcBef>
                <a:spcPts val="0"/>
              </a:spcBef>
              <a:spcAft>
                <a:spcPts val="0"/>
              </a:spcAft>
              <a:buClr>
                <a:schemeClr val="dk1"/>
              </a:buClr>
              <a:buSzPts val="1240"/>
              <a:buNone/>
            </a:pPr>
            <a:r>
              <a:rPr lang="it-IT" sz="1400"/>
              <a:t>M</a:t>
            </a:r>
            <a:r>
              <a:rPr lang="it-IT" sz="1400">
                <a:solidFill>
                  <a:schemeClr val="dk1"/>
                </a:solidFill>
              </a:rPr>
              <a:t>olt</a:t>
            </a:r>
            <a:r>
              <a:rPr lang="it-IT" sz="1400"/>
              <a:t>i</a:t>
            </a:r>
            <a:r>
              <a:rPr lang="it-IT" sz="1400">
                <a:solidFill>
                  <a:schemeClr val="dk1"/>
                </a:solidFill>
              </a:rPr>
              <a:t> sono </a:t>
            </a:r>
            <a:r>
              <a:rPr lang="it-IT" sz="1400"/>
              <a:t>i miti</a:t>
            </a:r>
            <a:r>
              <a:rPr lang="it-IT" sz="1400">
                <a:solidFill>
                  <a:schemeClr val="dk1"/>
                </a:solidFill>
              </a:rPr>
              <a:t> che narrano la storia della fondazione </a:t>
            </a:r>
            <a:r>
              <a:rPr lang="it-IT" sz="1400"/>
              <a:t>delle</a:t>
            </a:r>
            <a:r>
              <a:rPr lang="it-IT" sz="1400">
                <a:solidFill>
                  <a:schemeClr val="dk1"/>
                </a:solidFill>
              </a:rPr>
              <a:t> città</a:t>
            </a:r>
            <a:r>
              <a:rPr lang="it-IT" sz="1400"/>
              <a:t> legandola alla volontà e alle imprese di dei ed eroi: attribuire alle città origini divine ed eroiche consentiva di celebrarle nobilitandole insieme ai loro popoli e alla classe dirigente che di quegli stessi dei ed eroi rappresentava la discendenza. I protagonisti dei miti di fondazione sono spesso profughi che, costretti all’esilio dalla perdita della patria, o da condizioni di estrema necessità, che li obbligano ad abbandonarla, si avventurano verso l’ignoto. Di questi miti si offre qui qualche esempio, a partire da</a:t>
            </a:r>
            <a:r>
              <a:rPr lang="it-IT" sz="1400">
                <a:solidFill>
                  <a:schemeClr val="dk1"/>
                </a:solidFill>
              </a:rPr>
              <a:t>lla leggenda di Taras e della</a:t>
            </a:r>
            <a:r>
              <a:rPr lang="it-IT" sz="1400"/>
              <a:t> città di Taranto</a:t>
            </a:r>
            <a:r>
              <a:rPr lang="it-IT" sz="1400">
                <a:solidFill>
                  <a:schemeClr val="dk1"/>
                </a:solidFill>
                <a:latin typeface="Times New Roman"/>
                <a:ea typeface="Times New Roman"/>
                <a:cs typeface="Times New Roman"/>
                <a:sym typeface="Times New Roman"/>
              </a:rPr>
              <a:t>.</a:t>
            </a:r>
            <a:endParaRPr sz="1400">
              <a:solidFill>
                <a:schemeClr val="dk1"/>
              </a:solidFill>
            </a:endParaRPr>
          </a:p>
        </p:txBody>
      </p:sp>
      <p:pic>
        <p:nvPicPr>
          <p:cNvPr id="161" name="Google Shape;161;p21"/>
          <p:cNvPicPr preferRelativeResize="0"/>
          <p:nvPr/>
        </p:nvPicPr>
        <p:blipFill rotWithShape="1">
          <a:blip r:embed="rId4">
            <a:alphaModFix/>
          </a:blip>
          <a:srcRect l="16304" r="5084"/>
          <a:stretch/>
        </p:blipFill>
        <p:spPr>
          <a:xfrm>
            <a:off x="5359151" y="895610"/>
            <a:ext cx="6107166" cy="5058020"/>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2289</Words>
  <Application>Microsoft Office PowerPoint</Application>
  <PresentationFormat>Widescreen</PresentationFormat>
  <Paragraphs>48</Paragraphs>
  <Slides>15</Slides>
  <Notes>15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Times New Roman</vt:lpstr>
      <vt:lpstr>Tema di Office</vt:lpstr>
      <vt:lpstr>MITI DI FONDAZIONE: L’ENEIDE</vt:lpstr>
      <vt:lpstr>L’Eneide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MITO DI FONDAZIONE DI TARANTO</vt:lpstr>
      <vt:lpstr>Presentazione standard di PowerPoint</vt:lpstr>
      <vt:lpstr>MITO DI FONDAZIONE DI MILANO</vt:lpstr>
      <vt:lpstr>Presentazione standard di PowerPoint</vt:lpstr>
      <vt:lpstr>MITO DI FONDAZIONE DI CIRCENE:</vt:lpstr>
      <vt:lpstr>Presentazione standard di PowerPoint</vt:lpstr>
      <vt:lpstr>BIBLIOGRAFIA: https://www.fattiperlastoria.it/fondazione-di-roma-romolo-remo/ http://www.tarantomagna.it/storia-taranto/origini-taranto-leggenda-taras/ http://www.storiadimilano.it/Miti_e_leggende/medhelanon.htm https://www.storiaromanaebizantina.it/storia-dei-miti-di-fondazione-di-cirene/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 DI FONDAZIONE: L’ENEIDE</dc:title>
  <cp:lastModifiedBy>Francesco Guizzi</cp:lastModifiedBy>
  <cp:revision>1</cp:revision>
  <dcterms:modified xsi:type="dcterms:W3CDTF">2021-11-21T15:46:32Z</dcterms:modified>
</cp:coreProperties>
</file>