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5143500" cx="9144000"/>
  <p:notesSz cx="6858000" cy="9144000"/>
  <p:embeddedFontLst>
    <p:embeddedFont>
      <p:font typeface="Spectral"/>
      <p:regular r:id="rId40"/>
      <p:bold r:id="rId41"/>
      <p:italic r:id="rId42"/>
      <p:boldItalic r:id="rId43"/>
    </p:embeddedFont>
    <p:embeddedFont>
      <p:font typeface="Merriweather Black"/>
      <p:bold r:id="rId44"/>
      <p:boldItalic r:id="rId45"/>
    </p:embeddedFont>
    <p:embeddedFont>
      <p:font typeface="Merriweather"/>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Spectral-regular.fntdata"/><Relationship Id="rId42" Type="http://schemas.openxmlformats.org/officeDocument/2006/relationships/font" Target="fonts/Spectral-italic.fntdata"/><Relationship Id="rId41" Type="http://schemas.openxmlformats.org/officeDocument/2006/relationships/font" Target="fonts/Spectral-bold.fntdata"/><Relationship Id="rId44" Type="http://schemas.openxmlformats.org/officeDocument/2006/relationships/font" Target="fonts/MerriweatherBlack-bold.fntdata"/><Relationship Id="rId43" Type="http://schemas.openxmlformats.org/officeDocument/2006/relationships/font" Target="fonts/Spectral-boldItalic.fntdata"/><Relationship Id="rId46" Type="http://schemas.openxmlformats.org/officeDocument/2006/relationships/font" Target="fonts/Merriweather-regular.fntdata"/><Relationship Id="rId45" Type="http://schemas.openxmlformats.org/officeDocument/2006/relationships/font" Target="fonts/MerriweatherBlack-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Merriweather-italic.fntdata"/><Relationship Id="rId47" Type="http://schemas.openxmlformats.org/officeDocument/2006/relationships/font" Target="fonts/Merriweather-bold.fntdata"/><Relationship Id="rId49" Type="http://schemas.openxmlformats.org/officeDocument/2006/relationships/font" Target="fonts/Merriweather-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618b7baea72b314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618b7baea72b314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f31d1a0b60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f31d1a0b60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f31d1a0b60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f31d1a0b60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f6be24b8e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f6be24b8e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f616579081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f616579081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c0d0c2fbd856f3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c0d0c2fbd856f3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41ebdac9457a7fd8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41ebdac9457a7fd8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41ebdac9457a7fd8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41ebdac9457a7fd8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7a7786095e7fdb7b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7a7786095e7fdb7b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83bcad362d81d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83bcad362d81d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5e02abf3e000260d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5e02abf3e000260d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f7c9948449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f7c9948449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4cbcf66d4063eda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4cbcf66d4063eda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f616579081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f616579081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f7c994844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f7c994844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f7c9948449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f7c9948449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f7c9948449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f7c9948449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f31d1a0b60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f31d1a0b60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f31d1a0b60_2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f31d1a0b60_2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f31d1a0b60_2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f31d1a0b60_2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f616579081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f616579081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f31d1a0b60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f31d1a0b60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f31d1a0b60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f31d1a0b60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f616579081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f616579081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f31d1a0b60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f31d1a0b60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f31d1a0b60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f31d1a0b60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f31d1a0b60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f31d1a0b60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f31d1a0b60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f31d1a0b60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f31d1a0b60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f31d1a0b60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f61657908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f61657908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f61657908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f61657908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f6be24b8e5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f6be24b8e5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f6be24b8e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f6be24b8e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f31d1a0b60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f31d1a0b6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1.jpg"/><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3.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7.png"/><Relationship Id="rId4" Type="http://schemas.openxmlformats.org/officeDocument/2006/relationships/hyperlink" Target="https://visit.viterbo.it/"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web.tiscali.it/daoudi/immagini/fororomano.jpg" TargetMode="External"/><Relationship Id="rId4" Type="http://schemas.openxmlformats.org/officeDocument/2006/relationships/hyperlink" Target="https://1.bp.blogspot.com/-b41_AuxrMLQ/Wyz-rj3O71I/AAAAAAAAmuc/oQQ6y1a5HgAcYa8s0rTtydMC9l5WLpFGACLcBGAs/s1600/TEMPIO-DI-CIBELE.jpg" TargetMode="External"/><Relationship Id="rId11" Type="http://schemas.openxmlformats.org/officeDocument/2006/relationships/hyperlink" Target="https://en.m.wikipedia.org/wiki/File:Textlapis.jpg" TargetMode="External"/><Relationship Id="rId10" Type="http://schemas.openxmlformats.org/officeDocument/2006/relationships/hyperlink" Target="https://www.lazionascosto.it/wp-content/uploads/2019/07/palatino-stadio-domiziano-768x506.jpg" TargetMode="External"/><Relationship Id="rId12" Type="http://schemas.openxmlformats.org/officeDocument/2006/relationships/hyperlink" Target="https://1.bp.blogspot.com/-kET44roxjo8/XkuUArLBXOI/AAAAAAAAzHM/q9-dd80YHHEsEMp-ARsnl00I9z_DY0g4gCLcBGAsYHQ/s1600/lapis_niger_3.jpg" TargetMode="External"/><Relationship Id="rId9" Type="http://schemas.openxmlformats.org/officeDocument/2006/relationships/hyperlink" Target="https://3.bp.blogspot.com/-l84qJI6dw2g/V6CeU72C_sI/AAAAAAAAcCM/UzKru9i2WF0DsbnKrm6goPrT-ux-w0hygCLcB/s1600/cibele-tempio1.jpg" TargetMode="External"/><Relationship Id="rId5" Type="http://schemas.openxmlformats.org/officeDocument/2006/relationships/hyperlink" Target="https://farm4.staticflickr.com/3942/15389634050_4229fd40a7.jpg" TargetMode="External"/><Relationship Id="rId6" Type="http://schemas.openxmlformats.org/officeDocument/2006/relationships/hyperlink" Target="https://decarch.it/wiki/index.php/File:TivoliTVestaCapitelloCorItalico.jpg" TargetMode="External"/><Relationship Id="rId7" Type="http://schemas.openxmlformats.org/officeDocument/2006/relationships/hyperlink" Target="https://www.glosarioarquitectonico.com/wp-content/uploads/2015/12/geis%C3%B3n6-1.jpg" TargetMode="External"/><Relationship Id="rId8" Type="http://schemas.openxmlformats.org/officeDocument/2006/relationships/hyperlink" Target="https://www.miglioratimarmi.it/wp-content/uploads/2016/02/peperino.jp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it.wikipedia.org/wiki/Cibele" TargetMode="External"/><Relationship Id="rId4" Type="http://schemas.openxmlformats.org/officeDocument/2006/relationships/hyperlink" Target="https://axismundi.blog/2020/03/24/da-cibele-a-demetra-i-diversi-volti-della-madre-terra-ovvero-delleclittica/" TargetMode="External"/><Relationship Id="rId9" Type="http://schemas.openxmlformats.org/officeDocument/2006/relationships/hyperlink" Target="https://2.bp.blogspot.com/_umhSvWEgx2c/TLb-S5Qmj-I/AAAAAAAAGvY/SuH7zTqmLx0/s1600/tempio_di_cibele.jpg" TargetMode="External"/><Relationship Id="rId5" Type="http://schemas.openxmlformats.org/officeDocument/2006/relationships/hyperlink" Target="http://mitigreci.blogspot.com/2010/01/cibele.html" TargetMode="External"/><Relationship Id="rId6" Type="http://schemas.openxmlformats.org/officeDocument/2006/relationships/hyperlink" Target="https://www.ilcerchiodellaluna.it/central_Dee_Cibele.htm" TargetMode="External"/><Relationship Id="rId7" Type="http://schemas.openxmlformats.org/officeDocument/2006/relationships/hyperlink" Target="https://www.formiae.it/siti/statua-di-cibele-formiana-presso-museo-di-copenaghen/" TargetMode="External"/><Relationship Id="rId8" Type="http://schemas.openxmlformats.org/officeDocument/2006/relationships/hyperlink" Target="https://www.romanoimpero.com/2010/03/il-culto-di-cibele.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30.xml.rels><?xml version="1.0" encoding="UTF-8" standalone="yes"?><Relationships xmlns="http://schemas.openxmlformats.org/package/2006/relationships"><Relationship Id="rId11" Type="http://schemas.openxmlformats.org/officeDocument/2006/relationships/hyperlink" Target="https://4.bp.blogspot.com/_umhSvWEgx2c/S2bXzOJzTcI/AAAAAAAACmY/cqWL7oOHfqM/s320/cibele2.jpg" TargetMode="External"/><Relationship Id="rId10" Type="http://schemas.openxmlformats.org/officeDocument/2006/relationships/hyperlink" Target="http://www.milanoplatinum.com/wp-content/uploads/2017/06/Controfacciata_di_villa_medici_rilievi_romani_13_victimarii_conducono_un_bue_e_al_Tempio_della_Magna_Mater_sul_Palatino_ara_gentis_Iuliae_2_By-Sailko-Own-work-CC-BY-3.0-via-Wikimedia-Commons-300x238.jpg" TargetMode="External"/><Relationship Id="rId13" Type="http://schemas.openxmlformats.org/officeDocument/2006/relationships/hyperlink" Target="https://upload.wikimedia.org/wikipedia/commons/f/f7/Controfacciata_di_villa_medici%2C_rilievi_romani_13_victimarii_conducono_un_bue_e_al_Tempio_della_Magna_Mater_sul_Palatino_%28ara_gentis_Iuliae%29_2.jpg" TargetMode="External"/><Relationship Id="rId12" Type="http://schemas.openxmlformats.org/officeDocument/2006/relationships/hyperlink" Target="https://www.cdt.ch/binrepository/768x864/0c0/0d0/none/798450/AOKX/taurobolium-1_1422278_20200409164245.jpg" TargetMode="External"/><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s://www.esmadrid.com/sites/default/files/styles/content_type_full/public/recursosturisticos/infoturistica/lacibeles1_1401965562.48.jpg?itok=1MX0Uen4" TargetMode="External"/><Relationship Id="rId4" Type="http://schemas.openxmlformats.org/officeDocument/2006/relationships/hyperlink" Target="https://1.bp.blogspot.com/-Ptptd2DaMiI/XTq9gvfyGxI/AAAAAAAAvSM/Rr6txNqWBgUEtahYkU1ATkxpZz8jn7WawCLcBGAs/s1600/cibele.jpg" TargetMode="External"/><Relationship Id="rId9" Type="http://schemas.openxmlformats.org/officeDocument/2006/relationships/hyperlink" Target="https://4.bp.blogspot.com/-kiSC81kvbNY/VRVi0KCtl4I/AAAAAAAAXCk/vQDZ-z8AvZw/s1600/marzo1.jpg" TargetMode="External"/><Relationship Id="rId5" Type="http://schemas.openxmlformats.org/officeDocument/2006/relationships/hyperlink" Target="https://media.tacdn.com/media/attractions-splice-spp-674x446/0b/27/89/09.jpg" TargetMode="External"/><Relationship Id="rId6" Type="http://schemas.openxmlformats.org/officeDocument/2006/relationships/hyperlink" Target="https://jt1965blog.files.wordpress.com/2019/03/attis_altieri_chiaramonti_inv1656.jpg" TargetMode="External"/><Relationship Id="rId7" Type="http://schemas.openxmlformats.org/officeDocument/2006/relationships/hyperlink" Target="https://www.lintellettualedissidente.it/v2/wp-content/uploads/2020/02/797589843_235170c360_b.jpg" TargetMode="External"/><Relationship Id="rId8" Type="http://schemas.openxmlformats.org/officeDocument/2006/relationships/hyperlink" Target="https://2.bp.blogspot.com/-ae7MSUS6UT8/WBNn5nGzkxI/AAAAAAAAdFg/OS5KjVCium4d4sZTWzB_poi6f0iLl4WogCLcB/s1600/livia%2Bdrusilla-1.jpg" TargetMode="External"/></Relationships>
</file>

<file path=ppt/slides/_rels/slide31.xml.rels><?xml version="1.0" encoding="UTF-8" standalone="yes"?><Relationships xmlns="http://schemas.openxmlformats.org/package/2006/relationships"><Relationship Id="rId10" Type="http://schemas.openxmlformats.org/officeDocument/2006/relationships/hyperlink" Target="https://lh3.googleusercontent.com/proxy/EMJrGF46EVK8hHGwjX2CpXsWn59L2GqhJjXWJ_KEShAE55eEBsp-TuB2xycxEmJ3oUwPfepwIg1396P2GnsrPHeESyteEYoS4EJFgReX6M3PK993kUnz8y69iMS4VawiIdMcAg" TargetMode="External"/><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www.google.com/search?q=cibele&amp;tbm=isch&amp;hl=it&amp;tbs&amp;chips=q:cibele,online_chips:cybele:hxwTXTFLf7U%3D&amp;client=tablet-android-huawei-rev1&amp;prmd=ivnx&amp;sa=X&amp;ved=2ahUKEwi0zcbAg7vzAhXOt6QKHao5BHsQzKUFegQIARAq&amp;biw=960&amp;bih=447#imgrc=Hr1ryHwE_vX2hM" TargetMode="External"/><Relationship Id="rId4" Type="http://schemas.openxmlformats.org/officeDocument/2006/relationships/hyperlink" Target="https://www.google.com/search?q=ludi+megalenses&amp;client=tablet-android-huawei-rev1&amp;prmd=visxn&amp;source=lnms&amp;tbm=isch&amp;sa=X&amp;ved=2ahUKEwjJ9-6XjLvzAhXRhqQKHUY_DJUQ_AUoAnoECAIQAg&amp;biw=960&amp;bih=600&amp;dpr=2#imgrc=BPc1H27PprL4lM" TargetMode="External"/><Relationship Id="rId9" Type="http://schemas.openxmlformats.org/officeDocument/2006/relationships/hyperlink" Target="https://www.google.com/imgres?imgurl=https://www.lasinodoro.it/wp-content/plugins/phastpress/phast.php/c2VydmljZT1pbWFnZXMmc3JjPWh0dHBzJTNBJTJGJTJGd3d3Lmxhc2lub2Rvcm8uaXQlMkZ3cC1jb250ZW50JTJGdXBsb2FkcyUyRjIwMTglMkYxMSUyRmZvcm8tcm9tYW5vX3RyYW1vbnRvLmpwZyZjYWNoZU1hcmtlcj0xNjEyMTcxMjE0LTYzOTA0NCZ0b2tlbj1hY2UyOTJmMDYwNGYzNDdm.q.jpg&amp;imgrefurl=https://www.lasinodoro.it/foro-romano-cuore-pulsante-dellantica-roma/&amp;tbnid=8T8XdZ3sODNClM&amp;vet=1&amp;docid=1TKvbgyLpHnTrM&amp;w=1920&amp;h=1281&amp;source=sh/x/im" TargetMode="External"/><Relationship Id="rId5" Type="http://schemas.openxmlformats.org/officeDocument/2006/relationships/hyperlink" Target="https://www.google.com/search?q=ludi+megalenses&amp;client=tablet-android-huawei-rev1&amp;prmd=visxn&amp;source=lnms&amp;tbm=isch&amp;sa=X&amp;ved=2ahUKEwjJ9-6XjLvzAhXRhqQKHUY_DJUQ_AUoAnoECAIQAg&amp;biw=960&amp;bih=600&amp;dpr=2#imgrc=BPc1H27PprL4lM&amp;imgdii=OhKZban8ro6lDM" TargetMode="External"/><Relationship Id="rId6" Type="http://schemas.openxmlformats.org/officeDocument/2006/relationships/hyperlink" Target="https://www.google.com/search?q=dies+sanguinis&amp;client=tablet-android-huawei-rev1&amp;prmd=nivx&amp;source=lnms&amp;tbm=isch&amp;sa=X&amp;ved=2ahUKEwjwr9m81bzzAhVChf0HHS2rCMkQ_AUoAnoECAMQAg&amp;biw=960&amp;bih=600&amp;dpr=2#imgrc=n53sD4r-ihpydM" TargetMode="External"/><Relationship Id="rId7" Type="http://schemas.openxmlformats.org/officeDocument/2006/relationships/hyperlink" Target="https://www.google.com/search?q=taurobolium&amp;oq=taurobolium&amp;aqs=chrome..69i57j0i30l4.20315j0j7&amp;client=tablet-android-huawei-rev1&amp;sourceid=chrome-mobile&amp;ie=UTF-8#imgrc=AAT3qUtXnpYjbM" TargetMode="External"/><Relationship Id="rId8" Type="http://schemas.openxmlformats.org/officeDocument/2006/relationships/hyperlink" Target="https://www.google.com/search?q=Cibele&amp;client=tablet-android-huawei-rev1&amp;hl=it&amp;prmd=ivnx&amp;source=lnms&amp;tbm=isch&amp;sa=X&amp;ved=2ahUKEwjp3o7P3MfzAhUy_rsIHac8BLoQ_AUoAXoECAIQAQ&amp;biw=960&amp;bih=600&amp;dpr=2#imgrc=3DHwumYXQfYKaM"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lh3.googleusercontent.com/proxy/_vCTuAePqt_7MuE-4px_o4wG2gAGu8uyRe0Y5nGJBfTvs5uVGjZCzNQExKMHPc6K00BwMeIi7pP8GOnnkoLg_BtI3dnYSI_Ggd3_P7ihDVzJZSMKbDwsni6gDlr4gAOTXPSl0Pj0LgXAef9xgSmn9mHRFvM" TargetMode="External"/><Relationship Id="rId4" Type="http://schemas.openxmlformats.org/officeDocument/2006/relationships/hyperlink" Target="https://staticfanpage.akamaized.net/wp-content/uploads/2019/04/attis-e-cibele.jpg" TargetMode="External"/><Relationship Id="rId5" Type="http://schemas.openxmlformats.org/officeDocument/2006/relationships/hyperlink" Target="https://www.archeologiaviva.it/wp-content/uploads/2016/05/147cortina-e1462282904569.jpg" TargetMode="External"/></Relationships>
</file>

<file path=ppt/slides/_rels/slide33.xml.rels><?xml version="1.0" encoding="UTF-8" standalone="yes"?><Relationships xmlns="http://schemas.openxmlformats.org/package/2006/relationships"><Relationship Id="rId11" Type="http://schemas.openxmlformats.org/officeDocument/2006/relationships/hyperlink" Target="https://larosadisilesio.myblog.it/list/storia-delle-religioni-mitologia/3709335940.pdf" TargetMode="External"/><Relationship Id="rId10" Type="http://schemas.openxmlformats.org/officeDocument/2006/relationships/hyperlink" Target="https://www.romanoimpero.com/2010/03/il-culto-di-cibele.html?m=1" TargetMode="External"/><Relationship Id="rId13" Type="http://schemas.openxmlformats.org/officeDocument/2006/relationships/hyperlink" Target="https://www.romanoimpero.com/2019/04/megalensia-4-10-aprile.html" TargetMode="External"/><Relationship Id="rId12" Type="http://schemas.openxmlformats.org/officeDocument/2006/relationships/hyperlink" Target="https://www.treccani.it/enciclopedia/cibele/" TargetMode="External"/><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www.sotterraneidiroma.it/sites/tempio-della-magna-mater" TargetMode="External"/><Relationship Id="rId4" Type="http://schemas.openxmlformats.org/officeDocument/2006/relationships/hyperlink" Target="https://www.romanoimpero.com/2010/03/tempio-di-cibele.html?m=1" TargetMode="External"/><Relationship Id="rId9" Type="http://schemas.openxmlformats.org/officeDocument/2006/relationships/hyperlink" Target="https://brill.com/previewpdf/book/9789004296107/B9789004296107-s002.xml" TargetMode="External"/><Relationship Id="rId15" Type="http://schemas.openxmlformats.org/officeDocument/2006/relationships/hyperlink" Target="https://www.ilcerchiodellaluna.it/central_Dee_Cibele.htm" TargetMode="External"/><Relationship Id="rId14" Type="http://schemas.openxmlformats.org/officeDocument/2006/relationships/hyperlink" Target="https://www.romanoimpero.com/2019/03/sanguem-24-marzo.html" TargetMode="External"/><Relationship Id="rId5" Type="http://schemas.openxmlformats.org/officeDocument/2006/relationships/hyperlink" Target="https://www.greenious.it/il-tempio-di-cibele" TargetMode="External"/><Relationship Id="rId6" Type="http://schemas.openxmlformats.org/officeDocument/2006/relationships/hyperlink" Target="https://www.romanoimpero.com/2010/06/lapis-niger.html" TargetMode="External"/><Relationship Id="rId7" Type="http://schemas.openxmlformats.org/officeDocument/2006/relationships/hyperlink" Target="https://www.romanoimpero.com/2010/06/lapis-niger.html?m=1" TargetMode="External"/><Relationship Id="rId8" Type="http://schemas.openxmlformats.org/officeDocument/2006/relationships/hyperlink" Target="https://en.m.wikipedia.org/wiki/Lapis_Niger" TargetMode="External"/></Relationships>
</file>

<file path=ppt/slides/_rels/slide34.xml.rels><?xml version="1.0" encoding="UTF-8" standalone="yes"?><Relationships xmlns="http://schemas.openxmlformats.org/package/2006/relationships"><Relationship Id="rId11" Type="http://schemas.openxmlformats.org/officeDocument/2006/relationships/hyperlink" Target="http://www.archeoroma.com/Palatino/tempio_della_magna_mater.htm" TargetMode="External"/><Relationship Id="rId10" Type="http://schemas.openxmlformats.org/officeDocument/2006/relationships/hyperlink" Target="https://www.google.com/amp/s/www.ilfaroonline.it/2018/04/17/la-statua-della-dea-cibele-formia-al-trasferimento-copenaghen-la-storia-raccontata-raffaele-capolino/217702/amp" TargetMode="External"/><Relationship Id="rId13" Type="http://schemas.openxmlformats.org/officeDocument/2006/relationships/hyperlink" Target="https://www.persee.fr/doc/efr_0223-5099_1998_act_249_1_5359" TargetMode="External"/><Relationship Id="rId12" Type="http://schemas.openxmlformats.org/officeDocument/2006/relationships/hyperlink" Target="https://parcocolosseo.it/opere/statua-della-magna-mater-in-trono" TargetMode="External"/><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s://mediterraneoantico.it/articoli/news/miti-cosmogonici-di-sangue-cibele-e-la-pietra-nera" TargetMode="External"/><Relationship Id="rId4" Type="http://schemas.openxmlformats.org/officeDocument/2006/relationships/hyperlink" Target="http://www.progettovidio.it/novaroma/religioromana.asp" TargetMode="External"/><Relationship Id="rId9" Type="http://schemas.openxmlformats.org/officeDocument/2006/relationships/hyperlink" Target="https://it.m.wikipedia.org/wiki/Cibele" TargetMode="External"/><Relationship Id="rId15" Type="http://schemas.openxmlformats.org/officeDocument/2006/relationships/hyperlink" Target="https://www.romafu.it/tempio-della-magna-mater" TargetMode="External"/><Relationship Id="rId14" Type="http://schemas.openxmlformats.org/officeDocument/2006/relationships/hyperlink" Target="https://www.visite-guidate-roma.com/auguratorium-tempio-della-magna-mater-capanne-di-romolo-domus-tiberiana" TargetMode="External"/><Relationship Id="rId5" Type="http://schemas.openxmlformats.org/officeDocument/2006/relationships/hyperlink" Target="https://www.milanoplatinum.com/il-culto-di-cibele-a-roma.html" TargetMode="External"/><Relationship Id="rId6" Type="http://schemas.openxmlformats.org/officeDocument/2006/relationships/hyperlink" Target="https://www.romanoimpero.com/2020/04/templum-magnae-matris-in-palatino-11.html" TargetMode="External"/><Relationship Id="rId7" Type="http://schemas.openxmlformats.org/officeDocument/2006/relationships/hyperlink" Target="https://www.romasegreta.it/campitelli/palatino/tempio-di-cibele.html" TargetMode="External"/><Relationship Id="rId8" Type="http://schemas.openxmlformats.org/officeDocument/2006/relationships/hyperlink" Target="https://archeologiavocidalpassato.com/tag/tempio-della-magna-mater-sul-palatino"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0.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79206" y="0"/>
            <a:ext cx="9423206" cy="5143500"/>
          </a:xfrm>
          <a:prstGeom prst="rect">
            <a:avLst/>
          </a:prstGeom>
          <a:noFill/>
          <a:ln>
            <a:noFill/>
          </a:ln>
        </p:spPr>
      </p:pic>
      <p:sp>
        <p:nvSpPr>
          <p:cNvPr id="55" name="Google Shape;55;p13"/>
          <p:cNvSpPr txBox="1"/>
          <p:nvPr/>
        </p:nvSpPr>
        <p:spPr>
          <a:xfrm>
            <a:off x="2953891" y="4775615"/>
            <a:ext cx="7315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a:solidFill>
                  <a:srgbClr val="FFFFFF"/>
                </a:solidFill>
                <a:latin typeface="Spectral"/>
                <a:ea typeface="Spectral"/>
                <a:cs typeface="Spectral"/>
                <a:sym typeface="Spectral"/>
              </a:rPr>
              <a:t>A cura di </a:t>
            </a:r>
            <a:r>
              <a:rPr b="1" lang="it">
                <a:solidFill>
                  <a:srgbClr val="FFFFFF"/>
                </a:solidFill>
                <a:latin typeface="Spectral"/>
                <a:ea typeface="Spectral"/>
                <a:cs typeface="Spectral"/>
                <a:sym typeface="Spectral"/>
              </a:rPr>
              <a:t>Chiara Foti,Francesca Campisano, </a:t>
            </a:r>
            <a:r>
              <a:rPr b="1" lang="it">
                <a:solidFill>
                  <a:srgbClr val="FFFFFF"/>
                </a:solidFill>
                <a:latin typeface="Spectral"/>
                <a:ea typeface="Spectral"/>
                <a:cs typeface="Spectral"/>
                <a:sym typeface="Spectral"/>
              </a:rPr>
              <a:t>Marta Liberati,Diana Zannoni</a:t>
            </a:r>
            <a:endParaRPr b="1">
              <a:solidFill>
                <a:srgbClr val="FFFFFF"/>
              </a:solidFill>
              <a:latin typeface="Spectral"/>
              <a:ea typeface="Spectral"/>
              <a:cs typeface="Spectral"/>
              <a:sym typeface="Spectral"/>
            </a:endParaRPr>
          </a:p>
          <a:p>
            <a:pPr indent="0" lvl="0" marL="0" rtl="0" algn="l">
              <a:spcBef>
                <a:spcPts val="0"/>
              </a:spcBef>
              <a:spcAft>
                <a:spcPts val="0"/>
              </a:spcAft>
              <a:buNone/>
            </a:pPr>
            <a:r>
              <a:t/>
            </a:r>
            <a:endParaRPr>
              <a:solidFill>
                <a:srgbClr val="FFFFFF"/>
              </a:solidFill>
            </a:endParaRPr>
          </a:p>
        </p:txBody>
      </p:sp>
      <p:sp>
        <p:nvSpPr>
          <p:cNvPr id="56" name="Google Shape;56;p13"/>
          <p:cNvSpPr txBox="1"/>
          <p:nvPr/>
        </p:nvSpPr>
        <p:spPr>
          <a:xfrm>
            <a:off x="-139650" y="2102246"/>
            <a:ext cx="9423300" cy="939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3000">
                <a:solidFill>
                  <a:srgbClr val="FFFFFF"/>
                </a:solidFill>
                <a:latin typeface="Spectral"/>
                <a:ea typeface="Spectral"/>
                <a:cs typeface="Spectral"/>
                <a:sym typeface="Spectral"/>
              </a:rPr>
              <a:t>LA  DEA CIBELE</a:t>
            </a:r>
            <a:endParaRPr b="1" sz="3000">
              <a:solidFill>
                <a:srgbClr val="FFFFFF"/>
              </a:solidFill>
              <a:latin typeface="Spectral"/>
              <a:ea typeface="Spectral"/>
              <a:cs typeface="Spectral"/>
              <a:sym typeface="Spectral"/>
            </a:endParaRPr>
          </a:p>
          <a:p>
            <a:pPr indent="0" lvl="0" marL="0" rtl="0" algn="ctr">
              <a:spcBef>
                <a:spcPts val="0"/>
              </a:spcBef>
              <a:spcAft>
                <a:spcPts val="0"/>
              </a:spcAft>
              <a:buNone/>
            </a:pPr>
            <a:r>
              <a:rPr b="1" lang="it" sz="1900">
                <a:solidFill>
                  <a:srgbClr val="FFFFFF"/>
                </a:solidFill>
                <a:latin typeface="Spectral"/>
                <a:ea typeface="Spectral"/>
                <a:cs typeface="Spectral"/>
                <a:sym typeface="Spectral"/>
              </a:rPr>
              <a:t>MITO,CULTO,TEMPIO</a:t>
            </a:r>
            <a:endParaRPr b="1" sz="1900">
              <a:solidFill>
                <a:srgbClr val="FFFFFF"/>
              </a:solidFill>
              <a:latin typeface="Spectral"/>
              <a:ea typeface="Spectral"/>
              <a:cs typeface="Spectral"/>
              <a:sym typeface="Spectral"/>
            </a:endParaRPr>
          </a:p>
        </p:txBody>
      </p:sp>
      <p:sp>
        <p:nvSpPr>
          <p:cNvPr id="57" name="Google Shape;57;p13"/>
          <p:cNvSpPr/>
          <p:nvPr/>
        </p:nvSpPr>
        <p:spPr>
          <a:xfrm>
            <a:off x="2679900" y="1731300"/>
            <a:ext cx="3784200" cy="1680900"/>
          </a:xfrm>
          <a:prstGeom prst="rect">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27" name="Shape 127"/>
        <p:cNvGrpSpPr/>
        <p:nvPr/>
      </p:nvGrpSpPr>
      <p:grpSpPr>
        <a:xfrm>
          <a:off x="0" y="0"/>
          <a:ext cx="0" cy="0"/>
          <a:chOff x="0" y="0"/>
          <a:chExt cx="0" cy="0"/>
        </a:xfrm>
      </p:grpSpPr>
      <p:sp>
        <p:nvSpPr>
          <p:cNvPr id="128" name="Google Shape;128;p22"/>
          <p:cNvSpPr txBox="1"/>
          <p:nvPr/>
        </p:nvSpPr>
        <p:spPr>
          <a:xfrm>
            <a:off x="6943725" y="311675"/>
            <a:ext cx="1836900" cy="789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None/>
            </a:pPr>
            <a:r>
              <a:t/>
            </a:r>
            <a:endParaRPr/>
          </a:p>
        </p:txBody>
      </p:sp>
      <p:sp>
        <p:nvSpPr>
          <p:cNvPr id="129" name="Google Shape;129;p22"/>
          <p:cNvSpPr txBox="1"/>
          <p:nvPr/>
        </p:nvSpPr>
        <p:spPr>
          <a:xfrm>
            <a:off x="156125" y="55125"/>
            <a:ext cx="5602800" cy="48609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Font typeface="Spectral"/>
              <a:buChar char="❖"/>
            </a:pPr>
            <a:r>
              <a:rPr lang="it">
                <a:solidFill>
                  <a:schemeClr val="dk1"/>
                </a:solidFill>
                <a:latin typeface="Spectral"/>
                <a:ea typeface="Spectral"/>
                <a:cs typeface="Spectral"/>
                <a:sym typeface="Spectral"/>
              </a:rPr>
              <a:t>La Cibele conosciuta dai Greci nel 6°-5° sec. (secondo alcuni molto prima) e il cui culto, accolto da Roma all’inizio del 2° sec. a.C., fu poi diffuso in tutto il mondo romano, è la Cibele già venerata dai Frigi in precedenza. </a:t>
            </a:r>
            <a:endParaRPr>
              <a:solidFill>
                <a:schemeClr val="dk1"/>
              </a:solidFill>
              <a:latin typeface="Spectral"/>
              <a:ea typeface="Spectral"/>
              <a:cs typeface="Spectral"/>
              <a:sym typeface="Spectral"/>
            </a:endParaRPr>
          </a:p>
          <a:p>
            <a:pPr indent="0" lvl="0" marL="457200" rtl="0" algn="l">
              <a:lnSpc>
                <a:spcPct val="115000"/>
              </a:lnSpc>
              <a:spcBef>
                <a:spcPts val="0"/>
              </a:spcBef>
              <a:spcAft>
                <a:spcPts val="0"/>
              </a:spcAft>
              <a:buNone/>
            </a:pPr>
            <a:r>
              <a:t/>
            </a:r>
            <a:endParaRPr>
              <a:solidFill>
                <a:schemeClr val="dk1"/>
              </a:solidFill>
              <a:latin typeface="Spectral"/>
              <a:ea typeface="Spectral"/>
              <a:cs typeface="Spectral"/>
              <a:sym typeface="Spectral"/>
            </a:endParaRPr>
          </a:p>
          <a:p>
            <a:pPr indent="-317500" lvl="0" marL="457200" rtl="0" algn="l">
              <a:lnSpc>
                <a:spcPct val="115000"/>
              </a:lnSpc>
              <a:spcBef>
                <a:spcPts val="0"/>
              </a:spcBef>
              <a:spcAft>
                <a:spcPts val="0"/>
              </a:spcAft>
              <a:buClr>
                <a:schemeClr val="dk1"/>
              </a:buClr>
              <a:buSzPts val="1400"/>
              <a:buFont typeface="Spectral"/>
              <a:buChar char="❖"/>
            </a:pPr>
            <a:r>
              <a:rPr lang="it">
                <a:solidFill>
                  <a:schemeClr val="dk1"/>
                </a:solidFill>
                <a:latin typeface="Spectral"/>
                <a:ea typeface="Spectral"/>
                <a:cs typeface="Spectral"/>
                <a:sym typeface="Spectral"/>
              </a:rPr>
              <a:t>Il suo culto,che aveva il centro principale in Pessinunte, in Asia minore, era in origine di carattere nettamente orgiastico: nelle cerimonie funebri che si tenevano in suo onore durante l’equinozio di primavera, i galli (gr. γάλλοι, lat. galli), suoi sacerdoti servitori, celeravano la Dea con danze sfrenate al suono di flauti, timpani e cembali ed estasi deliranti, durante le quali si flagellavano con pratiche autolesive che arrivavano all’autoevirazione. Successivamente, sotto l'influenza greca, questo culto perse molte delle sue caratteristiche barbariche, che riaffiorarono però in epoca ellenistica.</a:t>
            </a:r>
            <a:endParaRPr>
              <a:solidFill>
                <a:schemeClr val="dk1"/>
              </a:solidFill>
              <a:latin typeface="Spectral"/>
              <a:ea typeface="Spectral"/>
              <a:cs typeface="Spectral"/>
              <a:sym typeface="Spectral"/>
            </a:endParaRPr>
          </a:p>
          <a:p>
            <a:pPr indent="0" lvl="0" marL="457200" rtl="0" algn="l">
              <a:lnSpc>
                <a:spcPct val="115000"/>
              </a:lnSpc>
              <a:spcBef>
                <a:spcPts val="0"/>
              </a:spcBef>
              <a:spcAft>
                <a:spcPts val="0"/>
              </a:spcAft>
              <a:buNone/>
            </a:pPr>
            <a:r>
              <a:t/>
            </a:r>
            <a:endParaRPr>
              <a:solidFill>
                <a:schemeClr val="dk1"/>
              </a:solidFill>
              <a:latin typeface="Spectral"/>
              <a:ea typeface="Spectral"/>
              <a:cs typeface="Spectral"/>
              <a:sym typeface="Spectral"/>
            </a:endParaRPr>
          </a:p>
          <a:p>
            <a:pPr indent="-317500" lvl="0" marL="457200" rtl="0" algn="l">
              <a:lnSpc>
                <a:spcPct val="115000"/>
              </a:lnSpc>
              <a:spcBef>
                <a:spcPts val="0"/>
              </a:spcBef>
              <a:spcAft>
                <a:spcPts val="0"/>
              </a:spcAft>
              <a:buClr>
                <a:schemeClr val="dk1"/>
              </a:buClr>
              <a:buSzPts val="1400"/>
              <a:buFont typeface="Spectral"/>
              <a:buChar char="❖"/>
            </a:pPr>
            <a:r>
              <a:rPr lang="it">
                <a:solidFill>
                  <a:schemeClr val="dk1"/>
                </a:solidFill>
                <a:latin typeface="Spectral"/>
                <a:ea typeface="Spectral"/>
                <a:cs typeface="Spectral"/>
                <a:sym typeface="Spectral"/>
              </a:rPr>
              <a:t>In Grecia il culto cibelico assunse il greco come lingua rituale, che restò tale anche nell’ulteriore diffusione in Italia e nell’Occidente romano (➔ Magna Mater).</a:t>
            </a:r>
            <a:endParaRPr>
              <a:solidFill>
                <a:schemeClr val="dk1"/>
              </a:solidFill>
              <a:latin typeface="Spectral"/>
              <a:ea typeface="Spectral"/>
              <a:cs typeface="Spectral"/>
              <a:sym typeface="Spectral"/>
            </a:endParaRPr>
          </a:p>
        </p:txBody>
      </p:sp>
      <p:pic>
        <p:nvPicPr>
          <p:cNvPr id="130" name="Google Shape;130;p22"/>
          <p:cNvPicPr preferRelativeResize="0"/>
          <p:nvPr/>
        </p:nvPicPr>
        <p:blipFill>
          <a:blip r:embed="rId3">
            <a:alphaModFix/>
          </a:blip>
          <a:stretch>
            <a:fillRect/>
          </a:stretch>
        </p:blipFill>
        <p:spPr>
          <a:xfrm>
            <a:off x="6159325" y="1101275"/>
            <a:ext cx="2786350" cy="23417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34" name="Shape 134"/>
        <p:cNvGrpSpPr/>
        <p:nvPr/>
      </p:nvGrpSpPr>
      <p:grpSpPr>
        <a:xfrm>
          <a:off x="0" y="0"/>
          <a:ext cx="0" cy="0"/>
          <a:chOff x="0" y="0"/>
          <a:chExt cx="0" cy="0"/>
        </a:xfrm>
      </p:grpSpPr>
      <p:sp>
        <p:nvSpPr>
          <p:cNvPr id="135" name="Google Shape;135;p23"/>
          <p:cNvSpPr txBox="1"/>
          <p:nvPr/>
        </p:nvSpPr>
        <p:spPr>
          <a:xfrm>
            <a:off x="2039050" y="403775"/>
            <a:ext cx="6787500" cy="484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t/>
            </a:r>
            <a:endParaRPr b="1" sz="11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highlight>
                <a:srgbClr val="FFFFFF"/>
              </a:highlight>
            </a:endParaRPr>
          </a:p>
          <a:p>
            <a:pPr indent="-317500" lvl="0" marL="457200" rtl="0" algn="l">
              <a:lnSpc>
                <a:spcPct val="115000"/>
              </a:lnSpc>
              <a:spcBef>
                <a:spcPts val="0"/>
              </a:spcBef>
              <a:spcAft>
                <a:spcPts val="0"/>
              </a:spcAft>
              <a:buClr>
                <a:schemeClr val="dk1"/>
              </a:buClr>
              <a:buSzPts val="1400"/>
              <a:buFont typeface="Spectral"/>
              <a:buChar char="❖"/>
            </a:pPr>
            <a:r>
              <a:rPr lang="it">
                <a:solidFill>
                  <a:schemeClr val="dk1"/>
                </a:solidFill>
                <a:latin typeface="Spectral"/>
                <a:ea typeface="Spectral"/>
                <a:cs typeface="Spectral"/>
                <a:sym typeface="Spectral"/>
              </a:rPr>
              <a:t>Il culto di Cibele a Roma, ebbe ampia diffusione sotto Cesare nel 65 (notizia di Dione Cassio), ma fu particolarmente sentito ed intensificato sotto Augusto, anche in coerenza con l’idea, da diffondere sistematicamente, che le origini di Roma fossero troiane. Non a caso Ottaviano fece rifondare il tempio di Cibele sul Palatino e non a caso la Grande Madre viene invocata in soccorso da Anchise nel III libro dell’Eneide Virgiliana, dopo la profezia di Apollo (“cercate la Grande Madre”) e pregata da Enea nel VII libro, quando sbarca sulle coste laziali.</a:t>
            </a:r>
            <a:endParaRPr>
              <a:solidFill>
                <a:schemeClr val="dk1"/>
              </a:solidFill>
              <a:latin typeface="Spectral"/>
              <a:ea typeface="Spectral"/>
              <a:cs typeface="Spectral"/>
              <a:sym typeface="Spectra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Spectral"/>
              <a:ea typeface="Spectral"/>
              <a:cs typeface="Spectral"/>
              <a:sym typeface="Spectral"/>
            </a:endParaRPr>
          </a:p>
          <a:p>
            <a:pPr indent="-317500" lvl="0" marL="457200" rtl="0" algn="l">
              <a:lnSpc>
                <a:spcPct val="115000"/>
              </a:lnSpc>
              <a:spcBef>
                <a:spcPts val="0"/>
              </a:spcBef>
              <a:spcAft>
                <a:spcPts val="0"/>
              </a:spcAft>
              <a:buClr>
                <a:schemeClr val="dk1"/>
              </a:buClr>
              <a:buSzPts val="1400"/>
              <a:buFont typeface="Spectral"/>
              <a:buChar char="❖"/>
            </a:pPr>
            <a:r>
              <a:rPr lang="it">
                <a:solidFill>
                  <a:schemeClr val="dk1"/>
                </a:solidFill>
                <a:latin typeface="Spectral"/>
                <a:ea typeface="Spectral"/>
                <a:cs typeface="Spectral"/>
                <a:sym typeface="Spectral"/>
              </a:rPr>
              <a:t>Il culto venne proclamato ufficiale dell'Impero Romano a Lione nel 160 d.C.</a:t>
            </a:r>
            <a:endParaRPr>
              <a:solidFill>
                <a:schemeClr val="dk1"/>
              </a:solidFill>
              <a:latin typeface="Spectral"/>
              <a:ea typeface="Spectral"/>
              <a:cs typeface="Spectral"/>
              <a:sym typeface="Spectra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Spectral"/>
              <a:ea typeface="Spectral"/>
              <a:cs typeface="Spectral"/>
              <a:sym typeface="Spectral"/>
            </a:endParaRPr>
          </a:p>
          <a:p>
            <a:pPr indent="-317500" lvl="0" marL="457200" rtl="0" algn="l">
              <a:lnSpc>
                <a:spcPct val="115000"/>
              </a:lnSpc>
              <a:spcBef>
                <a:spcPts val="0"/>
              </a:spcBef>
              <a:spcAft>
                <a:spcPts val="0"/>
              </a:spcAft>
              <a:buClr>
                <a:schemeClr val="dk1"/>
              </a:buClr>
              <a:buSzPts val="1400"/>
              <a:buFont typeface="Spectral"/>
              <a:buChar char="❖"/>
            </a:pPr>
            <a:r>
              <a:rPr lang="it">
                <a:solidFill>
                  <a:schemeClr val="dk1"/>
                </a:solidFill>
                <a:latin typeface="Spectral"/>
                <a:ea typeface="Spectral"/>
                <a:cs typeface="Spectral"/>
                <a:sym typeface="Spectral"/>
              </a:rPr>
              <a:t> Le feste in onore di Cibele e Attis si protrassero fino al IV secolo d.C.</a:t>
            </a:r>
            <a:r>
              <a:rPr lang="it">
                <a:solidFill>
                  <a:schemeClr val="dk1"/>
                </a:solidFill>
                <a:latin typeface="Spectral"/>
                <a:ea typeface="Spectral"/>
                <a:cs typeface="Spectral"/>
                <a:sym typeface="Spectral"/>
              </a:rPr>
              <a:t>, </a:t>
            </a:r>
            <a:r>
              <a:rPr lang="it">
                <a:solidFill>
                  <a:schemeClr val="dk1"/>
                </a:solidFill>
                <a:latin typeface="Spectral"/>
                <a:ea typeface="Spectral"/>
                <a:cs typeface="Spectral"/>
                <a:sym typeface="Spectral"/>
              </a:rPr>
              <a:t>per la precisione fino al 389 quando l'Editto di Teodosio ordinò l'abbattimento di tutti i templi pagani.</a:t>
            </a:r>
            <a:endParaRPr sz="11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highlight>
                <a:srgbClr val="FFFFFF"/>
              </a:highlight>
            </a:endParaRPr>
          </a:p>
          <a:p>
            <a:pPr indent="0" lvl="0" marL="0" rtl="0" algn="l">
              <a:spcBef>
                <a:spcPts val="0"/>
              </a:spcBef>
              <a:spcAft>
                <a:spcPts val="0"/>
              </a:spcAft>
              <a:buNone/>
            </a:pPr>
            <a:r>
              <a:t/>
            </a:r>
            <a:endParaRPr/>
          </a:p>
        </p:txBody>
      </p:sp>
      <p:pic>
        <p:nvPicPr>
          <p:cNvPr id="136" name="Google Shape;136;p23"/>
          <p:cNvPicPr preferRelativeResize="0"/>
          <p:nvPr/>
        </p:nvPicPr>
        <p:blipFill>
          <a:blip r:embed="rId3">
            <a:alphaModFix/>
          </a:blip>
          <a:stretch>
            <a:fillRect/>
          </a:stretch>
        </p:blipFill>
        <p:spPr>
          <a:xfrm>
            <a:off x="235050" y="1129723"/>
            <a:ext cx="1873475" cy="2966900"/>
          </a:xfrm>
          <a:prstGeom prst="rect">
            <a:avLst/>
          </a:prstGeom>
          <a:noFill/>
          <a:ln>
            <a:noFill/>
          </a:ln>
        </p:spPr>
      </p:pic>
      <p:sp>
        <p:nvSpPr>
          <p:cNvPr id="137" name="Google Shape;137;p23"/>
          <p:cNvSpPr txBox="1"/>
          <p:nvPr/>
        </p:nvSpPr>
        <p:spPr>
          <a:xfrm>
            <a:off x="137775" y="110225"/>
            <a:ext cx="5161800" cy="495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it" sz="2020">
                <a:solidFill>
                  <a:schemeClr val="dk1"/>
                </a:solidFill>
                <a:latin typeface="Merriweather Black"/>
                <a:ea typeface="Merriweather Black"/>
                <a:cs typeface="Merriweather Black"/>
                <a:sym typeface="Merriweather Black"/>
              </a:rPr>
              <a:t>Il culto di Cibele a Roma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41" name="Shape 141"/>
        <p:cNvGrpSpPr/>
        <p:nvPr/>
      </p:nvGrpSpPr>
      <p:grpSpPr>
        <a:xfrm>
          <a:off x="0" y="0"/>
          <a:ext cx="0" cy="0"/>
          <a:chOff x="0" y="0"/>
          <a:chExt cx="0" cy="0"/>
        </a:xfrm>
      </p:grpSpPr>
      <p:sp>
        <p:nvSpPr>
          <p:cNvPr id="142" name="Google Shape;142;p24"/>
          <p:cNvSpPr txBox="1"/>
          <p:nvPr>
            <p:ph type="title"/>
          </p:nvPr>
        </p:nvSpPr>
        <p:spPr>
          <a:xfrm>
            <a:off x="311700" y="271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2400">
                <a:latin typeface="Merriweather Black"/>
                <a:ea typeface="Merriweather Black"/>
                <a:cs typeface="Merriweather Black"/>
                <a:sym typeface="Merriweather Black"/>
              </a:rPr>
              <a:t>Il rapporto tra i Romani e la Dea Cibele</a:t>
            </a:r>
            <a:endParaRPr sz="2400">
              <a:latin typeface="Merriweather Black"/>
              <a:ea typeface="Merriweather Black"/>
              <a:cs typeface="Merriweather Black"/>
              <a:sym typeface="Merriweather Black"/>
            </a:endParaRPr>
          </a:p>
        </p:txBody>
      </p:sp>
      <p:sp>
        <p:nvSpPr>
          <p:cNvPr id="143" name="Google Shape;143;p24"/>
          <p:cNvSpPr txBox="1"/>
          <p:nvPr>
            <p:ph idx="1" type="body"/>
          </p:nvPr>
        </p:nvSpPr>
        <p:spPr>
          <a:xfrm>
            <a:off x="311700" y="941950"/>
            <a:ext cx="6116700" cy="3829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sz="1400">
                <a:solidFill>
                  <a:schemeClr val="dk1"/>
                </a:solidFill>
                <a:latin typeface="Spectral"/>
                <a:ea typeface="Spectral"/>
                <a:cs typeface="Spectral"/>
                <a:sym typeface="Spectral"/>
              </a:rPr>
              <a:t>Ai Romani Cibele non era estranea,infatti in caso di un assedio al nemico, si ricorreva all’evocazione. I Romani, quando la situazione era impegnativa, invocavano le divinità protettrici della città nemica, per indurle ad abbandonare la difesa delle popolazioni avversarie.</a:t>
            </a:r>
            <a:endParaRPr sz="1400">
              <a:solidFill>
                <a:schemeClr val="dk1"/>
              </a:solidFill>
              <a:latin typeface="Spectral"/>
              <a:ea typeface="Spectral"/>
              <a:cs typeface="Spectral"/>
              <a:sym typeface="Spectral"/>
            </a:endParaRPr>
          </a:p>
          <a:p>
            <a:pPr indent="0" lvl="0" marL="0" rtl="0" algn="l">
              <a:spcBef>
                <a:spcPts val="1200"/>
              </a:spcBef>
              <a:spcAft>
                <a:spcPts val="0"/>
              </a:spcAft>
              <a:buNone/>
            </a:pPr>
            <a:r>
              <a:rPr lang="it" sz="1400">
                <a:solidFill>
                  <a:schemeClr val="dk1"/>
                </a:solidFill>
                <a:latin typeface="Spectral"/>
                <a:ea typeface="Spectral"/>
                <a:cs typeface="Spectral"/>
                <a:sym typeface="Spectral"/>
              </a:rPr>
              <a:t>Livio riporta che nel 369 ac. il comandante Camillo esortò la Dea Uni ad abbandonare i suoi templi e a trasferirsi a Roma. </a:t>
            </a:r>
            <a:endParaRPr sz="1400">
              <a:solidFill>
                <a:schemeClr val="dk1"/>
              </a:solidFill>
              <a:latin typeface="Spectral"/>
              <a:ea typeface="Spectral"/>
              <a:cs typeface="Spectral"/>
              <a:sym typeface="Spectral"/>
            </a:endParaRPr>
          </a:p>
          <a:p>
            <a:pPr indent="0" lvl="0" marL="0" rtl="0" algn="l">
              <a:spcBef>
                <a:spcPts val="1200"/>
              </a:spcBef>
              <a:spcAft>
                <a:spcPts val="0"/>
              </a:spcAft>
              <a:buNone/>
            </a:pPr>
            <a:r>
              <a:rPr lang="it" sz="1400">
                <a:solidFill>
                  <a:schemeClr val="dk1"/>
                </a:solidFill>
                <a:latin typeface="Spectral"/>
                <a:ea typeface="Spectral"/>
                <a:cs typeface="Spectral"/>
                <a:sym typeface="Spectral"/>
              </a:rPr>
              <a:t>Per i Romani ,l'adozione di Cibele fu richiesta pensando che le divinità romane non ce la facessero a difendere Roma, per cui occorresse una divinità più antica e potente.</a:t>
            </a:r>
            <a:endParaRPr sz="1400">
              <a:solidFill>
                <a:schemeClr val="dk1"/>
              </a:solidFill>
              <a:latin typeface="Spectral"/>
              <a:ea typeface="Spectral"/>
              <a:cs typeface="Spectral"/>
              <a:sym typeface="Spectral"/>
            </a:endParaRPr>
          </a:p>
          <a:p>
            <a:pPr indent="0" lvl="0" marL="0" rtl="0" algn="l">
              <a:spcBef>
                <a:spcPts val="1200"/>
              </a:spcBef>
              <a:spcAft>
                <a:spcPts val="1200"/>
              </a:spcAft>
              <a:buNone/>
            </a:pPr>
            <a:r>
              <a:t/>
            </a:r>
            <a:endParaRPr sz="1400">
              <a:solidFill>
                <a:schemeClr val="dk1"/>
              </a:solidFill>
              <a:latin typeface="Spectral"/>
              <a:ea typeface="Spectral"/>
              <a:cs typeface="Spectral"/>
              <a:sym typeface="Spectral"/>
            </a:endParaRPr>
          </a:p>
        </p:txBody>
      </p:sp>
      <p:pic>
        <p:nvPicPr>
          <p:cNvPr id="144" name="Google Shape;144;p24"/>
          <p:cNvPicPr preferRelativeResize="0"/>
          <p:nvPr/>
        </p:nvPicPr>
        <p:blipFill>
          <a:blip r:embed="rId3">
            <a:alphaModFix/>
          </a:blip>
          <a:stretch>
            <a:fillRect/>
          </a:stretch>
        </p:blipFill>
        <p:spPr>
          <a:xfrm>
            <a:off x="6613376" y="457375"/>
            <a:ext cx="1557100" cy="2195057"/>
          </a:xfrm>
          <a:prstGeom prst="rect">
            <a:avLst/>
          </a:prstGeom>
          <a:noFill/>
          <a:ln>
            <a:noFill/>
          </a:ln>
        </p:spPr>
      </p:pic>
      <p:pic>
        <p:nvPicPr>
          <p:cNvPr id="145" name="Google Shape;145;p24"/>
          <p:cNvPicPr preferRelativeResize="0"/>
          <p:nvPr/>
        </p:nvPicPr>
        <p:blipFill>
          <a:blip r:embed="rId4">
            <a:alphaModFix/>
          </a:blip>
          <a:stretch>
            <a:fillRect/>
          </a:stretch>
        </p:blipFill>
        <p:spPr>
          <a:xfrm>
            <a:off x="6613375" y="2819325"/>
            <a:ext cx="2296950" cy="19524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B8AF"/>
        </a:solidFill>
      </p:bgPr>
    </p:bg>
    <p:spTree>
      <p:nvGrpSpPr>
        <p:cNvPr id="149" name="Shape 149"/>
        <p:cNvGrpSpPr/>
        <p:nvPr/>
      </p:nvGrpSpPr>
      <p:grpSpPr>
        <a:xfrm>
          <a:off x="0" y="0"/>
          <a:ext cx="0" cy="0"/>
          <a:chOff x="0" y="0"/>
          <a:chExt cx="0" cy="0"/>
        </a:xfrm>
      </p:grpSpPr>
      <p:sp>
        <p:nvSpPr>
          <p:cNvPr id="150" name="Google Shape;150;p25"/>
          <p:cNvSpPr txBox="1"/>
          <p:nvPr>
            <p:ph type="title"/>
          </p:nvPr>
        </p:nvSpPr>
        <p:spPr>
          <a:xfrm>
            <a:off x="311700" y="1971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2400">
                <a:latin typeface="Merriweather Black"/>
                <a:ea typeface="Merriweather Black"/>
                <a:cs typeface="Merriweather Black"/>
                <a:sym typeface="Merriweather Black"/>
              </a:rPr>
              <a:t>Catania e Cibele: Pietro Carrera</a:t>
            </a:r>
            <a:endParaRPr sz="2400">
              <a:latin typeface="Merriweather Black"/>
              <a:ea typeface="Merriweather Black"/>
              <a:cs typeface="Merriweather Black"/>
              <a:sym typeface="Merriweather Black"/>
            </a:endParaRPr>
          </a:p>
        </p:txBody>
      </p:sp>
      <p:sp>
        <p:nvSpPr>
          <p:cNvPr id="151" name="Google Shape;151;p25"/>
          <p:cNvSpPr txBox="1"/>
          <p:nvPr>
            <p:ph idx="1" type="body"/>
          </p:nvPr>
        </p:nvSpPr>
        <p:spPr>
          <a:xfrm>
            <a:off x="311700" y="769850"/>
            <a:ext cx="8520600" cy="41505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852"/>
              <a:buNone/>
            </a:pPr>
            <a:r>
              <a:rPr lang="it" sz="1400">
                <a:solidFill>
                  <a:schemeClr val="dk1"/>
                </a:solidFill>
                <a:latin typeface="Spectral"/>
                <a:ea typeface="Spectral"/>
                <a:cs typeface="Spectral"/>
                <a:sym typeface="Spectral"/>
              </a:rPr>
              <a:t>A Catania esiste un quartiere antico, chiamato Cibali.</a:t>
            </a:r>
            <a:endParaRPr sz="1400">
              <a:solidFill>
                <a:schemeClr val="dk1"/>
              </a:solidFill>
              <a:latin typeface="Spectral"/>
              <a:ea typeface="Spectral"/>
              <a:cs typeface="Spectral"/>
              <a:sym typeface="Spectral"/>
            </a:endParaRPr>
          </a:p>
          <a:p>
            <a:pPr indent="0" lvl="0" marL="0" rtl="0" algn="l">
              <a:lnSpc>
                <a:spcPct val="95000"/>
              </a:lnSpc>
              <a:spcBef>
                <a:spcPts val="1200"/>
              </a:spcBef>
              <a:spcAft>
                <a:spcPts val="0"/>
              </a:spcAft>
              <a:buSzPts val="852"/>
              <a:buNone/>
            </a:pPr>
            <a:r>
              <a:rPr lang="it" sz="1400">
                <a:solidFill>
                  <a:schemeClr val="dk1"/>
                </a:solidFill>
                <a:latin typeface="Spectral"/>
                <a:ea typeface="Spectral"/>
                <a:cs typeface="Spectral"/>
                <a:sym typeface="Spectral"/>
              </a:rPr>
              <a:t>● alcuni sostengono che il nome derivi dal greco κεφαλή,                                                                                                            in riferimento al fiume Longane, alla cui sorgente (testa) si trova il quartiere;                                                                          </a:t>
            </a:r>
            <a:endParaRPr sz="1400">
              <a:solidFill>
                <a:schemeClr val="dk1"/>
              </a:solidFill>
              <a:latin typeface="Spectral"/>
              <a:ea typeface="Spectral"/>
              <a:cs typeface="Spectral"/>
              <a:sym typeface="Spectral"/>
            </a:endParaRPr>
          </a:p>
          <a:p>
            <a:pPr indent="0" lvl="0" marL="0" rtl="0" algn="l">
              <a:lnSpc>
                <a:spcPct val="95000"/>
              </a:lnSpc>
              <a:spcBef>
                <a:spcPts val="1200"/>
              </a:spcBef>
              <a:spcAft>
                <a:spcPts val="0"/>
              </a:spcAft>
              <a:buSzPts val="852"/>
              <a:buNone/>
            </a:pPr>
            <a:r>
              <a:rPr lang="it" sz="1400">
                <a:solidFill>
                  <a:schemeClr val="dk1"/>
                </a:solidFill>
                <a:latin typeface="Spectral"/>
                <a:ea typeface="Spectral"/>
                <a:cs typeface="Spectral"/>
                <a:sym typeface="Spectral"/>
              </a:rPr>
              <a:t>● altri, invece, sostengono la teoria dello studioso Pietro Carrera,                                                                                                       che sostenne che il nome Cibali derivasse da un tempio edificato in onore                                                                                             della dea Cibele e distrutto da un terremoto.  </a:t>
            </a:r>
            <a:endParaRPr sz="1400">
              <a:solidFill>
                <a:schemeClr val="dk1"/>
              </a:solidFill>
              <a:latin typeface="Spectral"/>
              <a:ea typeface="Spectral"/>
              <a:cs typeface="Spectral"/>
              <a:sym typeface="Spectral"/>
            </a:endParaRPr>
          </a:p>
          <a:p>
            <a:pPr indent="0" lvl="0" marL="0" rtl="0" algn="l">
              <a:lnSpc>
                <a:spcPct val="95000"/>
              </a:lnSpc>
              <a:spcBef>
                <a:spcPts val="1200"/>
              </a:spcBef>
              <a:spcAft>
                <a:spcPts val="0"/>
              </a:spcAft>
              <a:buSzPts val="852"/>
              <a:buNone/>
            </a:pPr>
            <a:r>
              <a:t/>
            </a:r>
            <a:endParaRPr sz="1400">
              <a:solidFill>
                <a:schemeClr val="dk1"/>
              </a:solidFill>
              <a:latin typeface="Spectral"/>
              <a:ea typeface="Spectral"/>
              <a:cs typeface="Spectral"/>
              <a:sym typeface="Spectral"/>
            </a:endParaRPr>
          </a:p>
          <a:p>
            <a:pPr indent="0" lvl="0" marL="0" rtl="0" algn="l">
              <a:lnSpc>
                <a:spcPct val="95000"/>
              </a:lnSpc>
              <a:spcBef>
                <a:spcPts val="1200"/>
              </a:spcBef>
              <a:spcAft>
                <a:spcPts val="0"/>
              </a:spcAft>
              <a:buSzPts val="852"/>
              <a:buNone/>
            </a:pPr>
            <a:r>
              <a:t/>
            </a:r>
            <a:endParaRPr sz="1400">
              <a:solidFill>
                <a:schemeClr val="dk1"/>
              </a:solidFill>
              <a:latin typeface="Spectral"/>
              <a:ea typeface="Spectral"/>
              <a:cs typeface="Spectral"/>
              <a:sym typeface="Spectral"/>
            </a:endParaRPr>
          </a:p>
          <a:p>
            <a:pPr indent="0" lvl="0" marL="0" rtl="0" algn="l">
              <a:lnSpc>
                <a:spcPct val="95000"/>
              </a:lnSpc>
              <a:spcBef>
                <a:spcPts val="1200"/>
              </a:spcBef>
              <a:spcAft>
                <a:spcPts val="0"/>
              </a:spcAft>
              <a:buSzPts val="852"/>
              <a:buNone/>
            </a:pPr>
            <a:r>
              <a:t/>
            </a:r>
            <a:endParaRPr sz="1400">
              <a:solidFill>
                <a:schemeClr val="dk1"/>
              </a:solidFill>
              <a:latin typeface="Spectral"/>
              <a:ea typeface="Spectral"/>
              <a:cs typeface="Spectral"/>
              <a:sym typeface="Spectral"/>
            </a:endParaRPr>
          </a:p>
          <a:p>
            <a:pPr indent="0" lvl="0" marL="0" rtl="0" algn="l">
              <a:lnSpc>
                <a:spcPct val="95000"/>
              </a:lnSpc>
              <a:spcBef>
                <a:spcPts val="1200"/>
              </a:spcBef>
              <a:spcAft>
                <a:spcPts val="0"/>
              </a:spcAft>
              <a:buSzPts val="852"/>
              <a:buNone/>
            </a:pPr>
            <a:r>
              <a:rPr lang="it" sz="1400">
                <a:solidFill>
                  <a:schemeClr val="dk1"/>
                </a:solidFill>
                <a:latin typeface="Spectral"/>
                <a:ea typeface="Spectral"/>
                <a:cs typeface="Spectral"/>
                <a:sym typeface="Spectral"/>
              </a:rPr>
              <a:t>Pietro Carrera s</a:t>
            </a:r>
            <a:r>
              <a:rPr lang="it" sz="1400">
                <a:solidFill>
                  <a:schemeClr val="dk1"/>
                </a:solidFill>
                <a:latin typeface="Spectral"/>
                <a:ea typeface="Spectral"/>
                <a:cs typeface="Spectral"/>
                <a:sym typeface="Spectral"/>
              </a:rPr>
              <a:t>i fece sacerdote e a partire dal 1601 fu cappellano della parrocchia di S. Maria della Stella in Militello, quindi cappellano di Giovanna d’Austria, moglie del marchese di Militello e del principe Francesco Branciforte.</a:t>
            </a:r>
            <a:r>
              <a:rPr lang="it" sz="1400">
                <a:solidFill>
                  <a:schemeClr val="dk1"/>
                </a:solidFill>
                <a:latin typeface="Spectral"/>
                <a:ea typeface="Spectral"/>
                <a:cs typeface="Spectral"/>
                <a:sym typeface="Spectral"/>
              </a:rPr>
              <a:t> Morto il principe nel 1622, passò al servizio del duca Giacomo Bonanno. </a:t>
            </a:r>
            <a:r>
              <a:rPr lang="it" sz="1400">
                <a:solidFill>
                  <a:schemeClr val="dk1"/>
                </a:solidFill>
                <a:latin typeface="Spectral"/>
                <a:ea typeface="Spectral"/>
                <a:cs typeface="Spectral"/>
                <a:sym typeface="Spectral"/>
              </a:rPr>
              <a:t>Il Senato di Catania affidò a don Pietro Carrera il compito di scrivere una storia della città che ne dimostrasse l’antica nobiltà. Carrera utilizzò fonti discutibili fornitegli dal cancelliere Ottavio D’Arcangelo. I risultati sono ancora presenti nell'immaginario collettivo. </a:t>
            </a:r>
            <a:endParaRPr sz="1400">
              <a:solidFill>
                <a:schemeClr val="dk1"/>
              </a:solidFill>
              <a:latin typeface="Spectral"/>
              <a:ea typeface="Spectral"/>
              <a:cs typeface="Spectral"/>
              <a:sym typeface="Spectral"/>
            </a:endParaRPr>
          </a:p>
          <a:p>
            <a:pPr indent="0" lvl="0" marL="0" rtl="0" algn="l">
              <a:lnSpc>
                <a:spcPct val="95000"/>
              </a:lnSpc>
              <a:spcBef>
                <a:spcPts val="1200"/>
              </a:spcBef>
              <a:spcAft>
                <a:spcPts val="1200"/>
              </a:spcAft>
              <a:buSzPts val="852"/>
              <a:buNone/>
            </a:pPr>
            <a:r>
              <a:t/>
            </a:r>
            <a:endParaRPr sz="1085">
              <a:solidFill>
                <a:schemeClr val="dk1"/>
              </a:solidFill>
              <a:latin typeface="Spectral"/>
              <a:ea typeface="Spectral"/>
              <a:cs typeface="Spectral"/>
              <a:sym typeface="Spectral"/>
            </a:endParaRPr>
          </a:p>
        </p:txBody>
      </p:sp>
      <p:sp>
        <p:nvSpPr>
          <p:cNvPr id="152" name="Google Shape;152;p25"/>
          <p:cNvSpPr txBox="1"/>
          <p:nvPr/>
        </p:nvSpPr>
        <p:spPr>
          <a:xfrm>
            <a:off x="311700" y="2514625"/>
            <a:ext cx="60216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Spectral"/>
                <a:ea typeface="Spectral"/>
                <a:cs typeface="Spectral"/>
                <a:sym typeface="Spectral"/>
              </a:rPr>
              <a:t>Se è più probabile la prima ipotesi, visto che nei documenti più antichi Cibali era chiamato Cifali e così viene riportato da Giovanni Verga, più nota e più affascinante è la seconda, anche per la personalità di Carrera. </a:t>
            </a:r>
            <a:endParaRPr>
              <a:latin typeface="Spectral"/>
              <a:ea typeface="Spectral"/>
              <a:cs typeface="Spectral"/>
              <a:sym typeface="Spectral"/>
            </a:endParaRPr>
          </a:p>
          <a:p>
            <a:pPr indent="0" lvl="0" marL="0" rtl="0" algn="l">
              <a:spcBef>
                <a:spcPts val="0"/>
              </a:spcBef>
              <a:spcAft>
                <a:spcPts val="0"/>
              </a:spcAft>
              <a:buNone/>
            </a:pPr>
            <a:r>
              <a:t/>
            </a:r>
            <a:endParaRPr>
              <a:latin typeface="Spectral"/>
              <a:ea typeface="Spectral"/>
              <a:cs typeface="Spectral"/>
              <a:sym typeface="Spectral"/>
            </a:endParaRPr>
          </a:p>
        </p:txBody>
      </p:sp>
      <p:pic>
        <p:nvPicPr>
          <p:cNvPr id="153" name="Google Shape;153;p25"/>
          <p:cNvPicPr preferRelativeResize="0"/>
          <p:nvPr/>
        </p:nvPicPr>
        <p:blipFill>
          <a:blip r:embed="rId3">
            <a:alphaModFix/>
          </a:blip>
          <a:stretch>
            <a:fillRect/>
          </a:stretch>
        </p:blipFill>
        <p:spPr>
          <a:xfrm>
            <a:off x="6630750" y="695501"/>
            <a:ext cx="2113300" cy="2605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57" name="Shape 157"/>
        <p:cNvGrpSpPr/>
        <p:nvPr/>
      </p:nvGrpSpPr>
      <p:grpSpPr>
        <a:xfrm>
          <a:off x="0" y="0"/>
          <a:ext cx="0" cy="0"/>
          <a:chOff x="0" y="0"/>
          <a:chExt cx="0" cy="0"/>
        </a:xfrm>
      </p:grpSpPr>
      <p:sp>
        <p:nvSpPr>
          <p:cNvPr id="158" name="Google Shape;158;p26"/>
          <p:cNvSpPr txBox="1"/>
          <p:nvPr>
            <p:ph type="title"/>
          </p:nvPr>
        </p:nvSpPr>
        <p:spPr>
          <a:xfrm>
            <a:off x="2285539" y="3161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sz="2400">
                <a:latin typeface="Merriweather Black"/>
                <a:ea typeface="Merriweather Black"/>
                <a:cs typeface="Merriweather Black"/>
                <a:sym typeface="Merriweather Black"/>
              </a:rPr>
              <a:t>Cerimonie e festività</a:t>
            </a:r>
            <a:endParaRPr sz="2400">
              <a:latin typeface="Merriweather Black"/>
              <a:ea typeface="Merriweather Black"/>
              <a:cs typeface="Merriweather Black"/>
              <a:sym typeface="Merriweather Black"/>
            </a:endParaRPr>
          </a:p>
        </p:txBody>
      </p:sp>
      <p:sp>
        <p:nvSpPr>
          <p:cNvPr id="159" name="Google Shape;159;p26"/>
          <p:cNvSpPr txBox="1"/>
          <p:nvPr>
            <p:ph idx="1" type="body"/>
          </p:nvPr>
        </p:nvSpPr>
        <p:spPr>
          <a:xfrm>
            <a:off x="149700" y="1026450"/>
            <a:ext cx="6775800" cy="2895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solidFill>
                  <a:schemeClr val="dk1"/>
                </a:solidFill>
                <a:latin typeface="Spectral"/>
                <a:ea typeface="Spectral"/>
                <a:cs typeface="Spectral"/>
                <a:sym typeface="Spectral"/>
              </a:rPr>
              <a:t>La struttura rituale del culto di Cibele e Attis è documentata soprattutto da attestazioni del periodo di fine Repubblica e del primo impero.   </a:t>
            </a:r>
            <a:endParaRPr>
              <a:solidFill>
                <a:schemeClr val="dk1"/>
              </a:solidFill>
              <a:latin typeface="Spectral"/>
              <a:ea typeface="Spectral"/>
              <a:cs typeface="Spectral"/>
              <a:sym typeface="Spectral"/>
            </a:endParaRPr>
          </a:p>
          <a:p>
            <a:pPr indent="0" lvl="0" marL="0" rtl="0" algn="l">
              <a:spcBef>
                <a:spcPts val="1200"/>
              </a:spcBef>
              <a:spcAft>
                <a:spcPts val="1200"/>
              </a:spcAft>
              <a:buNone/>
            </a:pPr>
            <a:r>
              <a:rPr lang="it">
                <a:solidFill>
                  <a:schemeClr val="dk1"/>
                </a:solidFill>
                <a:latin typeface="Spectral"/>
                <a:ea typeface="Spectral"/>
                <a:cs typeface="Spectral"/>
                <a:sym typeface="Spectral"/>
              </a:rPr>
              <a:t>A Cibele erano riservati 2 culti:</a:t>
            </a:r>
            <a:r>
              <a:rPr lang="it">
                <a:solidFill>
                  <a:schemeClr val="dk1"/>
                </a:solidFill>
                <a:latin typeface="Spectral"/>
                <a:ea typeface="Spectral"/>
                <a:cs typeface="Spectral"/>
                <a:sym typeface="Spectral"/>
              </a:rPr>
              <a:t>                                                                                                                                                                                                                                              </a:t>
            </a:r>
            <a:endParaRPr>
              <a:solidFill>
                <a:schemeClr val="dk1"/>
              </a:solidFill>
              <a:latin typeface="Spectral"/>
              <a:ea typeface="Spectral"/>
              <a:cs typeface="Spectral"/>
              <a:sym typeface="Spectral"/>
            </a:endParaRPr>
          </a:p>
        </p:txBody>
      </p:sp>
      <p:pic>
        <p:nvPicPr>
          <p:cNvPr id="160" name="Google Shape;160;p26"/>
          <p:cNvPicPr preferRelativeResize="0"/>
          <p:nvPr/>
        </p:nvPicPr>
        <p:blipFill>
          <a:blip r:embed="rId3">
            <a:alphaModFix/>
          </a:blip>
          <a:stretch>
            <a:fillRect/>
          </a:stretch>
        </p:blipFill>
        <p:spPr>
          <a:xfrm>
            <a:off x="5817411" y="2237225"/>
            <a:ext cx="3211850" cy="2408899"/>
          </a:xfrm>
          <a:prstGeom prst="rect">
            <a:avLst/>
          </a:prstGeom>
          <a:noFill/>
          <a:ln>
            <a:noFill/>
          </a:ln>
        </p:spPr>
      </p:pic>
      <p:sp>
        <p:nvSpPr>
          <p:cNvPr id="161" name="Google Shape;161;p26"/>
          <p:cNvSpPr txBox="1"/>
          <p:nvPr/>
        </p:nvSpPr>
        <p:spPr>
          <a:xfrm>
            <a:off x="314125" y="2773825"/>
            <a:ext cx="5299800" cy="20442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SzPts val="1800"/>
              <a:buFont typeface="Spectral"/>
              <a:buChar char="●"/>
            </a:pPr>
            <a:r>
              <a:rPr lang="it" sz="1800">
                <a:solidFill>
                  <a:schemeClr val="dk1"/>
                </a:solidFill>
                <a:latin typeface="Spectral"/>
                <a:ea typeface="Spectral"/>
                <a:cs typeface="Spectral"/>
                <a:sym typeface="Spectral"/>
              </a:rPr>
              <a:t>quello tradizionale frigio, caratterizzato da cerimonie                                                            iniziatiche  ( dal 15 al 28 marzo)</a:t>
            </a:r>
            <a:endParaRPr sz="1800">
              <a:solidFill>
                <a:schemeClr val="dk1"/>
              </a:solidFill>
              <a:latin typeface="Spectral"/>
              <a:ea typeface="Spectral"/>
              <a:cs typeface="Spectral"/>
              <a:sym typeface="Spectral"/>
            </a:endParaRPr>
          </a:p>
          <a:p>
            <a:pPr indent="0" lvl="0" marL="457200" rtl="0" algn="l">
              <a:lnSpc>
                <a:spcPct val="115000"/>
              </a:lnSpc>
              <a:spcBef>
                <a:spcPts val="1200"/>
              </a:spcBef>
              <a:spcAft>
                <a:spcPts val="0"/>
              </a:spcAft>
              <a:buNone/>
            </a:pPr>
            <a:r>
              <a:rPr lang="it" sz="1800">
                <a:solidFill>
                  <a:schemeClr val="dk1"/>
                </a:solidFill>
                <a:latin typeface="Spectral"/>
                <a:ea typeface="Spectral"/>
                <a:cs typeface="Spectral"/>
                <a:sym typeface="Spectral"/>
              </a:rPr>
              <a:t>                                                                                                                                                                                                                                           </a:t>
            </a:r>
            <a:endParaRPr sz="1800">
              <a:solidFill>
                <a:schemeClr val="dk1"/>
              </a:solidFill>
              <a:latin typeface="Spectral"/>
              <a:ea typeface="Spectral"/>
              <a:cs typeface="Spectral"/>
              <a:sym typeface="Spectral"/>
            </a:endParaRPr>
          </a:p>
          <a:p>
            <a:pPr indent="-342900" lvl="0" marL="457200" rtl="0" algn="l">
              <a:lnSpc>
                <a:spcPct val="115000"/>
              </a:lnSpc>
              <a:spcBef>
                <a:spcPts val="1200"/>
              </a:spcBef>
              <a:spcAft>
                <a:spcPts val="0"/>
              </a:spcAft>
              <a:buSzPts val="1800"/>
              <a:buFont typeface="Spectral"/>
              <a:buChar char="●"/>
            </a:pPr>
            <a:r>
              <a:rPr lang="it" sz="1800">
                <a:solidFill>
                  <a:schemeClr val="dk1"/>
                </a:solidFill>
                <a:latin typeface="Spectral"/>
                <a:ea typeface="Spectral"/>
                <a:cs typeface="Spectral"/>
                <a:sym typeface="Spectral"/>
              </a:rPr>
              <a:t>quello “ufficiale”, di Stato ( dal 4 al 10 aprile)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65" name="Shape 165"/>
        <p:cNvGrpSpPr/>
        <p:nvPr/>
      </p:nvGrpSpPr>
      <p:grpSpPr>
        <a:xfrm>
          <a:off x="0" y="0"/>
          <a:ext cx="0" cy="0"/>
          <a:chOff x="0" y="0"/>
          <a:chExt cx="0" cy="0"/>
        </a:xfrm>
      </p:grpSpPr>
      <p:sp>
        <p:nvSpPr>
          <p:cNvPr id="166" name="Google Shape;166;p27"/>
          <p:cNvSpPr txBox="1"/>
          <p:nvPr>
            <p:ph type="title"/>
          </p:nvPr>
        </p:nvSpPr>
        <p:spPr>
          <a:xfrm>
            <a:off x="311700" y="213425"/>
            <a:ext cx="8520600" cy="495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sz="2400">
                <a:latin typeface="Merriweather Black"/>
                <a:ea typeface="Merriweather Black"/>
                <a:cs typeface="Merriweather Black"/>
                <a:sym typeface="Merriweather Black"/>
              </a:rPr>
              <a:t>Culto ufficiale</a:t>
            </a:r>
            <a:endParaRPr sz="2400">
              <a:latin typeface="Merriweather Black"/>
              <a:ea typeface="Merriweather Black"/>
              <a:cs typeface="Merriweather Black"/>
              <a:sym typeface="Merriweather Black"/>
            </a:endParaRPr>
          </a:p>
        </p:txBody>
      </p:sp>
      <p:sp>
        <p:nvSpPr>
          <p:cNvPr id="167" name="Google Shape;167;p27"/>
          <p:cNvSpPr txBox="1"/>
          <p:nvPr>
            <p:ph idx="1" type="body"/>
          </p:nvPr>
        </p:nvSpPr>
        <p:spPr>
          <a:xfrm>
            <a:off x="138000" y="1009050"/>
            <a:ext cx="5772000" cy="3125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1200"/>
              </a:spcAft>
              <a:buNone/>
            </a:pPr>
            <a:r>
              <a:rPr lang="it">
                <a:solidFill>
                  <a:schemeClr val="dk1"/>
                </a:solidFill>
                <a:latin typeface="Spectral"/>
                <a:ea typeface="Spectral"/>
                <a:cs typeface="Spectral"/>
                <a:sym typeface="Spectral"/>
              </a:rPr>
              <a:t>Il culto ufficiale consisteva in</a:t>
            </a:r>
            <a:r>
              <a:rPr lang="it">
                <a:solidFill>
                  <a:schemeClr val="dk1"/>
                </a:solidFill>
                <a:latin typeface="Spectral"/>
                <a:ea typeface="Spectral"/>
                <a:cs typeface="Spectral"/>
                <a:sym typeface="Spectral"/>
              </a:rPr>
              <a:t>:  </a:t>
            </a:r>
            <a:r>
              <a:rPr lang="it">
                <a:solidFill>
                  <a:schemeClr val="dk1"/>
                </a:solidFill>
                <a:latin typeface="Spectral"/>
                <a:ea typeface="Spectral"/>
                <a:cs typeface="Spectral"/>
                <a:sym typeface="Spectral"/>
              </a:rPr>
              <a:t>                                                                                                             - </a:t>
            </a:r>
            <a:r>
              <a:rPr lang="it">
                <a:solidFill>
                  <a:schemeClr val="dk1"/>
                </a:solidFill>
                <a:latin typeface="Spectral"/>
                <a:ea typeface="Spectral"/>
                <a:cs typeface="Spectral"/>
                <a:sym typeface="Spectral"/>
              </a:rPr>
              <a:t>Ludi megalenses(μεγ</a:t>
            </a:r>
            <a:r>
              <a:rPr lang="it">
                <a:solidFill>
                  <a:schemeClr val="dk1"/>
                </a:solidFill>
                <a:latin typeface="Spectral"/>
                <a:ea typeface="Spectral"/>
                <a:cs typeface="Spectral"/>
                <a:sym typeface="Spectral"/>
              </a:rPr>
              <a:t>αλη θεα), una festività che si svolgeva dal 4 al 10 aprile e consisteva, in origine, a rappresentazioni teatrali( che avevano luogo nell’area antistante al tempio) alle quali si assisteva dalle gradinate dell’edificio;in seguito si aggiunsero anche gare e corse nel Circo Massimo.                                                                      Questa festività cominciava in corrispondenza del giorno dell'arrivo della statua della Dea a Roma sul Palatino, portata via dalla città di Pessinunte (nella Frigia), nel 204 a.c., durante la II guerra punica per la protezione contro Annibale.                                                     </a:t>
            </a:r>
            <a:endParaRPr>
              <a:solidFill>
                <a:schemeClr val="dk1"/>
              </a:solidFill>
              <a:latin typeface="Spectral"/>
              <a:ea typeface="Spectral"/>
              <a:cs typeface="Spectral"/>
              <a:sym typeface="Spectral"/>
            </a:endParaRPr>
          </a:p>
        </p:txBody>
      </p:sp>
      <p:sp>
        <p:nvSpPr>
          <p:cNvPr id="168" name="Google Shape;168;p27"/>
          <p:cNvSpPr txBox="1"/>
          <p:nvPr/>
        </p:nvSpPr>
        <p:spPr>
          <a:xfrm>
            <a:off x="-336534" y="3865555"/>
            <a:ext cx="5772000" cy="10989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1200"/>
              </a:spcAft>
              <a:buNone/>
            </a:pPr>
            <a:r>
              <a:rPr lang="it" sz="1800">
                <a:latin typeface="Spectral"/>
                <a:ea typeface="Spectral"/>
                <a:cs typeface="Spectral"/>
                <a:sym typeface="Spectral"/>
              </a:rPr>
              <a:t>-O</a:t>
            </a:r>
            <a:r>
              <a:rPr lang="it" sz="1800">
                <a:latin typeface="Spectral"/>
                <a:ea typeface="Spectral"/>
                <a:cs typeface="Spectral"/>
                <a:sym typeface="Spectral"/>
              </a:rPr>
              <a:t>ltre ai Ludi, erano previste, l’offerta di un piatto di erbe ( chiamato moretum) e l’invito reciproco dei romani a banchetti serali ( invitationes)</a:t>
            </a:r>
            <a:endParaRPr>
              <a:latin typeface="Spectral"/>
              <a:ea typeface="Spectral"/>
              <a:cs typeface="Spectral"/>
              <a:sym typeface="Spectral"/>
            </a:endParaRPr>
          </a:p>
        </p:txBody>
      </p:sp>
      <p:sp>
        <p:nvSpPr>
          <p:cNvPr id="169" name="Google Shape;169;p27"/>
          <p:cNvSpPr txBox="1"/>
          <p:nvPr/>
        </p:nvSpPr>
        <p:spPr>
          <a:xfrm>
            <a:off x="5882388" y="396300"/>
            <a:ext cx="3206100" cy="475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it" sz="1100"/>
              <a:t>Che il cielo giri per tre volte sul suo asse,</a:t>
            </a:r>
            <a:endParaRPr i="1" sz="1100"/>
          </a:p>
          <a:p>
            <a:pPr indent="0" lvl="0" marL="0" rtl="0" algn="l">
              <a:spcBef>
                <a:spcPts val="0"/>
              </a:spcBef>
              <a:spcAft>
                <a:spcPts val="0"/>
              </a:spcAft>
              <a:buNone/>
            </a:pPr>
            <a:r>
              <a:rPr i="1" lang="it" sz="1100"/>
              <a:t>che il Sole tre volte aggioghi e lasci andare i suoi cavalli,</a:t>
            </a:r>
            <a:endParaRPr i="1" sz="1100"/>
          </a:p>
          <a:p>
            <a:pPr indent="0" lvl="0" marL="0" rtl="0" algn="l">
              <a:spcBef>
                <a:spcPts val="0"/>
              </a:spcBef>
              <a:spcAft>
                <a:spcPts val="0"/>
              </a:spcAft>
              <a:buNone/>
            </a:pPr>
            <a:r>
              <a:rPr i="1" lang="it" sz="1100"/>
              <a:t>e quando il flauto Berecinto inizierà a suonare</a:t>
            </a:r>
            <a:endParaRPr i="1" sz="1100"/>
          </a:p>
          <a:p>
            <a:pPr indent="0" lvl="0" marL="0" rtl="0" algn="l">
              <a:spcBef>
                <a:spcPts val="0"/>
              </a:spcBef>
              <a:spcAft>
                <a:spcPts val="0"/>
              </a:spcAft>
              <a:buNone/>
            </a:pPr>
            <a:r>
              <a:rPr i="1" lang="it" sz="1100"/>
              <a:t>il suo corno ricurvo, sarà la festa della Mater Idaea.</a:t>
            </a:r>
            <a:endParaRPr i="1" sz="1100"/>
          </a:p>
          <a:p>
            <a:pPr indent="0" lvl="0" marL="0" rtl="0" algn="l">
              <a:spcBef>
                <a:spcPts val="0"/>
              </a:spcBef>
              <a:spcAft>
                <a:spcPts val="0"/>
              </a:spcAft>
              <a:buNone/>
            </a:pPr>
            <a:r>
              <a:rPr i="1" lang="it" sz="1100"/>
              <a:t>Gli Eunuchi sfileranno, e suoneranno i tamburi,</a:t>
            </a:r>
            <a:endParaRPr i="1" sz="1100"/>
          </a:p>
          <a:p>
            <a:pPr indent="0" lvl="0" marL="0" rtl="0" algn="l">
              <a:spcBef>
                <a:spcPts val="0"/>
              </a:spcBef>
              <a:spcAft>
                <a:spcPts val="0"/>
              </a:spcAft>
              <a:buNone/>
            </a:pPr>
            <a:r>
              <a:rPr i="1" lang="it" sz="1100"/>
              <a:t>e i cembali batteranno con i cembali, con toni sonori:</a:t>
            </a:r>
            <a:endParaRPr i="1" sz="1100"/>
          </a:p>
          <a:p>
            <a:pPr indent="0" lvl="0" marL="0" rtl="0" algn="l">
              <a:spcBef>
                <a:spcPts val="0"/>
              </a:spcBef>
              <a:spcAft>
                <a:spcPts val="0"/>
              </a:spcAft>
              <a:buNone/>
            </a:pPr>
            <a:r>
              <a:rPr i="1" lang="it" sz="1100"/>
              <a:t>seduta sui colli morbidi dei suoi servitori, essa verrà condotta</a:t>
            </a:r>
            <a:endParaRPr i="1" sz="1100"/>
          </a:p>
          <a:p>
            <a:pPr indent="0" lvl="0" marL="0" rtl="0" algn="l">
              <a:spcBef>
                <a:spcPts val="0"/>
              </a:spcBef>
              <a:spcAft>
                <a:spcPts val="0"/>
              </a:spcAft>
              <a:buNone/>
            </a:pPr>
            <a:r>
              <a:rPr i="1" lang="it" sz="1100"/>
              <a:t>tra le urla per le vie della città.</a:t>
            </a:r>
            <a:endParaRPr i="1" sz="1100"/>
          </a:p>
          <a:p>
            <a:pPr indent="0" lvl="0" marL="0" rtl="0" algn="l">
              <a:spcBef>
                <a:spcPts val="0"/>
              </a:spcBef>
              <a:spcAft>
                <a:spcPts val="0"/>
              </a:spcAft>
              <a:buNone/>
            </a:pPr>
            <a:r>
              <a:rPr i="1" lang="it" sz="1100"/>
              <a:t>La scenario è ultimato: i giochi stanno chiamando. Guardate, poi,</a:t>
            </a:r>
            <a:endParaRPr i="1" sz="1100"/>
          </a:p>
          <a:p>
            <a:pPr indent="0" lvl="0" marL="0" rtl="0" algn="l">
              <a:spcBef>
                <a:spcPts val="0"/>
              </a:spcBef>
              <a:spcAft>
                <a:spcPts val="0"/>
              </a:spcAft>
              <a:buNone/>
            </a:pPr>
            <a:r>
              <a:rPr i="1" lang="it" sz="1100"/>
              <a:t>o Romani, e lasciate che le cause legali cessino nelle piazze.</a:t>
            </a:r>
            <a:endParaRPr i="1" sz="1100"/>
          </a:p>
          <a:p>
            <a:pPr indent="0" lvl="0" marL="0" rtl="0" algn="l">
              <a:spcBef>
                <a:spcPts val="0"/>
              </a:spcBef>
              <a:spcAft>
                <a:spcPts val="0"/>
              </a:spcAft>
              <a:buNone/>
            </a:pPr>
            <a:r>
              <a:rPr i="1" lang="it" sz="1100"/>
              <a:t>Vorrei chiedere molte cose, ma sono impaurito</a:t>
            </a:r>
            <a:endParaRPr i="1" sz="1100"/>
          </a:p>
          <a:p>
            <a:pPr indent="0" lvl="0" marL="0" rtl="0" algn="l">
              <a:spcBef>
                <a:spcPts val="0"/>
              </a:spcBef>
              <a:spcAft>
                <a:spcPts val="0"/>
              </a:spcAft>
              <a:buNone/>
            </a:pPr>
            <a:r>
              <a:rPr i="1" lang="it" sz="1100"/>
              <a:t>dal battito stridulo del bronzo e dal terribile ronzio del flauto curvo.</a:t>
            </a:r>
            <a:endParaRPr i="1" sz="1100"/>
          </a:p>
          <a:p>
            <a:pPr indent="0" lvl="0" marL="0" rtl="0" algn="l">
              <a:spcBef>
                <a:spcPts val="0"/>
              </a:spcBef>
              <a:spcAft>
                <a:spcPts val="0"/>
              </a:spcAft>
              <a:buNone/>
            </a:pPr>
            <a:r>
              <a:rPr i="1" lang="it" sz="1100"/>
              <a:t>"Dammi qualcuno a cui chiedere, o dea."</a:t>
            </a:r>
            <a:endParaRPr i="1" sz="1100"/>
          </a:p>
          <a:p>
            <a:pPr indent="0" lvl="0" marL="0" rtl="0" algn="l">
              <a:spcBef>
                <a:spcPts val="0"/>
              </a:spcBef>
              <a:spcAft>
                <a:spcPts val="0"/>
              </a:spcAft>
              <a:buNone/>
            </a:pPr>
            <a:r>
              <a:rPr i="1" lang="it" sz="1100"/>
              <a:t>Cibele, che sorvegliando le sue dotti nipoti, le Muse, ordinò loro di prendersi cura di me.</a:t>
            </a:r>
            <a:endParaRPr i="1" sz="1100"/>
          </a:p>
          <a:p>
            <a:pPr indent="0" lvl="0" marL="0" rtl="0" algn="l">
              <a:spcBef>
                <a:spcPts val="0"/>
              </a:spcBef>
              <a:spcAft>
                <a:spcPts val="0"/>
              </a:spcAft>
              <a:buNone/>
            </a:pPr>
            <a:r>
              <a:rPr i="1" lang="it" sz="1100"/>
              <a:t>“I Bambini a balia dell’Elicona, memore dei suoi ordini, rivelano</a:t>
            </a:r>
            <a:endParaRPr i="1" sz="1100"/>
          </a:p>
          <a:p>
            <a:pPr indent="0" lvl="0" marL="0" rtl="0" algn="l">
              <a:spcBef>
                <a:spcPts val="0"/>
              </a:spcBef>
              <a:spcAft>
                <a:spcPts val="0"/>
              </a:spcAft>
              <a:buNone/>
            </a:pPr>
            <a:r>
              <a:rPr i="1" lang="it" sz="1100"/>
              <a:t>il perché la Grande Dea provi piacere nel rumore continuo.”</a:t>
            </a:r>
            <a:endParaRPr i="1" sz="1100"/>
          </a:p>
          <a:p>
            <a:pPr indent="0" lvl="0" marL="0" rtl="0" algn="l">
              <a:spcBef>
                <a:spcPts val="0"/>
              </a:spcBef>
              <a:spcAft>
                <a:spcPts val="0"/>
              </a:spcAft>
              <a:buNone/>
            </a:pPr>
            <a:r>
              <a:rPr i="1" lang="it" sz="1100"/>
              <a:t>Così parlai.</a:t>
            </a:r>
            <a:endParaRPr i="1" sz="1100"/>
          </a:p>
        </p:txBody>
      </p:sp>
      <p:sp>
        <p:nvSpPr>
          <p:cNvPr id="170" name="Google Shape;170;p27"/>
          <p:cNvSpPr txBox="1"/>
          <p:nvPr/>
        </p:nvSpPr>
        <p:spPr>
          <a:xfrm>
            <a:off x="5937908" y="0"/>
            <a:ext cx="35031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t>Ovidio: I Ludi Megalensi</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74" name="Shape 174"/>
        <p:cNvGrpSpPr/>
        <p:nvPr/>
      </p:nvGrpSpPr>
      <p:grpSpPr>
        <a:xfrm>
          <a:off x="0" y="0"/>
          <a:ext cx="0" cy="0"/>
          <a:chOff x="0" y="0"/>
          <a:chExt cx="0" cy="0"/>
        </a:xfrm>
      </p:grpSpPr>
      <p:sp>
        <p:nvSpPr>
          <p:cNvPr id="175" name="Google Shape;175;p28"/>
          <p:cNvSpPr txBox="1"/>
          <p:nvPr>
            <p:ph type="title"/>
          </p:nvPr>
        </p:nvSpPr>
        <p:spPr>
          <a:xfrm>
            <a:off x="311700" y="2868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sz="2400">
                <a:latin typeface="Merriweather Black"/>
                <a:ea typeface="Merriweather Black"/>
                <a:cs typeface="Merriweather Black"/>
                <a:sym typeface="Merriweather Black"/>
              </a:rPr>
              <a:t>Culto originario</a:t>
            </a:r>
            <a:endParaRPr/>
          </a:p>
          <a:p>
            <a:pPr indent="0" lvl="0" marL="0" rtl="0" algn="l">
              <a:spcBef>
                <a:spcPts val="0"/>
              </a:spcBef>
              <a:spcAft>
                <a:spcPts val="0"/>
              </a:spcAft>
              <a:buNone/>
            </a:pPr>
            <a:r>
              <a:t/>
            </a:r>
            <a:endParaRPr/>
          </a:p>
        </p:txBody>
      </p:sp>
      <p:sp>
        <p:nvSpPr>
          <p:cNvPr id="176" name="Google Shape;176;p28"/>
          <p:cNvSpPr txBox="1"/>
          <p:nvPr>
            <p:ph idx="1" type="body"/>
          </p:nvPr>
        </p:nvSpPr>
        <p:spPr>
          <a:xfrm>
            <a:off x="0" y="731100"/>
            <a:ext cx="6635400" cy="4412400"/>
          </a:xfrm>
          <a:prstGeom prst="rect">
            <a:avLst/>
          </a:prstGeom>
        </p:spPr>
        <p:txBody>
          <a:bodyPr anchorCtr="0" anchor="t" bIns="91425" lIns="91425" spcFirstLastPara="1" rIns="91425" wrap="square" tIns="91425">
            <a:normAutofit fontScale="70000" lnSpcReduction="20000"/>
          </a:bodyPr>
          <a:lstStyle/>
          <a:p>
            <a:pPr indent="-321945" lvl="0" marL="457200" rtl="0" algn="l">
              <a:spcBef>
                <a:spcPts val="0"/>
              </a:spcBef>
              <a:spcAft>
                <a:spcPts val="0"/>
              </a:spcAft>
              <a:buClr>
                <a:srgbClr val="000000"/>
              </a:buClr>
              <a:buSzPct val="100000"/>
              <a:buFont typeface="Spectral"/>
              <a:buChar char="●"/>
            </a:pPr>
            <a:r>
              <a:rPr lang="it" sz="2100">
                <a:solidFill>
                  <a:srgbClr val="000000"/>
                </a:solidFill>
                <a:latin typeface="Spectral"/>
                <a:ea typeface="Spectral"/>
                <a:cs typeface="Spectral"/>
                <a:sym typeface="Spectral"/>
              </a:rPr>
              <a:t>I</a:t>
            </a:r>
            <a:r>
              <a:rPr lang="it" sz="2100">
                <a:solidFill>
                  <a:srgbClr val="000000"/>
                </a:solidFill>
                <a:latin typeface="Spectral"/>
                <a:ea typeface="Spectral"/>
                <a:cs typeface="Spectral"/>
                <a:sym typeface="Spectral"/>
              </a:rPr>
              <a:t>l culto originario, quello frigio, era invece officiato da sacerdoti stranieri chiamati Arcigalli (era infatti proibito ai romani poichè era ritenuto poco dignitoso), ed era caratterizzato da cerimonie cruente che ave</a:t>
            </a:r>
            <a:r>
              <a:rPr lang="it" sz="2100">
                <a:solidFill>
                  <a:srgbClr val="000000"/>
                </a:solidFill>
                <a:latin typeface="Spectral"/>
                <a:ea typeface="Spectral"/>
                <a:cs typeface="Spectral"/>
                <a:sym typeface="Spectral"/>
              </a:rPr>
              <a:t>vano inizio il 15 marzo e finivano il 28 marzo.                                                                                                                                              Il 15 marzo  era prevista la“ Canna intrat”; cerimonia durante la quale la corporazione dei cannofori (portatori di canne), mentre si recava in processione al tempio di Cibele sul Palatino, portava tra le mani fusti di canne per commemorare l’esposizione di Attis bambino in un canneto.                                                                                                                       </a:t>
            </a:r>
            <a:endParaRPr sz="2100">
              <a:solidFill>
                <a:srgbClr val="000000"/>
              </a:solidFill>
              <a:latin typeface="Spectral"/>
              <a:ea typeface="Spectral"/>
              <a:cs typeface="Spectral"/>
              <a:sym typeface="Spectral"/>
            </a:endParaRPr>
          </a:p>
          <a:p>
            <a:pPr indent="-321945" lvl="0" marL="457200" rtl="0" algn="l">
              <a:spcBef>
                <a:spcPts val="0"/>
              </a:spcBef>
              <a:spcAft>
                <a:spcPts val="0"/>
              </a:spcAft>
              <a:buClr>
                <a:srgbClr val="000000"/>
              </a:buClr>
              <a:buSzPct val="100000"/>
              <a:buFont typeface="Spectral"/>
              <a:buChar char="●"/>
            </a:pPr>
            <a:r>
              <a:rPr lang="it" sz="2100">
                <a:solidFill>
                  <a:srgbClr val="000000"/>
                </a:solidFill>
                <a:latin typeface="Spectral"/>
                <a:ea typeface="Spectral"/>
                <a:cs typeface="Spectral"/>
                <a:sym typeface="Spectral"/>
              </a:rPr>
              <a:t>Seguiva il Castus Matris (un periodo di penitenza ) che durava fino al 22 marzo. Durante questi giorni  non si potevano mangiare certi alimenti fondamentali( pane,carne di maiale…) e ci si doveva astenere dal sesso.                                                                                                    </a:t>
            </a:r>
            <a:endParaRPr sz="2100">
              <a:solidFill>
                <a:srgbClr val="000000"/>
              </a:solidFill>
              <a:latin typeface="Spectral"/>
              <a:ea typeface="Spectral"/>
              <a:cs typeface="Spectral"/>
              <a:sym typeface="Spectral"/>
            </a:endParaRPr>
          </a:p>
          <a:p>
            <a:pPr indent="-308610" lvl="0" marL="457200" rtl="0" algn="l">
              <a:spcBef>
                <a:spcPts val="0"/>
              </a:spcBef>
              <a:spcAft>
                <a:spcPts val="0"/>
              </a:spcAft>
              <a:buClr>
                <a:srgbClr val="000000"/>
              </a:buClr>
              <a:buSzPct val="85714"/>
              <a:buFont typeface="Spectral"/>
              <a:buChar char="●"/>
            </a:pPr>
            <a:r>
              <a:rPr lang="it" sz="2100">
                <a:solidFill>
                  <a:srgbClr val="000000"/>
                </a:solidFill>
                <a:latin typeface="Spectral"/>
                <a:ea typeface="Spectral"/>
                <a:cs typeface="Spectral"/>
                <a:sym typeface="Spectral"/>
              </a:rPr>
              <a:t>D</a:t>
            </a:r>
            <a:r>
              <a:rPr lang="it" sz="2100">
                <a:solidFill>
                  <a:srgbClr val="000000"/>
                </a:solidFill>
                <a:latin typeface="Spectral"/>
                <a:ea typeface="Spectral"/>
                <a:cs typeface="Spectral"/>
                <a:sym typeface="Spectral"/>
              </a:rPr>
              <a:t>al 22 cominciavano i veri e propri rituali tra i quali la cerimonia chiamata Arbor intrat:</a:t>
            </a:r>
            <a:r>
              <a:rPr lang="it">
                <a:solidFill>
                  <a:srgbClr val="000000"/>
                </a:solidFill>
                <a:latin typeface="Spectral"/>
                <a:ea typeface="Spectral"/>
                <a:cs typeface="Spectral"/>
                <a:sym typeface="Spectral"/>
              </a:rPr>
              <a:t>                                                                                                                                               </a:t>
            </a:r>
            <a:r>
              <a:rPr lang="it" sz="2100">
                <a:solidFill>
                  <a:srgbClr val="000000"/>
                </a:solidFill>
                <a:latin typeface="Spectral"/>
                <a:ea typeface="Spectral"/>
                <a:cs typeface="Spectral"/>
                <a:sym typeface="Spectral"/>
              </a:rPr>
              <a:t>durante questa,  la corporazione dei dendrofori esponeva nel tempio Palatino un pino reciso nel bosco sacro a Cibele. Questo albero inizialmente veniva avvolto con bende di lana rosso sangue, a metà del tronco veniva posta un’effigie che  doveva rappresentava Attis e infine arrivato nel tempio veniva esposto come un morto all’adorazione dei fedeli.</a:t>
            </a:r>
            <a:endParaRPr sz="2100">
              <a:solidFill>
                <a:srgbClr val="000000"/>
              </a:solidFill>
              <a:latin typeface="Spectral"/>
              <a:ea typeface="Spectral"/>
              <a:cs typeface="Spectral"/>
              <a:sym typeface="Spectral"/>
            </a:endParaRPr>
          </a:p>
        </p:txBody>
      </p:sp>
      <p:sp>
        <p:nvSpPr>
          <p:cNvPr id="177" name="Google Shape;177;p28"/>
          <p:cNvSpPr txBox="1"/>
          <p:nvPr/>
        </p:nvSpPr>
        <p:spPr>
          <a:xfrm>
            <a:off x="6635250" y="937500"/>
            <a:ext cx="2508600" cy="420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it"/>
              <a:t> Intorno scrosciano I tesi tamburi e i concavi cembali alle palmate: col rauco suono minacciano i corni, e con la Frigia cadenza eccita gli animi il cavo flauto,ed in pugno, ad inizio del violento furore, portan falcetti che possano, con il rispetto che incute la maestà della dea,sbigottir gli animi ingrati e gli empi cuori del volgo… Qui sono,armato manipolo,quelli che in Grecia si chiamano Cureti Frigi, pel fatto,forse,che a volte tra loro, giostran con l’armi,e in cadenza ballan godendo del sangue... </a:t>
            </a:r>
            <a:endParaRPr i="1" sz="1500"/>
          </a:p>
        </p:txBody>
      </p:sp>
      <p:sp>
        <p:nvSpPr>
          <p:cNvPr id="178" name="Google Shape;178;p28"/>
          <p:cNvSpPr txBox="1"/>
          <p:nvPr/>
        </p:nvSpPr>
        <p:spPr>
          <a:xfrm>
            <a:off x="6611849" y="447575"/>
            <a:ext cx="25554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a:t>   </a:t>
            </a:r>
            <a:r>
              <a:rPr b="1" lang="it"/>
              <a:t>Tito Lucrezio Caro,                                        La natura delle cose</a:t>
            </a:r>
            <a:endParaRPr b="1"/>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82" name="Shape 182"/>
        <p:cNvGrpSpPr/>
        <p:nvPr/>
      </p:nvGrpSpPr>
      <p:grpSpPr>
        <a:xfrm>
          <a:off x="0" y="0"/>
          <a:ext cx="0" cy="0"/>
          <a:chOff x="0" y="0"/>
          <a:chExt cx="0" cy="0"/>
        </a:xfrm>
      </p:grpSpPr>
      <p:sp>
        <p:nvSpPr>
          <p:cNvPr id="183" name="Google Shape;183;p29"/>
          <p:cNvSpPr txBox="1"/>
          <p:nvPr>
            <p:ph idx="1" type="body"/>
          </p:nvPr>
        </p:nvSpPr>
        <p:spPr>
          <a:xfrm>
            <a:off x="1836975" y="0"/>
            <a:ext cx="7200900" cy="2773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Font typeface="Spectral"/>
              <a:buChar char="●"/>
            </a:pPr>
            <a:r>
              <a:rPr lang="it" sz="1374">
                <a:solidFill>
                  <a:schemeClr val="dk1"/>
                </a:solidFill>
                <a:latin typeface="Spectral"/>
                <a:ea typeface="Spectral"/>
                <a:cs typeface="Spectral"/>
                <a:sym typeface="Spectral"/>
              </a:rPr>
              <a:t>D</a:t>
            </a:r>
            <a:r>
              <a:rPr lang="it" sz="1374">
                <a:solidFill>
                  <a:schemeClr val="dk1"/>
                </a:solidFill>
                <a:latin typeface="Spectral"/>
                <a:ea typeface="Spectral"/>
                <a:cs typeface="Spectral"/>
                <a:sym typeface="Spectral"/>
              </a:rPr>
              <a:t>opo 3 giorni di lutto, il 24 marzo era il dies sanguinis, esso era il secondo momento del rituale durante la quale i </a:t>
            </a:r>
            <a:r>
              <a:rPr lang="it" sz="1374">
                <a:solidFill>
                  <a:schemeClr val="dk1"/>
                </a:solidFill>
                <a:latin typeface="Spectral"/>
                <a:ea typeface="Spectral"/>
                <a:cs typeface="Spectral"/>
                <a:sym typeface="Spectral"/>
              </a:rPr>
              <a:t>fedeli lamentavano la morte di Attis. Dentro il tempio si scatenata un’orgia che serviva a uscire dalla quotidianità profana e trasferire lo spirito su un piano di comunione con la divinità; l'arcigallo, il gran sacerdote, si lacerava la pelle per spargere sull'albero-sacro il sangue che usciva dalle ferite ( questa era fatto in ricordo del sangue versato da Attis e da cui nacquero le viole),il gesto veniva imitato dagli altri sacerdoti;poi gli uomini che seguivano la scena iniziavano una danza frenetica e nell'eccitazione sguainavano le spade per ferirsi.La notte era poi passata nella veglia.                                 </a:t>
            </a:r>
            <a:r>
              <a:rPr lang="it">
                <a:solidFill>
                  <a:schemeClr val="dk1"/>
                </a:solidFill>
                <a:latin typeface="Spectral"/>
                <a:ea typeface="Spectral"/>
                <a:cs typeface="Spectral"/>
                <a:sym typeface="Spectral"/>
              </a:rPr>
              <a:t>         </a:t>
            </a:r>
            <a:endParaRPr>
              <a:solidFill>
                <a:schemeClr val="dk1"/>
              </a:solidFill>
              <a:latin typeface="Spectral"/>
              <a:ea typeface="Spectral"/>
              <a:cs typeface="Spectral"/>
              <a:sym typeface="Spectral"/>
            </a:endParaRPr>
          </a:p>
        </p:txBody>
      </p:sp>
      <p:pic>
        <p:nvPicPr>
          <p:cNvPr id="184" name="Google Shape;184;p29"/>
          <p:cNvPicPr preferRelativeResize="0"/>
          <p:nvPr/>
        </p:nvPicPr>
        <p:blipFill>
          <a:blip r:embed="rId3">
            <a:alphaModFix/>
          </a:blip>
          <a:stretch>
            <a:fillRect/>
          </a:stretch>
        </p:blipFill>
        <p:spPr>
          <a:xfrm>
            <a:off x="161600" y="448080"/>
            <a:ext cx="1883150" cy="1497197"/>
          </a:xfrm>
          <a:prstGeom prst="rect">
            <a:avLst/>
          </a:prstGeom>
          <a:noFill/>
          <a:ln>
            <a:noFill/>
          </a:ln>
        </p:spPr>
      </p:pic>
      <p:sp>
        <p:nvSpPr>
          <p:cNvPr id="185" name="Google Shape;185;p29"/>
          <p:cNvSpPr txBox="1"/>
          <p:nvPr/>
        </p:nvSpPr>
        <p:spPr>
          <a:xfrm>
            <a:off x="161600" y="2330850"/>
            <a:ext cx="7315200" cy="166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374">
                <a:solidFill>
                  <a:schemeClr val="dk1"/>
                </a:solidFill>
                <a:latin typeface="Spectral"/>
                <a:ea typeface="Spectral"/>
                <a:cs typeface="Spectral"/>
                <a:sym typeface="Spectral"/>
              </a:rPr>
              <a:t>Oltre a questa cerimonia il 24 si svolgeva anche il battesimo di  sangue (taurobolium)che veniva utilizzata come cerimonia di iniziazione, durante questa, l’iniziato,sceso in una fossa ricoperta da una grata di legno, si faceva scorrere sul corpo e sulle vesti il sangue di un toro che ,situato sopra la grata, era stato ucciso con una lancia consacrata.                                                                                        Al termine del dies sanguinis l’iniziato, come il dio nella notte dell’equinozio, risorgeva uscendo dalla fossa ricoperto di sangue.</a:t>
            </a:r>
            <a:endParaRPr sz="1374">
              <a:solidFill>
                <a:schemeClr val="dk1"/>
              </a:solidFill>
              <a:latin typeface="Spectral"/>
              <a:ea typeface="Spectral"/>
              <a:cs typeface="Spectral"/>
              <a:sym typeface="Spectral"/>
            </a:endParaRPr>
          </a:p>
          <a:p>
            <a:pPr indent="0" lvl="0" marL="0" rtl="0" algn="l">
              <a:spcBef>
                <a:spcPts val="0"/>
              </a:spcBef>
              <a:spcAft>
                <a:spcPts val="0"/>
              </a:spcAft>
              <a:buNone/>
            </a:pPr>
            <a:r>
              <a:t/>
            </a:r>
            <a:endParaRPr sz="1374">
              <a:solidFill>
                <a:schemeClr val="dk1"/>
              </a:solidFill>
              <a:latin typeface="Spectral"/>
              <a:ea typeface="Spectral"/>
              <a:cs typeface="Spectral"/>
              <a:sym typeface="Spectral"/>
            </a:endParaRPr>
          </a:p>
        </p:txBody>
      </p:sp>
      <p:pic>
        <p:nvPicPr>
          <p:cNvPr id="186" name="Google Shape;186;p29"/>
          <p:cNvPicPr preferRelativeResize="0"/>
          <p:nvPr/>
        </p:nvPicPr>
        <p:blipFill>
          <a:blip r:embed="rId4">
            <a:alphaModFix/>
          </a:blip>
          <a:stretch>
            <a:fillRect/>
          </a:stretch>
        </p:blipFill>
        <p:spPr>
          <a:xfrm>
            <a:off x="7421099" y="2232600"/>
            <a:ext cx="1616775" cy="2084273"/>
          </a:xfrm>
          <a:prstGeom prst="rect">
            <a:avLst/>
          </a:prstGeom>
          <a:noFill/>
          <a:ln>
            <a:noFill/>
          </a:ln>
        </p:spPr>
      </p:pic>
      <p:sp>
        <p:nvSpPr>
          <p:cNvPr id="187" name="Google Shape;187;p29"/>
          <p:cNvSpPr txBox="1"/>
          <p:nvPr/>
        </p:nvSpPr>
        <p:spPr>
          <a:xfrm>
            <a:off x="45950" y="3708000"/>
            <a:ext cx="7431000" cy="26469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SzPts val="1500"/>
              <a:buChar char="●"/>
            </a:pPr>
            <a:r>
              <a:rPr lang="it" sz="1374">
                <a:solidFill>
                  <a:schemeClr val="dk1"/>
                </a:solidFill>
                <a:latin typeface="Spectral"/>
                <a:ea typeface="Spectral"/>
                <a:cs typeface="Spectral"/>
                <a:sym typeface="Spectral"/>
              </a:rPr>
              <a:t>il 25 marzo si celebrava la simbolica rinascita del Dio e la gioiosa affermazione della primavera (Hilaria)</a:t>
            </a:r>
            <a:endParaRPr sz="1374">
              <a:solidFill>
                <a:schemeClr val="dk1"/>
              </a:solidFill>
              <a:latin typeface="Spectral"/>
              <a:ea typeface="Spectral"/>
              <a:cs typeface="Spectral"/>
              <a:sym typeface="Spectral"/>
            </a:endParaRPr>
          </a:p>
          <a:p>
            <a:pPr indent="0" lvl="0" marL="457200" rtl="0" algn="l">
              <a:spcBef>
                <a:spcPts val="0"/>
              </a:spcBef>
              <a:spcAft>
                <a:spcPts val="0"/>
              </a:spcAft>
              <a:buNone/>
            </a:pPr>
            <a:r>
              <a:t/>
            </a:r>
            <a:endParaRPr sz="1374">
              <a:solidFill>
                <a:schemeClr val="dk1"/>
              </a:solidFill>
              <a:latin typeface="Spectral"/>
              <a:ea typeface="Spectral"/>
              <a:cs typeface="Spectral"/>
              <a:sym typeface="Spectral"/>
            </a:endParaRPr>
          </a:p>
          <a:p>
            <a:pPr indent="-323850" lvl="0" marL="457200" rtl="0" algn="l">
              <a:spcBef>
                <a:spcPts val="0"/>
              </a:spcBef>
              <a:spcAft>
                <a:spcPts val="0"/>
              </a:spcAft>
              <a:buSzPts val="1500"/>
              <a:buChar char="●"/>
            </a:pPr>
            <a:r>
              <a:rPr lang="it" sz="1374">
                <a:solidFill>
                  <a:schemeClr val="dk1"/>
                </a:solidFill>
                <a:latin typeface="Spectral"/>
                <a:ea typeface="Spectral"/>
                <a:cs typeface="Spectral"/>
                <a:sym typeface="Spectral"/>
              </a:rPr>
              <a:t>il 27 era svolto il rituale della lavatio,rituale  durante la quale  la statua di Cibele,posta su un carro,veniva portata al torrente Almone e veniva lavata insieme all’immagine della dea e agli altri oggetti sacri dall’arcigallo.</a:t>
            </a:r>
            <a:endParaRPr sz="1374">
              <a:solidFill>
                <a:schemeClr val="dk1"/>
              </a:solidFill>
              <a:latin typeface="Spectral"/>
              <a:ea typeface="Spectral"/>
              <a:cs typeface="Spectral"/>
              <a:sym typeface="Spectral"/>
            </a:endParaRPr>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91" name="Shape 191"/>
        <p:cNvGrpSpPr/>
        <p:nvPr/>
      </p:nvGrpSpPr>
      <p:grpSpPr>
        <a:xfrm>
          <a:off x="0" y="0"/>
          <a:ext cx="0" cy="0"/>
          <a:chOff x="0" y="0"/>
          <a:chExt cx="0" cy="0"/>
        </a:xfrm>
      </p:grpSpPr>
      <p:sp>
        <p:nvSpPr>
          <p:cNvPr id="192" name="Google Shape;192;p30"/>
          <p:cNvSpPr txBox="1"/>
          <p:nvPr>
            <p:ph type="title"/>
          </p:nvPr>
        </p:nvSpPr>
        <p:spPr>
          <a:xfrm>
            <a:off x="544125" y="455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                      </a:t>
            </a:r>
            <a:r>
              <a:rPr lang="it" sz="2400">
                <a:latin typeface="Merriweather Black"/>
                <a:ea typeface="Merriweather Black"/>
                <a:cs typeface="Merriweather Black"/>
                <a:sym typeface="Merriweather Black"/>
              </a:rPr>
              <a:t> Storia del tempio</a:t>
            </a:r>
            <a:r>
              <a:rPr lang="it"/>
              <a:t> </a:t>
            </a:r>
            <a:endParaRPr/>
          </a:p>
        </p:txBody>
      </p:sp>
      <p:sp>
        <p:nvSpPr>
          <p:cNvPr id="193" name="Google Shape;193;p30"/>
          <p:cNvSpPr txBox="1"/>
          <p:nvPr>
            <p:ph idx="1" type="body"/>
          </p:nvPr>
        </p:nvSpPr>
        <p:spPr>
          <a:xfrm>
            <a:off x="0" y="618225"/>
            <a:ext cx="5887500" cy="4718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solidFill>
                  <a:schemeClr val="dk1"/>
                </a:solidFill>
              </a:rPr>
              <a:t> </a:t>
            </a:r>
            <a:r>
              <a:rPr lang="it" sz="1374">
                <a:solidFill>
                  <a:schemeClr val="dk1"/>
                </a:solidFill>
                <a:latin typeface="Spectral"/>
                <a:ea typeface="Spectral"/>
                <a:cs typeface="Spectral"/>
                <a:sym typeface="Spectral"/>
              </a:rPr>
              <a:t>Gli anni tra il 219 e il 201 a.c. furono gli anni della II guerra punica, guerra che terrorizzava i cittadini romani per le continue distruzioni di villaggi e città, per il massacro degli abitanti, per le vittorie e per le depredazioni dell’esercito di Annibale</a:t>
            </a:r>
            <a:r>
              <a:rPr lang="it" sz="1374">
                <a:solidFill>
                  <a:schemeClr val="dk1"/>
                </a:solidFill>
                <a:latin typeface="Spectral"/>
                <a:ea typeface="Spectral"/>
                <a:cs typeface="Spectral"/>
                <a:sym typeface="Spectral"/>
              </a:rPr>
              <a:t> che aveva</a:t>
            </a:r>
            <a:r>
              <a:rPr lang="it" sz="1374">
                <a:solidFill>
                  <a:schemeClr val="dk1"/>
                </a:solidFill>
                <a:latin typeface="Spectral"/>
                <a:ea typeface="Spectral"/>
                <a:cs typeface="Spectral"/>
                <a:sym typeface="Spectral"/>
              </a:rPr>
              <a:t> posto in crisi non solo l’apparato militare e politico di Roma, ma anche quello religioso, come si può notare dall’intensa attività cultuale con la quale la Città tentava di recuperare il favore degli dèi che sembrava perduto.                         </a:t>
            </a:r>
            <a:endParaRPr sz="1374">
              <a:solidFill>
                <a:schemeClr val="dk1"/>
              </a:solidFill>
              <a:latin typeface="Spectral"/>
              <a:ea typeface="Spectral"/>
              <a:cs typeface="Spectral"/>
              <a:sym typeface="Spectral"/>
            </a:endParaRPr>
          </a:p>
          <a:p>
            <a:pPr indent="0" lvl="0" marL="0" rtl="0" algn="l">
              <a:spcBef>
                <a:spcPts val="1200"/>
              </a:spcBef>
              <a:spcAft>
                <a:spcPts val="1200"/>
              </a:spcAft>
              <a:buNone/>
            </a:pPr>
            <a:r>
              <a:rPr lang="it" sz="1374">
                <a:solidFill>
                  <a:schemeClr val="dk1"/>
                </a:solidFill>
                <a:latin typeface="Spectral"/>
                <a:ea typeface="Spectral"/>
                <a:cs typeface="Spectral"/>
                <a:sym typeface="Spectral"/>
              </a:rPr>
              <a:t>I Romani ,in preda alla disperazione, si rivolsero ,così,a una consultazione di antichi testi che si faceva solo in caso di estrema necessità, cioè i Libri Sibillini.  Essi dicevano che </a:t>
            </a:r>
            <a:r>
              <a:rPr lang="it" sz="1374">
                <a:solidFill>
                  <a:schemeClr val="dk1"/>
                </a:solidFill>
                <a:latin typeface="Spectral"/>
                <a:ea typeface="Spectral"/>
                <a:cs typeface="Spectral"/>
                <a:sym typeface="Spectral"/>
              </a:rPr>
              <a:t>per salvare Roma occorreva la protezione di un’antica Dea mediterranea, la Magna Mater (di cui c’era un importante tempio a Pessinunte, nel nord dell’Asia Minore), detta anche “La Pietra Nera”. E così scoperto ciò,una delegazione romana partì,si recò al tempio della Dea e ne imbarcò il simulacro su una nave per essere trasferita a Roma;appena giunta in città fu sistemata all’interno del Tempio della Vittoria che era situato a sud-ovest del colle Palatino(accanto a quello che sarebbe poi diventato il podio del Tempio di Cibele).</a:t>
            </a:r>
            <a:endParaRPr sz="1374">
              <a:solidFill>
                <a:schemeClr val="dk1"/>
              </a:solidFill>
              <a:latin typeface="Spectral"/>
              <a:ea typeface="Spectral"/>
              <a:cs typeface="Spectral"/>
              <a:sym typeface="Spectral"/>
            </a:endParaRPr>
          </a:p>
        </p:txBody>
      </p:sp>
      <p:sp>
        <p:nvSpPr>
          <p:cNvPr id="194" name="Google Shape;194;p30"/>
          <p:cNvSpPr txBox="1"/>
          <p:nvPr/>
        </p:nvSpPr>
        <p:spPr>
          <a:xfrm>
            <a:off x="6041400" y="445025"/>
            <a:ext cx="3102600" cy="454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t>Tito Livio:</a:t>
            </a:r>
            <a:endParaRPr/>
          </a:p>
          <a:p>
            <a:pPr indent="0" lvl="0" marL="0" rtl="0" algn="l">
              <a:spcBef>
                <a:spcPts val="0"/>
              </a:spcBef>
              <a:spcAft>
                <a:spcPts val="0"/>
              </a:spcAft>
              <a:buNone/>
            </a:pPr>
            <a:r>
              <a:rPr i="1" lang="it"/>
              <a:t>“In accordo con un oracolo trovato nei libri Sibillini, in cui si affermava che un invasore straniero sarebbe stato scacciato se la Madre Idaea fosse stata portata a Roma, la Madre Idaea fu trasportata a Roma dalla città figia di Pessinunte. Ella fu consegnata ai Romani dal re Attalo dell’Asia. Secondo gli indigeni, la Madre degli dei era una pietra.</a:t>
            </a:r>
            <a:endParaRPr i="1"/>
          </a:p>
          <a:p>
            <a:pPr indent="0" lvl="0" marL="0" rtl="0" algn="l">
              <a:spcBef>
                <a:spcPts val="0"/>
              </a:spcBef>
              <a:spcAft>
                <a:spcPts val="0"/>
              </a:spcAft>
              <a:buNone/>
            </a:pPr>
            <a:r>
              <a:rPr i="1" lang="it"/>
              <a:t>Perché l’oracolo aveva ordinato che la dea dovesse essere ricevuta e consacrata dal miglior uomo, fu ricevuta da Publio [Cornelius] Scipione Nasica (figlio di Gneo, che era morto in Spagna), giudicato dal Senato come il miglior uomo, anche se era giovane e non non era ancora stato eletto questore.”</a:t>
            </a:r>
            <a:endParaRPr i="1"/>
          </a:p>
          <a:p>
            <a:pPr indent="0" lvl="0" marL="0" rtl="0" algn="l">
              <a:spcBef>
                <a:spcPts val="0"/>
              </a:spcBef>
              <a:spcAft>
                <a:spcPts val="0"/>
              </a:spcAft>
              <a:buNone/>
            </a:pPr>
            <a:r>
              <a:t/>
            </a:r>
            <a:endParaRPr sz="8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98" name="Shape 198"/>
        <p:cNvGrpSpPr/>
        <p:nvPr/>
      </p:nvGrpSpPr>
      <p:grpSpPr>
        <a:xfrm>
          <a:off x="0" y="0"/>
          <a:ext cx="0" cy="0"/>
          <a:chOff x="0" y="0"/>
          <a:chExt cx="0" cy="0"/>
        </a:xfrm>
      </p:grpSpPr>
      <p:sp>
        <p:nvSpPr>
          <p:cNvPr id="199" name="Google Shape;199;p31"/>
          <p:cNvSpPr txBox="1"/>
          <p:nvPr>
            <p:ph idx="1" type="body"/>
          </p:nvPr>
        </p:nvSpPr>
        <p:spPr>
          <a:xfrm>
            <a:off x="163200" y="391875"/>
            <a:ext cx="6647700" cy="45492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1200"/>
              </a:spcAft>
              <a:buNone/>
            </a:pPr>
            <a:r>
              <a:rPr lang="it">
                <a:solidFill>
                  <a:schemeClr val="dk1"/>
                </a:solidFill>
                <a:latin typeface="Spectral"/>
                <a:ea typeface="Spectral"/>
                <a:cs typeface="Spectral"/>
                <a:sym typeface="Spectral"/>
              </a:rPr>
              <a:t>Venne costruito,subito dopo,un tempio dedicato a Cibele all’interno del pomerio, l’area sacra dove si veneravano solo gli dei di Roma ma dove la dea rientrava poiché era originaria della Troade, mitica patria dei Romani.                                                                          L’11 aprile del 191 a.C. il tempio venne</a:t>
            </a:r>
            <a:r>
              <a:rPr lang="it">
                <a:solidFill>
                  <a:schemeClr val="dk1"/>
                </a:solidFill>
                <a:latin typeface="Spectral"/>
                <a:ea typeface="Spectral"/>
                <a:cs typeface="Spectral"/>
                <a:sym typeface="Spectral"/>
              </a:rPr>
              <a:t> inaugurato e</a:t>
            </a:r>
            <a:r>
              <a:rPr lang="it">
                <a:solidFill>
                  <a:schemeClr val="dk1"/>
                </a:solidFill>
                <a:latin typeface="Spectral"/>
                <a:ea typeface="Spectral"/>
                <a:cs typeface="Spectral"/>
                <a:sym typeface="Spectral"/>
              </a:rPr>
              <a:t> in onore della dea si tennero per la prima volta i Ludi Megalensi.                                                                                                </a:t>
            </a:r>
            <a:r>
              <a:rPr lang="it">
                <a:solidFill>
                  <a:schemeClr val="dk1"/>
                </a:solidFill>
                <a:latin typeface="Spectral"/>
                <a:ea typeface="Spectral"/>
                <a:cs typeface="Spectral"/>
                <a:sym typeface="Spectral"/>
              </a:rPr>
              <a:t>Il tempio bruciò due volte: nel 111 a.C., dopo un incendio,dopo il quale  venne restaurato da un Metello e nel 3 d.C.dopo  il quale venne fatto ricostruire da Ottaviano Augusto.                                                                                                                                                                                Esiste una raffigurazione dell’edificio in un rilievo dell’età di Claudio, murato nella facciata posteriore di villa Medici, dove il tempio è raffigurato corinzio,esastilo e con alta scalinata.                                       </a:t>
            </a:r>
            <a:r>
              <a:rPr lang="it">
                <a:solidFill>
                  <a:schemeClr val="lt1"/>
                </a:solidFill>
                <a:latin typeface="Spectral"/>
                <a:ea typeface="Spectral"/>
                <a:cs typeface="Spectral"/>
                <a:sym typeface="Spectral"/>
              </a:rPr>
              <a:t> </a:t>
            </a:r>
            <a:r>
              <a:rPr lang="it">
                <a:solidFill>
                  <a:schemeClr val="dk1"/>
                </a:solidFill>
                <a:latin typeface="Spectral"/>
                <a:ea typeface="Spectral"/>
                <a:cs typeface="Spectral"/>
                <a:sym typeface="Spectral"/>
              </a:rPr>
              <a:t>                                                                                                                        I resti del tempio sono stati identificati con sicurezza tra le capanne arcaiche e la Domus Tiberiana, nelle vicinanze della Casa di Augusto: qui è stata ritrovata anche la statua della dea e l’iscrizione sul lato destro della facciata: M(ater) D(eum) M(agna) I(daea).</a:t>
            </a:r>
            <a:endParaRPr>
              <a:solidFill>
                <a:schemeClr val="dk1"/>
              </a:solidFill>
              <a:latin typeface="Spectral"/>
              <a:ea typeface="Spectral"/>
              <a:cs typeface="Spectral"/>
              <a:sym typeface="Spectral"/>
            </a:endParaRPr>
          </a:p>
        </p:txBody>
      </p:sp>
      <p:pic>
        <p:nvPicPr>
          <p:cNvPr id="200" name="Google Shape;200;p31"/>
          <p:cNvPicPr preferRelativeResize="0"/>
          <p:nvPr/>
        </p:nvPicPr>
        <p:blipFill>
          <a:blip r:embed="rId3">
            <a:alphaModFix/>
          </a:blip>
          <a:stretch>
            <a:fillRect/>
          </a:stretch>
        </p:blipFill>
        <p:spPr>
          <a:xfrm>
            <a:off x="6686575" y="2295600"/>
            <a:ext cx="2358427" cy="18691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61" name="Shape 61"/>
        <p:cNvGrpSpPr/>
        <p:nvPr/>
      </p:nvGrpSpPr>
      <p:grpSpPr>
        <a:xfrm>
          <a:off x="0" y="0"/>
          <a:ext cx="0" cy="0"/>
          <a:chOff x="0" y="0"/>
          <a:chExt cx="0" cy="0"/>
        </a:xfrm>
      </p:grpSpPr>
      <p:sp>
        <p:nvSpPr>
          <p:cNvPr id="62" name="Google Shape;62;p14"/>
          <p:cNvSpPr txBox="1"/>
          <p:nvPr/>
        </p:nvSpPr>
        <p:spPr>
          <a:xfrm>
            <a:off x="1368550" y="1616525"/>
            <a:ext cx="454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3" name="Google Shape;63;p14"/>
          <p:cNvSpPr txBox="1"/>
          <p:nvPr/>
        </p:nvSpPr>
        <p:spPr>
          <a:xfrm>
            <a:off x="0" y="540775"/>
            <a:ext cx="7107000" cy="6347700"/>
          </a:xfrm>
          <a:prstGeom prst="rect">
            <a:avLst/>
          </a:prstGeom>
          <a:noFill/>
          <a:ln>
            <a:noFill/>
          </a:ln>
        </p:spPr>
        <p:txBody>
          <a:bodyPr anchorCtr="0" anchor="t" bIns="91425" lIns="91425" spcFirstLastPara="1" rIns="91425" wrap="square" tIns="91425">
            <a:spAutoFit/>
          </a:bodyPr>
          <a:lstStyle/>
          <a:p>
            <a:pPr indent="-311150" lvl="0" marL="457200" rtl="0" algn="l">
              <a:lnSpc>
                <a:spcPct val="115000"/>
              </a:lnSpc>
              <a:spcBef>
                <a:spcPts val="0"/>
              </a:spcBef>
              <a:spcAft>
                <a:spcPts val="0"/>
              </a:spcAft>
              <a:buClr>
                <a:schemeClr val="dk1"/>
              </a:buClr>
              <a:buSzPts val="1300"/>
              <a:buFont typeface="Spectral"/>
              <a:buChar char="❖"/>
            </a:pPr>
            <a:r>
              <a:rPr lang="it" sz="1300">
                <a:solidFill>
                  <a:schemeClr val="dk1"/>
                </a:solidFill>
                <a:latin typeface="Spectral"/>
                <a:ea typeface="Spectral"/>
                <a:cs typeface="Spectral"/>
                <a:sym typeface="Spectral"/>
              </a:rPr>
              <a:t>Cibele, (dal greco Κυβέλη, e dal latino Cybĕle) è un’antica divinità anatolica,  identificata con la Grande Madre Idea , </a:t>
            </a:r>
            <a:r>
              <a:rPr lang="it" sz="1300">
                <a:solidFill>
                  <a:schemeClr val="dk1"/>
                </a:solidFill>
                <a:latin typeface="Spectral"/>
                <a:ea typeface="Spectral"/>
                <a:cs typeface="Spectral"/>
                <a:sym typeface="Spectral"/>
              </a:rPr>
              <a:t>dal monte Ida presso Troia. </a:t>
            </a:r>
            <a:endParaRPr sz="1300">
              <a:solidFill>
                <a:schemeClr val="dk1"/>
              </a:solidFill>
              <a:latin typeface="Spectral"/>
              <a:ea typeface="Spectral"/>
              <a:cs typeface="Spectral"/>
              <a:sym typeface="Spectral"/>
            </a:endParaRPr>
          </a:p>
          <a:p>
            <a:pPr indent="0" lvl="0" marL="457200" rtl="0" algn="l">
              <a:lnSpc>
                <a:spcPct val="115000"/>
              </a:lnSpc>
              <a:spcBef>
                <a:spcPts val="0"/>
              </a:spcBef>
              <a:spcAft>
                <a:spcPts val="0"/>
              </a:spcAft>
              <a:buNone/>
            </a:pPr>
            <a:r>
              <a:t/>
            </a:r>
            <a:endParaRPr sz="1300">
              <a:solidFill>
                <a:schemeClr val="dk1"/>
              </a:solidFill>
              <a:latin typeface="Spectral"/>
              <a:ea typeface="Spectral"/>
              <a:cs typeface="Spectral"/>
              <a:sym typeface="Spectral"/>
            </a:endParaRPr>
          </a:p>
          <a:p>
            <a:pPr indent="-311150" lvl="0" marL="457200" rtl="0" algn="l">
              <a:lnSpc>
                <a:spcPct val="115000"/>
              </a:lnSpc>
              <a:spcBef>
                <a:spcPts val="0"/>
              </a:spcBef>
              <a:spcAft>
                <a:spcPts val="0"/>
              </a:spcAft>
              <a:buClr>
                <a:schemeClr val="dk1"/>
              </a:buClr>
              <a:buSzPts val="1300"/>
              <a:buFont typeface="Spectral"/>
              <a:buChar char="❖"/>
            </a:pPr>
            <a:r>
              <a:rPr lang="it" sz="1300">
                <a:solidFill>
                  <a:schemeClr val="dk1"/>
                </a:solidFill>
                <a:latin typeface="Spectral"/>
                <a:ea typeface="Spectral"/>
                <a:cs typeface="Spectral"/>
                <a:sym typeface="Spectral"/>
              </a:rPr>
              <a:t>D</a:t>
            </a:r>
            <a:r>
              <a:rPr lang="it" sz="1300">
                <a:solidFill>
                  <a:schemeClr val="dk1"/>
                </a:solidFill>
                <a:latin typeface="Spectral"/>
                <a:ea typeface="Spectral"/>
                <a:cs typeface="Spectral"/>
                <a:sym typeface="Spectral"/>
              </a:rPr>
              <a:t>al 2° millennio a.C. è oggetto di culto nel mondo antico a partire da una vasta area dell’Asia Minore, poi in Grecia e in Occidente (Kubaba). </a:t>
            </a:r>
            <a:endParaRPr sz="1300">
              <a:solidFill>
                <a:schemeClr val="dk1"/>
              </a:solidFill>
              <a:latin typeface="Spectral"/>
              <a:ea typeface="Spectral"/>
              <a:cs typeface="Spectral"/>
              <a:sym typeface="Spectral"/>
            </a:endParaRPr>
          </a:p>
          <a:p>
            <a:pPr indent="0" lvl="0" marL="457200" rtl="0" algn="l">
              <a:lnSpc>
                <a:spcPct val="115000"/>
              </a:lnSpc>
              <a:spcBef>
                <a:spcPts val="0"/>
              </a:spcBef>
              <a:spcAft>
                <a:spcPts val="0"/>
              </a:spcAft>
              <a:buNone/>
            </a:pPr>
            <a:r>
              <a:t/>
            </a:r>
            <a:endParaRPr sz="1300">
              <a:solidFill>
                <a:schemeClr val="dk1"/>
              </a:solidFill>
              <a:latin typeface="Spectral"/>
              <a:ea typeface="Spectral"/>
              <a:cs typeface="Spectral"/>
              <a:sym typeface="Spectral"/>
            </a:endParaRPr>
          </a:p>
          <a:p>
            <a:pPr indent="-311150" lvl="0" marL="457200" rtl="0" algn="l">
              <a:lnSpc>
                <a:spcPct val="115000"/>
              </a:lnSpc>
              <a:spcBef>
                <a:spcPts val="0"/>
              </a:spcBef>
              <a:spcAft>
                <a:spcPts val="0"/>
              </a:spcAft>
              <a:buClr>
                <a:schemeClr val="dk1"/>
              </a:buClr>
              <a:buSzPts val="1300"/>
              <a:buFont typeface="Spectral"/>
              <a:buChar char="❖"/>
            </a:pPr>
            <a:r>
              <a:rPr lang="it" sz="1300">
                <a:solidFill>
                  <a:schemeClr val="dk1"/>
                </a:solidFill>
                <a:latin typeface="Spectral"/>
                <a:ea typeface="Spectral"/>
                <a:cs typeface="Spectral"/>
                <a:sym typeface="Spectral"/>
              </a:rPr>
              <a:t>Era la dea della natura, degli animali e dei luoghi selvatici, ed era considerata una divinità ambivalente, poiché </a:t>
            </a:r>
            <a:r>
              <a:rPr lang="it" sz="1300">
                <a:solidFill>
                  <a:schemeClr val="dk1"/>
                </a:solidFill>
                <a:latin typeface="Spectral"/>
                <a:ea typeface="Spectral"/>
                <a:cs typeface="Spectral"/>
                <a:sym typeface="Spectral"/>
              </a:rPr>
              <a:t>simboleggiava allo stesso tempo</a:t>
            </a:r>
            <a:r>
              <a:rPr lang="it" sz="1300">
                <a:solidFill>
                  <a:schemeClr val="dk1"/>
                </a:solidFill>
                <a:latin typeface="Spectral"/>
                <a:ea typeface="Spectral"/>
                <a:cs typeface="Spectral"/>
                <a:sym typeface="Spectral"/>
              </a:rPr>
              <a:t> la forza creatrice e distruttrice della Natura. Era solita attraversare le foreste montane su un cocchio tirato da leoni, accompagnata da un corteo di coribandi. </a:t>
            </a:r>
            <a:endParaRPr sz="1300">
              <a:solidFill>
                <a:schemeClr val="dk1"/>
              </a:solidFill>
              <a:latin typeface="Spectral"/>
              <a:ea typeface="Spectral"/>
              <a:cs typeface="Spectral"/>
              <a:sym typeface="Spectral"/>
            </a:endParaRPr>
          </a:p>
          <a:p>
            <a:pPr indent="0" lvl="0" marL="457200" rtl="0" algn="l">
              <a:lnSpc>
                <a:spcPct val="115000"/>
              </a:lnSpc>
              <a:spcBef>
                <a:spcPts val="0"/>
              </a:spcBef>
              <a:spcAft>
                <a:spcPts val="0"/>
              </a:spcAft>
              <a:buNone/>
            </a:pPr>
            <a:r>
              <a:rPr lang="it" sz="1300">
                <a:solidFill>
                  <a:schemeClr val="dk1"/>
                </a:solidFill>
                <a:latin typeface="Spectral"/>
                <a:ea typeface="Spectral"/>
                <a:cs typeface="Spectral"/>
                <a:sym typeface="Spectral"/>
              </a:rPr>
              <a:t>Cibele soprintendeva alla fertilità della terra e la fecondità, era la Signora protettrice delle città ( -&gt; corona turrita) e patrona del suo popolo in pace e in guerra. </a:t>
            </a:r>
            <a:endParaRPr sz="1300">
              <a:solidFill>
                <a:schemeClr val="dk1"/>
              </a:solidFill>
              <a:latin typeface="Spectral"/>
              <a:ea typeface="Spectral"/>
              <a:cs typeface="Spectral"/>
              <a:sym typeface="Spectral"/>
            </a:endParaRPr>
          </a:p>
          <a:p>
            <a:pPr indent="0" lvl="0" marL="457200" rtl="0" algn="l">
              <a:lnSpc>
                <a:spcPct val="115000"/>
              </a:lnSpc>
              <a:spcBef>
                <a:spcPts val="0"/>
              </a:spcBef>
              <a:spcAft>
                <a:spcPts val="0"/>
              </a:spcAft>
              <a:buNone/>
            </a:pPr>
            <a:r>
              <a:rPr lang="it" sz="1300">
                <a:solidFill>
                  <a:schemeClr val="dk1"/>
                </a:solidFill>
                <a:latin typeface="Spectral"/>
                <a:ea typeface="Spectral"/>
                <a:cs typeface="Spectral"/>
                <a:sym typeface="Spectral"/>
              </a:rPr>
              <a:t>Per i credenti, era la Dea creatrice che aveva dato origine all’intero universo senza bisogno di un intervento maschile, e per questo era considerata la madre di tutti gli dei e di tutti i viventi. </a:t>
            </a:r>
            <a:endParaRPr sz="1300">
              <a:solidFill>
                <a:schemeClr val="dk1"/>
              </a:solidFill>
              <a:latin typeface="Spectral"/>
              <a:ea typeface="Spectral"/>
              <a:cs typeface="Spectral"/>
              <a:sym typeface="Spectral"/>
            </a:endParaRPr>
          </a:p>
          <a:p>
            <a:pPr indent="0" lvl="0" marL="457200" rtl="0" algn="l">
              <a:lnSpc>
                <a:spcPct val="115000"/>
              </a:lnSpc>
              <a:spcBef>
                <a:spcPts val="0"/>
              </a:spcBef>
              <a:spcAft>
                <a:spcPts val="0"/>
              </a:spcAft>
              <a:buNone/>
            </a:pPr>
            <a:r>
              <a:t/>
            </a:r>
            <a:endParaRPr sz="1300">
              <a:solidFill>
                <a:schemeClr val="dk1"/>
              </a:solidFill>
              <a:latin typeface="Spectral"/>
              <a:ea typeface="Spectral"/>
              <a:cs typeface="Spectral"/>
              <a:sym typeface="Spectral"/>
            </a:endParaRPr>
          </a:p>
          <a:p>
            <a:pPr indent="-311150" lvl="0" marL="457200" rtl="0" algn="l">
              <a:lnSpc>
                <a:spcPct val="115000"/>
              </a:lnSpc>
              <a:spcBef>
                <a:spcPts val="0"/>
              </a:spcBef>
              <a:spcAft>
                <a:spcPts val="0"/>
              </a:spcAft>
              <a:buClr>
                <a:schemeClr val="dk1"/>
              </a:buClr>
              <a:buSzPts val="1300"/>
              <a:buFont typeface="Spectral"/>
              <a:buChar char="❖"/>
            </a:pPr>
            <a:r>
              <a:rPr lang="it" sz="1300">
                <a:solidFill>
                  <a:schemeClr val="dk1"/>
                </a:solidFill>
                <a:latin typeface="Spectral"/>
                <a:ea typeface="Spectral"/>
                <a:cs typeface="Spectral"/>
                <a:sym typeface="Spectral"/>
              </a:rPr>
              <a:t>Cibele veniva generalmente raffigurata seduta su un trono o su un carro trainato da due leoni o leopardi; veniva accompagnata dal suo compagno Attis e dai suoi sacerdoti. </a:t>
            </a:r>
            <a:endParaRPr sz="1200">
              <a:solidFill>
                <a:schemeClr val="dk1"/>
              </a:solidFill>
              <a:latin typeface="Spectral"/>
              <a:ea typeface="Spectral"/>
              <a:cs typeface="Spectral"/>
              <a:sym typeface="Spectral"/>
            </a:endParaRPr>
          </a:p>
          <a:p>
            <a:pPr indent="0" lvl="0" marL="457200" rtl="0" algn="l">
              <a:lnSpc>
                <a:spcPct val="115000"/>
              </a:lnSpc>
              <a:spcBef>
                <a:spcPts val="0"/>
              </a:spcBef>
              <a:spcAft>
                <a:spcPts val="0"/>
              </a:spcAft>
              <a:buNone/>
            </a:pPr>
            <a:r>
              <a:t/>
            </a:r>
            <a:endParaRPr>
              <a:solidFill>
                <a:schemeClr val="dk1"/>
              </a:solidFill>
              <a:latin typeface="Spectral"/>
              <a:ea typeface="Spectral"/>
              <a:cs typeface="Spectral"/>
              <a:sym typeface="Spectral"/>
            </a:endParaRPr>
          </a:p>
          <a:p>
            <a:pPr indent="0" lvl="0" marL="0" rtl="0" algn="l">
              <a:lnSpc>
                <a:spcPct val="115000"/>
              </a:lnSpc>
              <a:spcBef>
                <a:spcPts val="0"/>
              </a:spcBef>
              <a:spcAft>
                <a:spcPts val="0"/>
              </a:spcAft>
              <a:buNone/>
            </a:pPr>
            <a:r>
              <a:t/>
            </a:r>
            <a:endParaRPr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1100">
                <a:solidFill>
                  <a:schemeClr val="dk1"/>
                </a:solidFill>
              </a:rPr>
              <a:t>.</a:t>
            </a:r>
            <a:endParaRPr sz="1100">
              <a:solidFill>
                <a:schemeClr val="dk1"/>
              </a:solidFill>
            </a:endParaRPr>
          </a:p>
          <a:p>
            <a:pPr indent="0" lvl="0" marL="0" rtl="0" algn="l">
              <a:spcBef>
                <a:spcPts val="0"/>
              </a:spcBef>
              <a:spcAft>
                <a:spcPts val="0"/>
              </a:spcAft>
              <a:buNone/>
            </a:pPr>
            <a:r>
              <a:t/>
            </a:r>
            <a:endParaRPr/>
          </a:p>
        </p:txBody>
      </p:sp>
      <p:sp>
        <p:nvSpPr>
          <p:cNvPr id="64" name="Google Shape;64;p14"/>
          <p:cNvSpPr txBox="1"/>
          <p:nvPr/>
        </p:nvSpPr>
        <p:spPr>
          <a:xfrm>
            <a:off x="2902400" y="238825"/>
            <a:ext cx="356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5" name="Google Shape;65;p14"/>
          <p:cNvSpPr txBox="1"/>
          <p:nvPr/>
        </p:nvSpPr>
        <p:spPr>
          <a:xfrm>
            <a:off x="716425" y="45175"/>
            <a:ext cx="3729000" cy="495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it" sz="2020">
                <a:solidFill>
                  <a:schemeClr val="dk1"/>
                </a:solidFill>
                <a:latin typeface="Merriweather Black"/>
                <a:ea typeface="Merriweather Black"/>
                <a:cs typeface="Merriweather Black"/>
                <a:sym typeface="Merriweather Black"/>
              </a:rPr>
              <a:t>Cibele : chi è? </a:t>
            </a:r>
            <a:r>
              <a:rPr lang="it" sz="1100">
                <a:solidFill>
                  <a:schemeClr val="dk1"/>
                </a:solidFill>
              </a:rPr>
              <a:t> </a:t>
            </a:r>
            <a:endParaRPr/>
          </a:p>
        </p:txBody>
      </p:sp>
      <p:pic>
        <p:nvPicPr>
          <p:cNvPr id="66" name="Google Shape;66;p14"/>
          <p:cNvPicPr preferRelativeResize="0"/>
          <p:nvPr/>
        </p:nvPicPr>
        <p:blipFill>
          <a:blip r:embed="rId3">
            <a:alphaModFix/>
          </a:blip>
          <a:stretch>
            <a:fillRect/>
          </a:stretch>
        </p:blipFill>
        <p:spPr>
          <a:xfrm>
            <a:off x="7210075" y="850248"/>
            <a:ext cx="1799975" cy="32399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B8AF"/>
        </a:solidFill>
      </p:bgPr>
    </p:bg>
    <p:spTree>
      <p:nvGrpSpPr>
        <p:cNvPr id="204" name="Shape 204"/>
        <p:cNvGrpSpPr/>
        <p:nvPr/>
      </p:nvGrpSpPr>
      <p:grpSpPr>
        <a:xfrm>
          <a:off x="0" y="0"/>
          <a:ext cx="0" cy="0"/>
          <a:chOff x="0" y="0"/>
          <a:chExt cx="0" cy="0"/>
        </a:xfrm>
      </p:grpSpPr>
      <p:sp>
        <p:nvSpPr>
          <p:cNvPr id="205" name="Google Shape;205;p32"/>
          <p:cNvSpPr txBox="1"/>
          <p:nvPr/>
        </p:nvSpPr>
        <p:spPr>
          <a:xfrm>
            <a:off x="1796400" y="82675"/>
            <a:ext cx="6544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2800">
                <a:latin typeface="Merriweather"/>
                <a:ea typeface="Merriweather"/>
                <a:cs typeface="Merriweather"/>
                <a:sym typeface="Merriweather"/>
              </a:rPr>
              <a:t>Tempio della Magna Mater </a:t>
            </a:r>
            <a:endParaRPr b="1" i="1" sz="2800">
              <a:latin typeface="Merriweather"/>
              <a:ea typeface="Merriweather"/>
              <a:cs typeface="Merriweather"/>
              <a:sym typeface="Merriweather"/>
            </a:endParaRPr>
          </a:p>
        </p:txBody>
      </p:sp>
      <p:sp>
        <p:nvSpPr>
          <p:cNvPr id="206" name="Google Shape;206;p32"/>
          <p:cNvSpPr txBox="1"/>
          <p:nvPr/>
        </p:nvSpPr>
        <p:spPr>
          <a:xfrm>
            <a:off x="110125" y="929550"/>
            <a:ext cx="37758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500">
                <a:latin typeface="Spectral"/>
                <a:ea typeface="Spectral"/>
                <a:cs typeface="Spectral"/>
                <a:sym typeface="Spectral"/>
              </a:rPr>
              <a:t>All’inizio la pietra nera venne portata </a:t>
            </a:r>
            <a:r>
              <a:rPr lang="it" sz="1500">
                <a:solidFill>
                  <a:srgbClr val="111111"/>
                </a:solidFill>
                <a:latin typeface="Spectral"/>
                <a:ea typeface="Spectral"/>
                <a:cs typeface="Spectral"/>
                <a:sym typeface="Spectral"/>
              </a:rPr>
              <a:t>temporaneamente nel tempio della Vittoria sul Palatino, ma subito dopo venne collocata nel nuovo tempio, completato l’11 aprile del 191 a.C</a:t>
            </a:r>
            <a:endParaRPr sz="1500">
              <a:latin typeface="Spectral"/>
              <a:ea typeface="Spectral"/>
              <a:cs typeface="Spectral"/>
              <a:sym typeface="Spectral"/>
            </a:endParaRPr>
          </a:p>
        </p:txBody>
      </p:sp>
      <p:pic>
        <p:nvPicPr>
          <p:cNvPr id="207" name="Google Shape;207;p32"/>
          <p:cNvPicPr preferRelativeResize="0"/>
          <p:nvPr/>
        </p:nvPicPr>
        <p:blipFill rotWithShape="1">
          <a:blip r:embed="rId3">
            <a:alphaModFix/>
          </a:blip>
          <a:srcRect b="10035" l="0" r="0" t="8304"/>
          <a:stretch/>
        </p:blipFill>
        <p:spPr>
          <a:xfrm>
            <a:off x="4828250" y="753557"/>
            <a:ext cx="3775799" cy="2192094"/>
          </a:xfrm>
          <a:prstGeom prst="rect">
            <a:avLst/>
          </a:prstGeom>
          <a:noFill/>
          <a:ln>
            <a:noFill/>
          </a:ln>
        </p:spPr>
      </p:pic>
      <p:sp>
        <p:nvSpPr>
          <p:cNvPr id="208" name="Google Shape;208;p32"/>
          <p:cNvSpPr txBox="1"/>
          <p:nvPr/>
        </p:nvSpPr>
        <p:spPr>
          <a:xfrm>
            <a:off x="4828250" y="3326200"/>
            <a:ext cx="3924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500">
                <a:solidFill>
                  <a:schemeClr val="dk1"/>
                </a:solidFill>
                <a:latin typeface="Spectral"/>
                <a:ea typeface="Spectral"/>
                <a:cs typeface="Spectral"/>
                <a:sym typeface="Spectral"/>
              </a:rPr>
              <a:t>Nel 111 a.C ci fu un incendio che portò alla distruzione di questo tempio.</a:t>
            </a:r>
            <a:endParaRPr sz="1500">
              <a:solidFill>
                <a:schemeClr val="dk1"/>
              </a:solidFill>
              <a:latin typeface="Spectral"/>
              <a:ea typeface="Spectral"/>
              <a:cs typeface="Spectral"/>
              <a:sym typeface="Spectral"/>
            </a:endParaRPr>
          </a:p>
          <a:p>
            <a:pPr indent="0" lvl="0" marL="0" rtl="0" algn="l">
              <a:spcBef>
                <a:spcPts val="0"/>
              </a:spcBef>
              <a:spcAft>
                <a:spcPts val="0"/>
              </a:spcAft>
              <a:buNone/>
            </a:pPr>
            <a:r>
              <a:rPr lang="it" sz="1500">
                <a:solidFill>
                  <a:schemeClr val="dk1"/>
                </a:solidFill>
                <a:latin typeface="Spectral"/>
                <a:ea typeface="Spectral"/>
                <a:cs typeface="Spectral"/>
                <a:sym typeface="Spectral"/>
              </a:rPr>
              <a:t>Furono costretti a ricostruirlo, abbellendolo successivamente con </a:t>
            </a:r>
            <a:r>
              <a:rPr lang="it" sz="1500">
                <a:solidFill>
                  <a:schemeClr val="dk1"/>
                </a:solidFill>
                <a:latin typeface="Spectral"/>
                <a:ea typeface="Spectral"/>
                <a:cs typeface="Spectral"/>
                <a:sym typeface="Spectral"/>
              </a:rPr>
              <a:t>colonne in peperino </a:t>
            </a:r>
            <a:endParaRPr sz="1500">
              <a:solidFill>
                <a:schemeClr val="dk1"/>
              </a:solidFill>
              <a:latin typeface="Spectral"/>
              <a:ea typeface="Spectral"/>
              <a:cs typeface="Spectral"/>
              <a:sym typeface="Spectral"/>
            </a:endParaRPr>
          </a:p>
        </p:txBody>
      </p:sp>
      <p:pic>
        <p:nvPicPr>
          <p:cNvPr id="209" name="Google Shape;209;p32"/>
          <p:cNvPicPr preferRelativeResize="0"/>
          <p:nvPr/>
        </p:nvPicPr>
        <p:blipFill>
          <a:blip r:embed="rId4">
            <a:alphaModFix/>
          </a:blip>
          <a:stretch>
            <a:fillRect/>
          </a:stretch>
        </p:blipFill>
        <p:spPr>
          <a:xfrm>
            <a:off x="184558" y="2735925"/>
            <a:ext cx="3775674" cy="22427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B8AF"/>
        </a:solidFill>
      </p:bgPr>
    </p:bg>
    <p:spTree>
      <p:nvGrpSpPr>
        <p:cNvPr id="213" name="Shape 213"/>
        <p:cNvGrpSpPr/>
        <p:nvPr/>
      </p:nvGrpSpPr>
      <p:grpSpPr>
        <a:xfrm>
          <a:off x="0" y="0"/>
          <a:ext cx="0" cy="0"/>
          <a:chOff x="0" y="0"/>
          <a:chExt cx="0" cy="0"/>
        </a:xfrm>
      </p:grpSpPr>
      <p:sp>
        <p:nvSpPr>
          <p:cNvPr id="214" name="Google Shape;214;p33"/>
          <p:cNvSpPr txBox="1"/>
          <p:nvPr>
            <p:ph idx="1" type="body"/>
          </p:nvPr>
        </p:nvSpPr>
        <p:spPr>
          <a:xfrm>
            <a:off x="113375" y="185750"/>
            <a:ext cx="8946600" cy="4895700"/>
          </a:xfrm>
          <a:prstGeom prst="rect">
            <a:avLst/>
          </a:prstGeom>
          <a:ln>
            <a:noFill/>
          </a:ln>
        </p:spPr>
        <p:txBody>
          <a:bodyPr anchorCtr="0" anchor="t" bIns="91425" lIns="91425" spcFirstLastPara="1" rIns="91425" wrap="square" tIns="91425">
            <a:normAutofit/>
          </a:bodyPr>
          <a:lstStyle/>
          <a:p>
            <a:pPr indent="0" lvl="0" marL="0" rtl="0" algn="l">
              <a:spcBef>
                <a:spcPts val="0"/>
              </a:spcBef>
              <a:spcAft>
                <a:spcPts val="0"/>
              </a:spcAft>
              <a:buNone/>
            </a:pPr>
            <a:r>
              <a:rPr lang="it" sz="1500">
                <a:solidFill>
                  <a:schemeClr val="dk1"/>
                </a:solidFill>
                <a:latin typeface="Spectral"/>
                <a:ea typeface="Spectral"/>
                <a:cs typeface="Spectral"/>
                <a:sym typeface="Spectral"/>
              </a:rPr>
              <a:t>Il tempio era situato tra capanne arcaiche e la Domus Tiberiana, vicino alla Casa Di Augusto; in questo luogo venne anche ritrovata la statua.</a:t>
            </a:r>
            <a:endParaRPr sz="1500">
              <a:solidFill>
                <a:schemeClr val="dk1"/>
              </a:solidFill>
              <a:latin typeface="Spectral"/>
              <a:ea typeface="Spectral"/>
              <a:cs typeface="Spectral"/>
              <a:sym typeface="Spectral"/>
            </a:endParaRPr>
          </a:p>
          <a:p>
            <a:pPr indent="0" lvl="0" marL="0" rtl="0" algn="l">
              <a:spcBef>
                <a:spcPts val="0"/>
              </a:spcBef>
              <a:spcAft>
                <a:spcPts val="0"/>
              </a:spcAft>
              <a:buNone/>
            </a:pPr>
            <a:r>
              <a:rPr lang="it" sz="1500">
                <a:solidFill>
                  <a:schemeClr val="dk1"/>
                </a:solidFill>
                <a:latin typeface="Spectral"/>
                <a:ea typeface="Spectral"/>
                <a:cs typeface="Spectral"/>
                <a:sym typeface="Spectral"/>
              </a:rPr>
              <a:t>Il basamento che abbia grazie agli scavi, si presenta con un </a:t>
            </a:r>
            <a:endParaRPr sz="1500">
              <a:solidFill>
                <a:schemeClr val="dk1"/>
              </a:solidFill>
              <a:latin typeface="Spectral"/>
              <a:ea typeface="Spectral"/>
              <a:cs typeface="Spectral"/>
              <a:sym typeface="Spectral"/>
            </a:endParaRPr>
          </a:p>
          <a:p>
            <a:pPr indent="0" lvl="0" marL="0" rtl="0" algn="l">
              <a:spcBef>
                <a:spcPts val="0"/>
              </a:spcBef>
              <a:spcAft>
                <a:spcPts val="0"/>
              </a:spcAft>
              <a:buNone/>
            </a:pPr>
            <a:r>
              <a:rPr lang="it" sz="1500">
                <a:solidFill>
                  <a:schemeClr val="dk1"/>
                </a:solidFill>
                <a:latin typeface="Spectral"/>
                <a:ea typeface="Spectral"/>
                <a:cs typeface="Spectral"/>
                <a:sym typeface="Spectral"/>
              </a:rPr>
              <a:t>stile più rozzo, risalente molto probabilmente alla prima </a:t>
            </a:r>
            <a:endParaRPr sz="1500">
              <a:solidFill>
                <a:schemeClr val="dk1"/>
              </a:solidFill>
              <a:latin typeface="Spectral"/>
              <a:ea typeface="Spectral"/>
              <a:cs typeface="Spectral"/>
              <a:sym typeface="Spectral"/>
            </a:endParaRPr>
          </a:p>
          <a:p>
            <a:pPr indent="0" lvl="0" marL="0" rtl="0" algn="l">
              <a:spcBef>
                <a:spcPts val="0"/>
              </a:spcBef>
              <a:spcAft>
                <a:spcPts val="0"/>
              </a:spcAft>
              <a:buNone/>
            </a:pPr>
            <a:r>
              <a:rPr lang="it" sz="1500">
                <a:solidFill>
                  <a:schemeClr val="dk1"/>
                </a:solidFill>
                <a:latin typeface="Spectral"/>
                <a:ea typeface="Spectral"/>
                <a:cs typeface="Spectral"/>
                <a:sym typeface="Spectral"/>
              </a:rPr>
              <a:t>costruzione.</a:t>
            </a:r>
            <a:endParaRPr sz="1500">
              <a:solidFill>
                <a:schemeClr val="dk1"/>
              </a:solidFill>
              <a:latin typeface="Spectral"/>
              <a:ea typeface="Spectral"/>
              <a:cs typeface="Spectral"/>
              <a:sym typeface="Spectral"/>
            </a:endParaRPr>
          </a:p>
          <a:p>
            <a:pPr indent="0" lvl="0" marL="0" rtl="0" algn="l">
              <a:spcBef>
                <a:spcPts val="0"/>
              </a:spcBef>
              <a:spcAft>
                <a:spcPts val="0"/>
              </a:spcAft>
              <a:buNone/>
            </a:pPr>
            <a:r>
              <a:rPr lang="it" sz="1500">
                <a:solidFill>
                  <a:schemeClr val="dk1"/>
                </a:solidFill>
                <a:latin typeface="Spectral"/>
                <a:ea typeface="Spectral"/>
                <a:cs typeface="Spectral"/>
                <a:sym typeface="Spectral"/>
              </a:rPr>
              <a:t>Il tempio era largo circa 17 cm e lungo 33 cm. Il podio </a:t>
            </a:r>
            <a:endParaRPr sz="1500">
              <a:solidFill>
                <a:schemeClr val="dk1"/>
              </a:solidFill>
              <a:latin typeface="Spectral"/>
              <a:ea typeface="Spectral"/>
              <a:cs typeface="Spectral"/>
              <a:sym typeface="Spectral"/>
            </a:endParaRPr>
          </a:p>
          <a:p>
            <a:pPr indent="0" lvl="0" marL="0" rtl="0" algn="l">
              <a:spcBef>
                <a:spcPts val="0"/>
              </a:spcBef>
              <a:spcAft>
                <a:spcPts val="0"/>
              </a:spcAft>
              <a:buNone/>
            </a:pPr>
            <a:r>
              <a:rPr lang="it" sz="1500">
                <a:solidFill>
                  <a:schemeClr val="dk1"/>
                </a:solidFill>
                <a:latin typeface="Spectral"/>
                <a:ea typeface="Spectral"/>
                <a:cs typeface="Spectral"/>
                <a:sym typeface="Spectral"/>
              </a:rPr>
              <a:t>costruito in </a:t>
            </a:r>
            <a:r>
              <a:rPr lang="it" sz="1500">
                <a:solidFill>
                  <a:schemeClr val="dk1"/>
                </a:solidFill>
                <a:latin typeface="Spectral"/>
                <a:ea typeface="Spectral"/>
                <a:cs typeface="Spectral"/>
                <a:sym typeface="Spectral"/>
              </a:rPr>
              <a:t>Opus caementicium (una sostanza simile al </a:t>
            </a:r>
            <a:endParaRPr sz="1500">
              <a:solidFill>
                <a:schemeClr val="dk1"/>
              </a:solidFill>
              <a:latin typeface="Spectral"/>
              <a:ea typeface="Spectral"/>
              <a:cs typeface="Spectral"/>
              <a:sym typeface="Spectral"/>
            </a:endParaRPr>
          </a:p>
          <a:p>
            <a:pPr indent="0" lvl="0" marL="0" rtl="0" algn="l">
              <a:spcBef>
                <a:spcPts val="0"/>
              </a:spcBef>
              <a:spcAft>
                <a:spcPts val="0"/>
              </a:spcAft>
              <a:buNone/>
            </a:pPr>
            <a:r>
              <a:rPr lang="it" sz="1500">
                <a:solidFill>
                  <a:schemeClr val="dk1"/>
                </a:solidFill>
                <a:latin typeface="Spectral"/>
                <a:ea typeface="Spectral"/>
                <a:cs typeface="Spectral"/>
                <a:sym typeface="Spectral"/>
              </a:rPr>
              <a:t>cemento) fa capire chiaramente due fasi di costruzione ,che </a:t>
            </a:r>
            <a:endParaRPr sz="1500">
              <a:solidFill>
                <a:schemeClr val="dk1"/>
              </a:solidFill>
              <a:latin typeface="Spectral"/>
              <a:ea typeface="Spectral"/>
              <a:cs typeface="Spectral"/>
              <a:sym typeface="Spectral"/>
            </a:endParaRPr>
          </a:p>
          <a:p>
            <a:pPr indent="0" lvl="0" marL="0" rtl="0" algn="l">
              <a:spcBef>
                <a:spcPts val="0"/>
              </a:spcBef>
              <a:spcAft>
                <a:spcPts val="0"/>
              </a:spcAft>
              <a:buNone/>
            </a:pPr>
            <a:r>
              <a:rPr lang="it" sz="1500">
                <a:solidFill>
                  <a:schemeClr val="dk1"/>
                </a:solidFill>
                <a:latin typeface="Spectral"/>
                <a:ea typeface="Spectral"/>
                <a:cs typeface="Spectral"/>
                <a:sym typeface="Spectral"/>
              </a:rPr>
              <a:t>prevede il collegamento dell'edificio metellico e l'edificio </a:t>
            </a:r>
            <a:endParaRPr sz="1500">
              <a:solidFill>
                <a:schemeClr val="dk1"/>
              </a:solidFill>
              <a:latin typeface="Spectral"/>
              <a:ea typeface="Spectral"/>
              <a:cs typeface="Spectral"/>
              <a:sym typeface="Spectral"/>
            </a:endParaRPr>
          </a:p>
          <a:p>
            <a:pPr indent="0" lvl="0" marL="0" rtl="0" algn="l">
              <a:spcBef>
                <a:spcPts val="0"/>
              </a:spcBef>
              <a:spcAft>
                <a:spcPts val="0"/>
              </a:spcAft>
              <a:buNone/>
            </a:pPr>
            <a:r>
              <a:rPr lang="it" sz="1500">
                <a:solidFill>
                  <a:schemeClr val="dk1"/>
                </a:solidFill>
                <a:latin typeface="Spectral"/>
                <a:ea typeface="Spectral"/>
                <a:cs typeface="Spectral"/>
                <a:sym typeface="Spectral"/>
              </a:rPr>
              <a:t>augusteo. </a:t>
            </a:r>
            <a:endParaRPr sz="1500">
              <a:solidFill>
                <a:schemeClr val="dk1"/>
              </a:solidFill>
              <a:latin typeface="Spectral"/>
              <a:ea typeface="Spectral"/>
              <a:cs typeface="Spectral"/>
              <a:sym typeface="Spectral"/>
            </a:endParaRPr>
          </a:p>
        </p:txBody>
      </p:sp>
      <p:pic>
        <p:nvPicPr>
          <p:cNvPr id="215" name="Google Shape;215;p33"/>
          <p:cNvPicPr preferRelativeResize="0"/>
          <p:nvPr/>
        </p:nvPicPr>
        <p:blipFill>
          <a:blip r:embed="rId3">
            <a:alphaModFix/>
          </a:blip>
          <a:stretch>
            <a:fillRect/>
          </a:stretch>
        </p:blipFill>
        <p:spPr>
          <a:xfrm>
            <a:off x="5962175" y="718075"/>
            <a:ext cx="2924300" cy="2193225"/>
          </a:xfrm>
          <a:prstGeom prst="rect">
            <a:avLst/>
          </a:prstGeom>
          <a:noFill/>
          <a:ln>
            <a:noFill/>
          </a:ln>
        </p:spPr>
      </p:pic>
      <p:sp>
        <p:nvSpPr>
          <p:cNvPr id="216" name="Google Shape;216;p33"/>
          <p:cNvSpPr txBox="1"/>
          <p:nvPr/>
        </p:nvSpPr>
        <p:spPr>
          <a:xfrm>
            <a:off x="113375" y="2799750"/>
            <a:ext cx="6333300" cy="265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600">
                <a:solidFill>
                  <a:schemeClr val="dk1"/>
                </a:solidFill>
                <a:latin typeface="Spectral"/>
                <a:ea typeface="Spectral"/>
                <a:cs typeface="Spectral"/>
                <a:sym typeface="Spectral"/>
              </a:rPr>
              <a:t>I frammenti del capitello italico-corinzio rinvenuti durante lo scavo sono da attribuire all'ordine esterno della fase costruttiva metellica. </a:t>
            </a:r>
            <a:endParaRPr sz="1600">
              <a:solidFill>
                <a:schemeClr val="dk1"/>
              </a:solidFill>
              <a:latin typeface="Spectral"/>
              <a:ea typeface="Spectral"/>
              <a:cs typeface="Spectral"/>
              <a:sym typeface="Spectral"/>
            </a:endParaRPr>
          </a:p>
          <a:p>
            <a:pPr indent="0" lvl="0" marL="0" rtl="0" algn="l">
              <a:spcBef>
                <a:spcPts val="0"/>
              </a:spcBef>
              <a:spcAft>
                <a:spcPts val="0"/>
              </a:spcAft>
              <a:buNone/>
            </a:pPr>
            <a:r>
              <a:t/>
            </a:r>
            <a:endParaRPr sz="1600">
              <a:solidFill>
                <a:schemeClr val="dk1"/>
              </a:solidFill>
              <a:latin typeface="Spectral"/>
              <a:ea typeface="Spectral"/>
              <a:cs typeface="Spectral"/>
              <a:sym typeface="Spectral"/>
            </a:endParaRPr>
          </a:p>
          <a:p>
            <a:pPr indent="0" lvl="0" marL="0" rtl="0" algn="l">
              <a:spcBef>
                <a:spcPts val="0"/>
              </a:spcBef>
              <a:spcAft>
                <a:spcPts val="0"/>
              </a:spcAft>
              <a:buNone/>
            </a:pPr>
            <a:r>
              <a:rPr lang="it" sz="1600">
                <a:solidFill>
                  <a:schemeClr val="dk1"/>
                </a:solidFill>
                <a:latin typeface="Spectral"/>
                <a:ea typeface="Spectral"/>
                <a:cs typeface="Spectral"/>
                <a:sym typeface="Spectral"/>
              </a:rPr>
              <a:t>Secondo i ritrovamenti archeologici, il Tempio di Augusto è un colonnato di sei pilastri con un profondo portico di quattro pilastri.</a:t>
            </a:r>
            <a:endParaRPr sz="1600">
              <a:solidFill>
                <a:schemeClr val="dk1"/>
              </a:solidFill>
              <a:latin typeface="Spectral"/>
              <a:ea typeface="Spectral"/>
              <a:cs typeface="Spectral"/>
              <a:sym typeface="Spectral"/>
            </a:endParaRPr>
          </a:p>
          <a:p>
            <a:pPr indent="0" lvl="0" marL="0" rtl="0" algn="l">
              <a:spcBef>
                <a:spcPts val="0"/>
              </a:spcBef>
              <a:spcAft>
                <a:spcPts val="0"/>
              </a:spcAft>
              <a:buClr>
                <a:schemeClr val="dk1"/>
              </a:buClr>
              <a:buSzPts val="1100"/>
              <a:buFont typeface="Arial"/>
              <a:buNone/>
            </a:pPr>
            <a:r>
              <a:rPr lang="it" sz="1500">
                <a:solidFill>
                  <a:schemeClr val="dk1"/>
                </a:solidFill>
                <a:latin typeface="Spectral"/>
                <a:ea typeface="Spectral"/>
                <a:cs typeface="Spectral"/>
                <a:sym typeface="Spectral"/>
              </a:rPr>
              <a:t>Le colonne si trovano alla base dell'attico senza basamento, e hanno un capitello corinzio.</a:t>
            </a:r>
            <a:endParaRPr sz="1600">
              <a:solidFill>
                <a:schemeClr val="dk1"/>
              </a:solidFill>
              <a:latin typeface="Spectral"/>
              <a:ea typeface="Spectral"/>
              <a:cs typeface="Spectral"/>
              <a:sym typeface="Spectral"/>
            </a:endParaRPr>
          </a:p>
        </p:txBody>
      </p:sp>
      <p:pic>
        <p:nvPicPr>
          <p:cNvPr id="217" name="Google Shape;217;p33"/>
          <p:cNvPicPr preferRelativeResize="0"/>
          <p:nvPr/>
        </p:nvPicPr>
        <p:blipFill>
          <a:blip r:embed="rId4">
            <a:alphaModFix/>
          </a:blip>
          <a:stretch>
            <a:fillRect/>
          </a:stretch>
        </p:blipFill>
        <p:spPr>
          <a:xfrm>
            <a:off x="6734050" y="3156800"/>
            <a:ext cx="1905000" cy="16383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DC"/>
        </a:solidFill>
      </p:bgPr>
    </p:bg>
    <p:spTree>
      <p:nvGrpSpPr>
        <p:cNvPr id="221" name="Shape 221"/>
        <p:cNvGrpSpPr/>
        <p:nvPr/>
      </p:nvGrpSpPr>
      <p:grpSpPr>
        <a:xfrm>
          <a:off x="0" y="0"/>
          <a:ext cx="0" cy="0"/>
          <a:chOff x="0" y="0"/>
          <a:chExt cx="0" cy="0"/>
        </a:xfrm>
      </p:grpSpPr>
      <p:sp>
        <p:nvSpPr>
          <p:cNvPr id="222" name="Google Shape;222;p34"/>
          <p:cNvSpPr txBox="1"/>
          <p:nvPr>
            <p:ph idx="1" type="body"/>
          </p:nvPr>
        </p:nvSpPr>
        <p:spPr>
          <a:xfrm>
            <a:off x="121200" y="99000"/>
            <a:ext cx="9022800" cy="50445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b="1" lang="it" sz="1500">
                <a:solidFill>
                  <a:schemeClr val="dk1"/>
                </a:solidFill>
                <a:latin typeface="Merriweather"/>
                <a:ea typeface="Merriweather"/>
                <a:cs typeface="Merriweather"/>
                <a:sym typeface="Merriweather"/>
              </a:rPr>
              <a:t>Struttura del capitello</a:t>
            </a:r>
            <a:endParaRPr b="1" sz="1500">
              <a:solidFill>
                <a:schemeClr val="dk1"/>
              </a:solidFill>
              <a:latin typeface="Merriweather"/>
              <a:ea typeface="Merriweather"/>
              <a:cs typeface="Merriweather"/>
              <a:sym typeface="Merriweather"/>
            </a:endParaRPr>
          </a:p>
          <a:p>
            <a:pPr indent="0" lvl="0" marL="0" rtl="0" algn="l">
              <a:lnSpc>
                <a:spcPct val="100000"/>
              </a:lnSpc>
              <a:spcBef>
                <a:spcPts val="0"/>
              </a:spcBef>
              <a:spcAft>
                <a:spcPts val="0"/>
              </a:spcAft>
              <a:buNone/>
            </a:pPr>
            <a:r>
              <a:t/>
            </a:r>
            <a:endParaRPr sz="1500">
              <a:solidFill>
                <a:schemeClr val="dk1"/>
              </a:solidFill>
              <a:latin typeface="Spectral"/>
              <a:ea typeface="Spectral"/>
              <a:cs typeface="Spectral"/>
              <a:sym typeface="Spectral"/>
            </a:endParaRPr>
          </a:p>
          <a:p>
            <a:pPr indent="0" lvl="0" marL="0" rtl="0" algn="l">
              <a:lnSpc>
                <a:spcPct val="100000"/>
              </a:lnSpc>
              <a:spcBef>
                <a:spcPts val="0"/>
              </a:spcBef>
              <a:spcAft>
                <a:spcPts val="0"/>
              </a:spcAft>
              <a:buNone/>
            </a:pPr>
            <a:r>
              <a:rPr lang="it" sz="1600">
                <a:solidFill>
                  <a:schemeClr val="dk1"/>
                </a:solidFill>
                <a:latin typeface="Spectral"/>
                <a:ea typeface="Spectral"/>
                <a:cs typeface="Spectral"/>
                <a:sym typeface="Spectral"/>
              </a:rPr>
              <a:t> </a:t>
            </a:r>
            <a:r>
              <a:rPr lang="it" sz="1500">
                <a:solidFill>
                  <a:schemeClr val="dk1"/>
                </a:solidFill>
                <a:latin typeface="Spectral"/>
                <a:ea typeface="Spectral"/>
                <a:cs typeface="Spectral"/>
                <a:sym typeface="Spectral"/>
              </a:rPr>
              <a:t>La base è lunga 1,34 metri e il diametro della colonna inferiore è di 1,02 metri L'altezza della colonna può essere determinata in circa 10 metri. Gli insoliti plinti sulle basi delle colonne di Medio Augusto indicano che questi plinti sono elementi strutturali dell'ex edificio repubblicano che vengono riutilizzati.</a:t>
            </a:r>
            <a:endParaRPr sz="1500">
              <a:solidFill>
                <a:schemeClr val="dk1"/>
              </a:solidFill>
              <a:latin typeface="Spectral"/>
              <a:ea typeface="Spectral"/>
              <a:cs typeface="Spectral"/>
              <a:sym typeface="Spectral"/>
            </a:endParaRPr>
          </a:p>
          <a:p>
            <a:pPr indent="0" lvl="0" marL="0" rtl="0" algn="l">
              <a:lnSpc>
                <a:spcPct val="100000"/>
              </a:lnSpc>
              <a:spcBef>
                <a:spcPts val="0"/>
              </a:spcBef>
              <a:spcAft>
                <a:spcPts val="0"/>
              </a:spcAft>
              <a:buNone/>
            </a:pPr>
            <a:r>
              <a:t/>
            </a:r>
            <a:endParaRPr sz="1500">
              <a:solidFill>
                <a:schemeClr val="dk1"/>
              </a:solidFill>
              <a:latin typeface="Spectral"/>
              <a:ea typeface="Spectral"/>
              <a:cs typeface="Spectral"/>
              <a:sym typeface="Spectral"/>
            </a:endParaRPr>
          </a:p>
          <a:p>
            <a:pPr indent="0" lvl="0" marL="0" rtl="0" algn="l">
              <a:lnSpc>
                <a:spcPct val="100000"/>
              </a:lnSpc>
              <a:spcBef>
                <a:spcPts val="0"/>
              </a:spcBef>
              <a:spcAft>
                <a:spcPts val="0"/>
              </a:spcAft>
              <a:buNone/>
            </a:pPr>
            <a:r>
              <a:rPr lang="it" sz="1500">
                <a:solidFill>
                  <a:schemeClr val="dk1"/>
                </a:solidFill>
                <a:latin typeface="Spectral"/>
                <a:ea typeface="Spectral"/>
                <a:cs typeface="Spectral"/>
                <a:sym typeface="Spectral"/>
              </a:rPr>
              <a:t>La torre non è conservata, ma può essere ricostruita con archi.</a:t>
            </a:r>
            <a:endParaRPr sz="1500">
              <a:solidFill>
                <a:schemeClr val="dk1"/>
              </a:solidFill>
              <a:latin typeface="Spectral"/>
              <a:ea typeface="Spectral"/>
              <a:cs typeface="Spectral"/>
              <a:sym typeface="Spectral"/>
            </a:endParaRPr>
          </a:p>
          <a:p>
            <a:pPr indent="0" lvl="0" marL="0" rtl="0" algn="l">
              <a:lnSpc>
                <a:spcPct val="100000"/>
              </a:lnSpc>
              <a:spcBef>
                <a:spcPts val="0"/>
              </a:spcBef>
              <a:spcAft>
                <a:spcPts val="0"/>
              </a:spcAft>
              <a:buNone/>
            </a:pPr>
            <a:r>
              <a:rPr lang="it" sz="1500">
                <a:solidFill>
                  <a:schemeClr val="dk1"/>
                </a:solidFill>
                <a:latin typeface="Spectral"/>
                <a:ea typeface="Spectral"/>
                <a:cs typeface="Spectral"/>
                <a:sym typeface="Spectral"/>
              </a:rPr>
              <a:t>Questa è stata seguita dalla geison (è la cornice sporgente che si trova sulla grondaia di antichi edifici ) conservata .</a:t>
            </a:r>
            <a:endParaRPr sz="1500">
              <a:solidFill>
                <a:schemeClr val="dk1"/>
              </a:solidFill>
              <a:latin typeface="Spectral"/>
              <a:ea typeface="Spectral"/>
              <a:cs typeface="Spectral"/>
              <a:sym typeface="Spectral"/>
            </a:endParaRPr>
          </a:p>
          <a:p>
            <a:pPr indent="0" lvl="0" marL="0" rtl="0" algn="l">
              <a:spcBef>
                <a:spcPts val="0"/>
              </a:spcBef>
              <a:spcAft>
                <a:spcPts val="0"/>
              </a:spcAft>
              <a:buNone/>
            </a:pPr>
            <a:r>
              <a:t/>
            </a:r>
            <a:endParaRPr sz="1600">
              <a:solidFill>
                <a:schemeClr val="dk1"/>
              </a:solidFill>
              <a:latin typeface="Merriweather"/>
              <a:ea typeface="Merriweather"/>
              <a:cs typeface="Merriweather"/>
              <a:sym typeface="Merriweather"/>
            </a:endParaRPr>
          </a:p>
          <a:p>
            <a:pPr indent="0" lvl="0" marL="0" rtl="0" algn="l">
              <a:spcBef>
                <a:spcPts val="0"/>
              </a:spcBef>
              <a:spcAft>
                <a:spcPts val="1200"/>
              </a:spcAft>
              <a:buNone/>
            </a:pPr>
            <a:r>
              <a:t/>
            </a:r>
            <a:endParaRPr/>
          </a:p>
        </p:txBody>
      </p:sp>
      <p:pic>
        <p:nvPicPr>
          <p:cNvPr id="223" name="Google Shape;223;p34"/>
          <p:cNvPicPr preferRelativeResize="0"/>
          <p:nvPr/>
        </p:nvPicPr>
        <p:blipFill rotWithShape="1">
          <a:blip r:embed="rId3">
            <a:alphaModFix/>
          </a:blip>
          <a:srcRect b="23687" l="0" r="0" t="0"/>
          <a:stretch/>
        </p:blipFill>
        <p:spPr>
          <a:xfrm>
            <a:off x="2883363" y="2789200"/>
            <a:ext cx="3377275" cy="1932900"/>
          </a:xfrm>
          <a:prstGeom prst="rect">
            <a:avLst/>
          </a:prstGeom>
          <a:noFill/>
          <a:ln>
            <a:noFill/>
          </a:ln>
        </p:spPr>
      </p:pic>
      <p:sp>
        <p:nvSpPr>
          <p:cNvPr id="224" name="Google Shape;224;p34"/>
          <p:cNvSpPr txBox="1"/>
          <p:nvPr/>
        </p:nvSpPr>
        <p:spPr>
          <a:xfrm>
            <a:off x="3010575" y="2851200"/>
            <a:ext cx="61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solidFill>
                  <a:schemeClr val="lt1"/>
                </a:solidFill>
                <a:highlight>
                  <a:schemeClr val="dk1"/>
                </a:highlight>
              </a:rPr>
              <a:t>ES:</a:t>
            </a:r>
            <a:endParaRPr>
              <a:solidFill>
                <a:schemeClr val="lt1"/>
              </a:solidFill>
              <a:highlight>
                <a:schemeClr val="dk1"/>
              </a:high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DC"/>
        </a:solidFill>
      </p:bgPr>
    </p:bg>
    <p:spTree>
      <p:nvGrpSpPr>
        <p:cNvPr id="228" name="Shape 228"/>
        <p:cNvGrpSpPr/>
        <p:nvPr/>
      </p:nvGrpSpPr>
      <p:grpSpPr>
        <a:xfrm>
          <a:off x="0" y="0"/>
          <a:ext cx="0" cy="0"/>
          <a:chOff x="0" y="0"/>
          <a:chExt cx="0" cy="0"/>
        </a:xfrm>
      </p:grpSpPr>
      <p:sp>
        <p:nvSpPr>
          <p:cNvPr id="229" name="Google Shape;229;p35"/>
          <p:cNvSpPr txBox="1"/>
          <p:nvPr>
            <p:ph idx="1" type="body"/>
          </p:nvPr>
        </p:nvSpPr>
        <p:spPr>
          <a:xfrm>
            <a:off x="175350" y="148750"/>
            <a:ext cx="8520600" cy="3854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it" sz="1500">
                <a:solidFill>
                  <a:schemeClr val="dk1"/>
                </a:solidFill>
                <a:latin typeface="Spectral"/>
                <a:ea typeface="Spectral"/>
                <a:cs typeface="Spectral"/>
                <a:sym typeface="Spectral"/>
              </a:rPr>
              <a:t>Tutti le strutture esterne sono in peperine e rivestite di stucco</a:t>
            </a:r>
            <a:endParaRPr sz="1500">
              <a:solidFill>
                <a:schemeClr val="dk1"/>
              </a:solidFill>
              <a:latin typeface="Spectral"/>
              <a:ea typeface="Spectral"/>
              <a:cs typeface="Spectral"/>
              <a:sym typeface="Spectral"/>
            </a:endParaRPr>
          </a:p>
          <a:p>
            <a:pPr indent="0" lvl="0" marL="0" rtl="0" algn="l">
              <a:spcBef>
                <a:spcPts val="0"/>
              </a:spcBef>
              <a:spcAft>
                <a:spcPts val="0"/>
              </a:spcAft>
              <a:buClr>
                <a:schemeClr val="dk1"/>
              </a:buClr>
              <a:buSzPts val="1100"/>
              <a:buFont typeface="Arial"/>
              <a:buNone/>
            </a:pPr>
            <a:r>
              <a:rPr lang="it" sz="1500">
                <a:solidFill>
                  <a:schemeClr val="dk1"/>
                </a:solidFill>
                <a:latin typeface="Spectral"/>
                <a:ea typeface="Spectral"/>
                <a:cs typeface="Spectral"/>
                <a:sym typeface="Spectral"/>
              </a:rPr>
              <a:t>bianco, caratteristica importante in quanto tutti gli altri</a:t>
            </a:r>
            <a:endParaRPr sz="1500">
              <a:solidFill>
                <a:schemeClr val="dk1"/>
              </a:solidFill>
              <a:latin typeface="Spectral"/>
              <a:ea typeface="Spectral"/>
              <a:cs typeface="Spectral"/>
              <a:sym typeface="Spectral"/>
            </a:endParaRPr>
          </a:p>
          <a:p>
            <a:pPr indent="0" lvl="0" marL="0" rtl="0" algn="l">
              <a:spcBef>
                <a:spcPts val="0"/>
              </a:spcBef>
              <a:spcAft>
                <a:spcPts val="0"/>
              </a:spcAft>
              <a:buClr>
                <a:schemeClr val="dk1"/>
              </a:buClr>
              <a:buSzPts val="1100"/>
              <a:buFont typeface="Arial"/>
              <a:buNone/>
            </a:pPr>
            <a:r>
              <a:rPr lang="it" sz="1500">
                <a:solidFill>
                  <a:schemeClr val="dk1"/>
                </a:solidFill>
                <a:latin typeface="Spectral"/>
                <a:ea typeface="Spectral"/>
                <a:cs typeface="Spectral"/>
                <a:sym typeface="Spectral"/>
              </a:rPr>
              <a:t>edifici sono realizzati in marmo.</a:t>
            </a:r>
            <a:endParaRPr sz="1500">
              <a:solidFill>
                <a:schemeClr val="dk1"/>
              </a:solidFill>
              <a:latin typeface="Spectral"/>
              <a:ea typeface="Spectral"/>
              <a:cs typeface="Spectral"/>
              <a:sym typeface="Spectral"/>
            </a:endParaRPr>
          </a:p>
          <a:p>
            <a:pPr indent="0" lvl="0" marL="0" rtl="0" algn="l">
              <a:spcBef>
                <a:spcPts val="0"/>
              </a:spcBef>
              <a:spcAft>
                <a:spcPts val="0"/>
              </a:spcAft>
              <a:buNone/>
            </a:pPr>
            <a:r>
              <a:rPr lang="it" sz="1500">
                <a:solidFill>
                  <a:schemeClr val="dk1"/>
                </a:solidFill>
                <a:latin typeface="Spectral"/>
                <a:ea typeface="Spectral"/>
                <a:cs typeface="Spectral"/>
                <a:sym typeface="Spectral"/>
              </a:rPr>
              <a:t>Il tempio è decorato all’interno da colonne corinzie, che sono posizionate lungo il lato più esteso della base, e il nucleo è di cemento.</a:t>
            </a:r>
            <a:endParaRPr sz="1500">
              <a:solidFill>
                <a:schemeClr val="dk1"/>
              </a:solidFill>
              <a:latin typeface="Spectral"/>
              <a:ea typeface="Spectral"/>
              <a:cs typeface="Spectral"/>
              <a:sym typeface="Spectral"/>
            </a:endParaRPr>
          </a:p>
          <a:p>
            <a:pPr indent="0" lvl="0" marL="0" rtl="0" algn="l">
              <a:spcBef>
                <a:spcPts val="1200"/>
              </a:spcBef>
              <a:spcAft>
                <a:spcPts val="0"/>
              </a:spcAft>
              <a:buNone/>
            </a:pPr>
            <a:r>
              <a:t/>
            </a:r>
            <a:endParaRPr sz="3150">
              <a:solidFill>
                <a:schemeClr val="dk1"/>
              </a:solidFill>
              <a:latin typeface="Spectral"/>
              <a:ea typeface="Spectral"/>
              <a:cs typeface="Spectral"/>
              <a:sym typeface="Spectral"/>
            </a:endParaRPr>
          </a:p>
          <a:p>
            <a:pPr indent="0" lvl="0" marL="0" rtl="0" algn="l">
              <a:spcBef>
                <a:spcPts val="1200"/>
              </a:spcBef>
              <a:spcAft>
                <a:spcPts val="0"/>
              </a:spcAft>
              <a:buNone/>
            </a:pPr>
            <a:r>
              <a:t/>
            </a:r>
            <a:endParaRPr sz="1500">
              <a:solidFill>
                <a:schemeClr val="dk1"/>
              </a:solidFill>
              <a:latin typeface="Spectral"/>
              <a:ea typeface="Spectral"/>
              <a:cs typeface="Spectral"/>
              <a:sym typeface="Spectral"/>
            </a:endParaRPr>
          </a:p>
          <a:p>
            <a:pPr indent="0" lvl="0" marL="0" rtl="0" algn="l">
              <a:spcBef>
                <a:spcPts val="1200"/>
              </a:spcBef>
              <a:spcAft>
                <a:spcPts val="0"/>
              </a:spcAft>
              <a:buNone/>
            </a:pPr>
            <a:r>
              <a:t/>
            </a:r>
            <a:endParaRPr sz="1500">
              <a:solidFill>
                <a:schemeClr val="dk1"/>
              </a:solidFill>
              <a:latin typeface="Spectral"/>
              <a:ea typeface="Spectral"/>
              <a:cs typeface="Spectral"/>
              <a:sym typeface="Spectral"/>
            </a:endParaRPr>
          </a:p>
          <a:p>
            <a:pPr indent="0" lvl="0" marL="0" rtl="0" algn="l">
              <a:spcBef>
                <a:spcPts val="1200"/>
              </a:spcBef>
              <a:spcAft>
                <a:spcPts val="0"/>
              </a:spcAft>
              <a:buClr>
                <a:schemeClr val="dk1"/>
              </a:buClr>
              <a:buSzPts val="1100"/>
              <a:buFont typeface="Arial"/>
              <a:buNone/>
            </a:pPr>
            <a:r>
              <a:t/>
            </a:r>
            <a:endParaRPr sz="1500">
              <a:solidFill>
                <a:schemeClr val="dk1"/>
              </a:solidFill>
              <a:latin typeface="Spectral"/>
              <a:ea typeface="Spectral"/>
              <a:cs typeface="Spectral"/>
              <a:sym typeface="Spectral"/>
            </a:endParaRPr>
          </a:p>
          <a:p>
            <a:pPr indent="0" lvl="0" marL="0" rtl="0" algn="l">
              <a:spcBef>
                <a:spcPts val="1200"/>
              </a:spcBef>
              <a:spcAft>
                <a:spcPts val="1200"/>
              </a:spcAft>
              <a:buNone/>
            </a:pPr>
            <a:r>
              <a:t/>
            </a:r>
            <a:endParaRPr>
              <a:latin typeface="Spectral"/>
              <a:ea typeface="Spectral"/>
              <a:cs typeface="Spectral"/>
              <a:sym typeface="Spectral"/>
            </a:endParaRPr>
          </a:p>
        </p:txBody>
      </p:sp>
      <p:pic>
        <p:nvPicPr>
          <p:cNvPr id="230" name="Google Shape;230;p35"/>
          <p:cNvPicPr preferRelativeResize="0"/>
          <p:nvPr/>
        </p:nvPicPr>
        <p:blipFill>
          <a:blip r:embed="rId3">
            <a:alphaModFix/>
          </a:blip>
          <a:stretch>
            <a:fillRect/>
          </a:stretch>
        </p:blipFill>
        <p:spPr>
          <a:xfrm>
            <a:off x="235475" y="1708061"/>
            <a:ext cx="3070899" cy="1727376"/>
          </a:xfrm>
          <a:prstGeom prst="rect">
            <a:avLst/>
          </a:prstGeom>
          <a:noFill/>
          <a:ln>
            <a:noFill/>
          </a:ln>
        </p:spPr>
      </p:pic>
      <p:sp>
        <p:nvSpPr>
          <p:cNvPr id="231" name="Google Shape;231;p35"/>
          <p:cNvSpPr txBox="1"/>
          <p:nvPr/>
        </p:nvSpPr>
        <p:spPr>
          <a:xfrm>
            <a:off x="260275" y="3594250"/>
            <a:ext cx="8883600" cy="2173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it" sz="1500">
                <a:solidFill>
                  <a:schemeClr val="dk1"/>
                </a:solidFill>
                <a:latin typeface="Spectral"/>
                <a:ea typeface="Spectral"/>
                <a:cs typeface="Spectral"/>
                <a:sym typeface="Spectral"/>
              </a:rPr>
              <a:t>Il capitello ,invece, è in marmo come anche il pavimento che è composto da lastre di marmo </a:t>
            </a:r>
            <a:endParaRPr sz="1500">
              <a:solidFill>
                <a:schemeClr val="dk1"/>
              </a:solidFill>
              <a:latin typeface="Spectral"/>
              <a:ea typeface="Spectral"/>
              <a:cs typeface="Spectral"/>
              <a:sym typeface="Spectral"/>
            </a:endParaRPr>
          </a:p>
          <a:p>
            <a:pPr indent="0" lvl="0" marL="0" rtl="0" algn="l">
              <a:spcBef>
                <a:spcPts val="1200"/>
              </a:spcBef>
              <a:spcAft>
                <a:spcPts val="0"/>
              </a:spcAft>
              <a:buClr>
                <a:schemeClr val="dk1"/>
              </a:buClr>
              <a:buSzPts val="1100"/>
              <a:buFont typeface="Arial"/>
              <a:buNone/>
            </a:pPr>
            <a:r>
              <a:rPr lang="it" sz="1500">
                <a:solidFill>
                  <a:schemeClr val="dk1"/>
                </a:solidFill>
                <a:latin typeface="Spectral"/>
                <a:ea typeface="Spectral"/>
                <a:cs typeface="Spectral"/>
                <a:sym typeface="Spectral"/>
              </a:rPr>
              <a:t>Davanti al centro della parete di fondo della cantina si trova un avanzo cementizio su grande basamento con un'immagine di culto.</a:t>
            </a:r>
            <a:endParaRPr sz="1500">
              <a:solidFill>
                <a:schemeClr val="dk1"/>
              </a:solidFill>
              <a:latin typeface="Spectral"/>
              <a:ea typeface="Spectral"/>
              <a:cs typeface="Spectral"/>
              <a:sym typeface="Spectral"/>
            </a:endParaRPr>
          </a:p>
          <a:p>
            <a:pPr indent="0" lvl="0" marL="0" rtl="0" algn="l">
              <a:lnSpc>
                <a:spcPct val="115000"/>
              </a:lnSpc>
              <a:spcBef>
                <a:spcPts val="0"/>
              </a:spcBef>
              <a:spcAft>
                <a:spcPts val="0"/>
              </a:spcAft>
              <a:buClr>
                <a:schemeClr val="dk1"/>
              </a:buClr>
              <a:buSzPts val="1100"/>
              <a:buFont typeface="Arial"/>
              <a:buNone/>
            </a:pPr>
            <a:r>
              <a:rPr lang="it" sz="1500">
                <a:solidFill>
                  <a:schemeClr val="dk1"/>
                </a:solidFill>
                <a:latin typeface="Spectral"/>
                <a:ea typeface="Spectral"/>
                <a:cs typeface="Spectral"/>
                <a:sym typeface="Spectral"/>
              </a:rPr>
              <a:t>Non si sa nulla dell'ulteriore equipaggiamento della cella. </a:t>
            </a:r>
            <a:endParaRPr sz="1500">
              <a:solidFill>
                <a:schemeClr val="dk1"/>
              </a:solidFill>
              <a:latin typeface="Spectral"/>
              <a:ea typeface="Spectral"/>
              <a:cs typeface="Spectral"/>
              <a:sym typeface="Spectral"/>
            </a:endParaRPr>
          </a:p>
          <a:p>
            <a:pPr indent="0" lvl="0" marL="0" rtl="0" algn="l">
              <a:lnSpc>
                <a:spcPct val="115000"/>
              </a:lnSpc>
              <a:spcBef>
                <a:spcPts val="1200"/>
              </a:spcBef>
              <a:spcAft>
                <a:spcPts val="0"/>
              </a:spcAft>
              <a:buClr>
                <a:schemeClr val="dk1"/>
              </a:buClr>
              <a:buSzPts val="1100"/>
              <a:buFont typeface="Arial"/>
              <a:buNone/>
            </a:pPr>
            <a:r>
              <a:t/>
            </a:r>
            <a:endParaRPr sz="1800">
              <a:solidFill>
                <a:schemeClr val="dk2"/>
              </a:solidFill>
              <a:latin typeface="Spectral"/>
              <a:ea typeface="Spectral"/>
              <a:cs typeface="Spectral"/>
              <a:sym typeface="Spectral"/>
            </a:endParaRPr>
          </a:p>
          <a:p>
            <a:pPr indent="0" lvl="0" marL="0" rtl="0" algn="l">
              <a:spcBef>
                <a:spcPts val="1200"/>
              </a:spcBef>
              <a:spcAft>
                <a:spcPts val="0"/>
              </a:spcAft>
              <a:buNone/>
            </a:pPr>
            <a:r>
              <a:t/>
            </a:r>
            <a:endParaRPr>
              <a:latin typeface="Spectral"/>
              <a:ea typeface="Spectral"/>
              <a:cs typeface="Spectral"/>
              <a:sym typeface="Spectral"/>
            </a:endParaRPr>
          </a:p>
        </p:txBody>
      </p:sp>
      <p:sp>
        <p:nvSpPr>
          <p:cNvPr id="232" name="Google Shape;232;p35"/>
          <p:cNvSpPr txBox="1"/>
          <p:nvPr/>
        </p:nvSpPr>
        <p:spPr>
          <a:xfrm>
            <a:off x="3544700" y="2133138"/>
            <a:ext cx="4982400" cy="877200"/>
          </a:xfrm>
          <a:prstGeom prst="rect">
            <a:avLst/>
          </a:prstGeom>
          <a:noFill/>
          <a:ln cap="flat" cmpd="sng" w="19050">
            <a:solidFill>
              <a:srgbClr val="999999"/>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it" sz="1200">
                <a:solidFill>
                  <a:schemeClr val="dk1"/>
                </a:solidFill>
                <a:latin typeface="Spectral"/>
                <a:ea typeface="Spectral"/>
                <a:cs typeface="Spectral"/>
                <a:sym typeface="Spectral"/>
              </a:rPr>
              <a:t>PEPERINO</a:t>
            </a:r>
            <a:r>
              <a:rPr b="1" lang="it" sz="1500">
                <a:solidFill>
                  <a:schemeClr val="dk1"/>
                </a:solidFill>
                <a:latin typeface="Spectral"/>
                <a:ea typeface="Spectral"/>
                <a:cs typeface="Spectral"/>
                <a:sym typeface="Spectral"/>
              </a:rPr>
              <a:t>, è una tipica roccia di origine vulcanica particolarmente diffusa nel Lazio e per la precisione nell’area intorno a </a:t>
            </a:r>
            <a:r>
              <a:rPr b="1" lang="it" sz="1500">
                <a:solidFill>
                  <a:schemeClr val="dk1"/>
                </a:solidFill>
                <a:uFill>
                  <a:noFill/>
                </a:uFill>
                <a:latin typeface="Spectral"/>
                <a:ea typeface="Spectral"/>
                <a:cs typeface="Spectral"/>
                <a:sym typeface="Spectral"/>
                <a:hlinkClick r:id="rId4">
                  <a:extLst>
                    <a:ext uri="{A12FA001-AC4F-418D-AE19-62706E023703}">
                      <ahyp:hlinkClr val="tx"/>
                    </a:ext>
                  </a:extLst>
                </a:hlinkClick>
              </a:rPr>
              <a:t>Viterbo</a:t>
            </a:r>
            <a:r>
              <a:rPr b="1" lang="it" sz="1500">
                <a:solidFill>
                  <a:schemeClr val="dk1"/>
                </a:solidFill>
                <a:latin typeface="Spectral"/>
                <a:ea typeface="Spectral"/>
                <a:cs typeface="Spectral"/>
                <a:sym typeface="Spectral"/>
              </a:rPr>
              <a:t> e sui Colli Albani. </a:t>
            </a:r>
            <a:endParaRPr b="1" sz="1500">
              <a:solidFill>
                <a:schemeClr val="dk1"/>
              </a:solidFill>
              <a:latin typeface="Spectral"/>
              <a:ea typeface="Spectral"/>
              <a:cs typeface="Spectral"/>
              <a:sym typeface="Spectr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DC"/>
        </a:solidFill>
      </p:bgPr>
    </p:bg>
    <p:spTree>
      <p:nvGrpSpPr>
        <p:cNvPr id="236" name="Shape 236"/>
        <p:cNvGrpSpPr/>
        <p:nvPr/>
      </p:nvGrpSpPr>
      <p:grpSpPr>
        <a:xfrm>
          <a:off x="0" y="0"/>
          <a:ext cx="0" cy="0"/>
          <a:chOff x="0" y="0"/>
          <a:chExt cx="0" cy="0"/>
        </a:xfrm>
      </p:grpSpPr>
      <p:pic>
        <p:nvPicPr>
          <p:cNvPr id="237" name="Google Shape;237;p36"/>
          <p:cNvPicPr preferRelativeResize="0"/>
          <p:nvPr/>
        </p:nvPicPr>
        <p:blipFill>
          <a:blip r:embed="rId3">
            <a:alphaModFix/>
          </a:blip>
          <a:stretch>
            <a:fillRect/>
          </a:stretch>
        </p:blipFill>
        <p:spPr>
          <a:xfrm>
            <a:off x="140000" y="295100"/>
            <a:ext cx="3466650" cy="4757974"/>
          </a:xfrm>
          <a:prstGeom prst="rect">
            <a:avLst/>
          </a:prstGeom>
          <a:noFill/>
          <a:ln>
            <a:noFill/>
          </a:ln>
        </p:spPr>
      </p:pic>
      <p:pic>
        <p:nvPicPr>
          <p:cNvPr id="238" name="Google Shape;238;p36"/>
          <p:cNvPicPr preferRelativeResize="0"/>
          <p:nvPr/>
        </p:nvPicPr>
        <p:blipFill rotWithShape="1">
          <a:blip r:embed="rId4">
            <a:alphaModFix/>
          </a:blip>
          <a:srcRect b="0" l="7744" r="7710" t="0"/>
          <a:stretch/>
        </p:blipFill>
        <p:spPr>
          <a:xfrm>
            <a:off x="3914225" y="558125"/>
            <a:ext cx="5167801" cy="4027250"/>
          </a:xfrm>
          <a:prstGeom prst="rect">
            <a:avLst/>
          </a:prstGeom>
          <a:noFill/>
          <a:ln>
            <a:noFill/>
          </a:ln>
        </p:spPr>
      </p:pic>
      <p:sp>
        <p:nvSpPr>
          <p:cNvPr id="239" name="Google Shape;239;p36"/>
          <p:cNvSpPr txBox="1"/>
          <p:nvPr/>
        </p:nvSpPr>
        <p:spPr>
          <a:xfrm>
            <a:off x="1388125" y="0"/>
            <a:ext cx="198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a:latin typeface="Spectral"/>
                <a:ea typeface="Spectral"/>
                <a:cs typeface="Spectral"/>
                <a:sym typeface="Spectral"/>
              </a:rPr>
              <a:t>PRIMA</a:t>
            </a:r>
            <a:endParaRPr b="1">
              <a:latin typeface="Spectral"/>
              <a:ea typeface="Spectral"/>
              <a:cs typeface="Spectral"/>
              <a:sym typeface="Spectral"/>
            </a:endParaRPr>
          </a:p>
        </p:txBody>
      </p:sp>
      <p:sp>
        <p:nvSpPr>
          <p:cNvPr id="240" name="Google Shape;240;p36"/>
          <p:cNvSpPr txBox="1"/>
          <p:nvPr/>
        </p:nvSpPr>
        <p:spPr>
          <a:xfrm>
            <a:off x="5949125" y="0"/>
            <a:ext cx="131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a:latin typeface="Spectral"/>
                <a:ea typeface="Spectral"/>
                <a:cs typeface="Spectral"/>
                <a:sym typeface="Spectral"/>
              </a:rPr>
              <a:t>DOPO</a:t>
            </a:r>
            <a:endParaRPr b="1">
              <a:latin typeface="Spectral"/>
              <a:ea typeface="Spectral"/>
              <a:cs typeface="Spectral"/>
              <a:sym typeface="Spectr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244" name="Shape 244"/>
        <p:cNvGrpSpPr/>
        <p:nvPr/>
      </p:nvGrpSpPr>
      <p:grpSpPr>
        <a:xfrm>
          <a:off x="0" y="0"/>
          <a:ext cx="0" cy="0"/>
          <a:chOff x="0" y="0"/>
          <a:chExt cx="0" cy="0"/>
        </a:xfrm>
      </p:grpSpPr>
      <p:sp>
        <p:nvSpPr>
          <p:cNvPr id="245" name="Google Shape;245;p37"/>
          <p:cNvSpPr txBox="1"/>
          <p:nvPr>
            <p:ph type="title"/>
          </p:nvPr>
        </p:nvSpPr>
        <p:spPr>
          <a:xfrm>
            <a:off x="4703025" y="0"/>
            <a:ext cx="2886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it" sz="2820">
                <a:latin typeface="Merriweather"/>
                <a:ea typeface="Merriweather"/>
                <a:cs typeface="Merriweather"/>
                <a:sym typeface="Merriweather"/>
              </a:rPr>
              <a:t>Il lapis niger </a:t>
            </a:r>
            <a:endParaRPr b="1" sz="2820">
              <a:latin typeface="Merriweather"/>
              <a:ea typeface="Merriweather"/>
              <a:cs typeface="Merriweather"/>
              <a:sym typeface="Merriweather"/>
            </a:endParaRPr>
          </a:p>
        </p:txBody>
      </p:sp>
      <p:pic>
        <p:nvPicPr>
          <p:cNvPr id="246" name="Google Shape;246;p37"/>
          <p:cNvPicPr preferRelativeResize="0"/>
          <p:nvPr/>
        </p:nvPicPr>
        <p:blipFill rotWithShape="1">
          <a:blip r:embed="rId3">
            <a:alphaModFix/>
          </a:blip>
          <a:srcRect b="4095" l="0" r="0" t="0"/>
          <a:stretch/>
        </p:blipFill>
        <p:spPr>
          <a:xfrm>
            <a:off x="106700" y="105350"/>
            <a:ext cx="3576400" cy="4932801"/>
          </a:xfrm>
          <a:prstGeom prst="rect">
            <a:avLst/>
          </a:prstGeom>
          <a:noFill/>
          <a:ln>
            <a:noFill/>
          </a:ln>
        </p:spPr>
      </p:pic>
      <p:sp>
        <p:nvSpPr>
          <p:cNvPr id="247" name="Google Shape;247;p37"/>
          <p:cNvSpPr txBox="1"/>
          <p:nvPr/>
        </p:nvSpPr>
        <p:spPr>
          <a:xfrm>
            <a:off x="3916525" y="572700"/>
            <a:ext cx="5019600" cy="43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500">
                <a:solidFill>
                  <a:srgbClr val="222222"/>
                </a:solidFill>
                <a:latin typeface="Spectral"/>
                <a:ea typeface="Spectral"/>
                <a:cs typeface="Spectral"/>
                <a:sym typeface="Spectral"/>
              </a:rPr>
              <a:t>Il</a:t>
            </a:r>
            <a:r>
              <a:rPr lang="it" sz="1500">
                <a:solidFill>
                  <a:srgbClr val="222222"/>
                </a:solidFill>
                <a:latin typeface="Spectral"/>
                <a:ea typeface="Spectral"/>
                <a:cs typeface="Spectral"/>
                <a:sym typeface="Spectral"/>
              </a:rPr>
              <a:t> </a:t>
            </a:r>
            <a:r>
              <a:rPr b="1" lang="it" sz="1500">
                <a:solidFill>
                  <a:srgbClr val="222222"/>
                </a:solidFill>
                <a:latin typeface="Spectral"/>
                <a:ea typeface="Spectral"/>
                <a:cs typeface="Spectral"/>
                <a:sym typeface="Spectral"/>
              </a:rPr>
              <a:t>lapis niger</a:t>
            </a:r>
            <a:r>
              <a:rPr lang="it" sz="1500">
                <a:solidFill>
                  <a:srgbClr val="222222"/>
                </a:solidFill>
                <a:latin typeface="Spectral"/>
                <a:ea typeface="Spectral"/>
                <a:cs typeface="Spectral"/>
                <a:sym typeface="Spectral"/>
              </a:rPr>
              <a:t> o anche detta pietra nera, è un'area nel foro romano composta da marmo nero e circondata da ulteriore lastre di marmo, a differenza del resto della pavimentazione in travertino.</a:t>
            </a:r>
            <a:endParaRPr sz="1500">
              <a:solidFill>
                <a:srgbClr val="222222"/>
              </a:solidFill>
              <a:latin typeface="Spectral"/>
              <a:ea typeface="Spectral"/>
              <a:cs typeface="Spectral"/>
              <a:sym typeface="Spectral"/>
            </a:endParaRPr>
          </a:p>
          <a:p>
            <a:pPr indent="0" lvl="0" marL="0" rtl="0" algn="l">
              <a:spcBef>
                <a:spcPts val="0"/>
              </a:spcBef>
              <a:spcAft>
                <a:spcPts val="0"/>
              </a:spcAft>
              <a:buNone/>
            </a:pPr>
            <a:r>
              <a:rPr lang="it" sz="1500">
                <a:solidFill>
                  <a:srgbClr val="222222"/>
                </a:solidFill>
                <a:latin typeface="Spectral"/>
                <a:ea typeface="Spectral"/>
                <a:cs typeface="Spectral"/>
                <a:sym typeface="Spectral"/>
              </a:rPr>
              <a:t>Si trova sul luogo dei Comizi a poca distanza dalla Curia Iulia.</a:t>
            </a:r>
            <a:endParaRPr sz="1500">
              <a:solidFill>
                <a:srgbClr val="222222"/>
              </a:solidFill>
              <a:latin typeface="Spectral"/>
              <a:ea typeface="Spectral"/>
              <a:cs typeface="Spectral"/>
              <a:sym typeface="Spectral"/>
            </a:endParaRPr>
          </a:p>
          <a:p>
            <a:pPr indent="0" lvl="0" marL="0" rtl="0" algn="l">
              <a:spcBef>
                <a:spcPts val="0"/>
              </a:spcBef>
              <a:spcAft>
                <a:spcPts val="0"/>
              </a:spcAft>
              <a:buNone/>
            </a:pPr>
            <a:r>
              <a:t/>
            </a:r>
            <a:endParaRPr sz="1500">
              <a:solidFill>
                <a:schemeClr val="dk1"/>
              </a:solidFill>
              <a:latin typeface="Spectral"/>
              <a:ea typeface="Spectral"/>
              <a:cs typeface="Spectral"/>
              <a:sym typeface="Spectral"/>
            </a:endParaRPr>
          </a:p>
          <a:p>
            <a:pPr indent="0" lvl="0" marL="0" rtl="0" algn="l">
              <a:spcBef>
                <a:spcPts val="0"/>
              </a:spcBef>
              <a:spcAft>
                <a:spcPts val="0"/>
              </a:spcAft>
              <a:buNone/>
            </a:pPr>
            <a:r>
              <a:rPr lang="it" sz="1500">
                <a:solidFill>
                  <a:srgbClr val="222222"/>
                </a:solidFill>
                <a:latin typeface="Spectral"/>
                <a:ea typeface="Spectral"/>
                <a:cs typeface="Spectral"/>
                <a:sym typeface="Spectral"/>
              </a:rPr>
              <a:t>Gli scavi avvennero dove vi fu la presunta morte/tomba di Romolo.</a:t>
            </a:r>
            <a:endParaRPr sz="1500">
              <a:solidFill>
                <a:srgbClr val="222222"/>
              </a:solidFill>
              <a:latin typeface="Spectral"/>
              <a:ea typeface="Spectral"/>
              <a:cs typeface="Spectral"/>
              <a:sym typeface="Spectral"/>
            </a:endParaRPr>
          </a:p>
          <a:p>
            <a:pPr indent="0" lvl="0" marL="0" rtl="0" algn="l">
              <a:spcBef>
                <a:spcPts val="0"/>
              </a:spcBef>
              <a:spcAft>
                <a:spcPts val="0"/>
              </a:spcAft>
              <a:buNone/>
            </a:pPr>
            <a:r>
              <a:rPr lang="it" sz="1500">
                <a:solidFill>
                  <a:srgbClr val="222222"/>
                </a:solidFill>
                <a:latin typeface="Spectral"/>
                <a:ea typeface="Spectral"/>
                <a:cs typeface="Spectral"/>
                <a:sym typeface="Spectral"/>
              </a:rPr>
              <a:t>Questi scavi mostrarono un complesso monumentale molto arcaico,esso era raggiungibile solo da una scaletta,era costituito da una base con 3 ante (a forma di U) e un'altare, due basamenti minori su cui sono sovrapposti un cippo a tronco di cono e un cippo piramidale (quest'ultimo con la famosa iscrizione bustroferica),  ovvero una scrittura che parte da destra sinistra e da sinistra a destra nel rigo successivo.</a:t>
            </a:r>
            <a:endParaRPr sz="1500">
              <a:latin typeface="Spectral"/>
              <a:ea typeface="Spectral"/>
              <a:cs typeface="Spectral"/>
              <a:sym typeface="Spectr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251" name="Shape 251"/>
        <p:cNvGrpSpPr/>
        <p:nvPr/>
      </p:nvGrpSpPr>
      <p:grpSpPr>
        <a:xfrm>
          <a:off x="0" y="0"/>
          <a:ext cx="0" cy="0"/>
          <a:chOff x="0" y="0"/>
          <a:chExt cx="0" cy="0"/>
        </a:xfrm>
      </p:grpSpPr>
      <p:sp>
        <p:nvSpPr>
          <p:cNvPr id="252" name="Google Shape;252;p38"/>
          <p:cNvSpPr txBox="1"/>
          <p:nvPr>
            <p:ph type="title"/>
          </p:nvPr>
        </p:nvSpPr>
        <p:spPr>
          <a:xfrm>
            <a:off x="89475" y="221925"/>
            <a:ext cx="2130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i="1" lang="it">
                <a:latin typeface="Merriweather"/>
                <a:ea typeface="Merriweather"/>
                <a:cs typeface="Merriweather"/>
                <a:sym typeface="Merriweather"/>
              </a:rPr>
              <a:t>Iscrizione </a:t>
            </a:r>
            <a:endParaRPr b="1" i="1">
              <a:latin typeface="Merriweather"/>
              <a:ea typeface="Merriweather"/>
              <a:cs typeface="Merriweather"/>
              <a:sym typeface="Merriweather"/>
            </a:endParaRPr>
          </a:p>
        </p:txBody>
      </p:sp>
      <p:sp>
        <p:nvSpPr>
          <p:cNvPr id="253" name="Google Shape;253;p38"/>
          <p:cNvSpPr txBox="1"/>
          <p:nvPr>
            <p:ph idx="1" type="body"/>
          </p:nvPr>
        </p:nvSpPr>
        <p:spPr>
          <a:xfrm>
            <a:off x="0" y="794625"/>
            <a:ext cx="6120600" cy="416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sz="1500">
                <a:solidFill>
                  <a:srgbClr val="222222"/>
                </a:solidFill>
                <a:latin typeface="Spectral"/>
                <a:ea typeface="Spectral"/>
                <a:cs typeface="Spectral"/>
                <a:sym typeface="Spectral"/>
              </a:rPr>
              <a:t>Questa iscrizione è molto particolare in quanto rispetto a tutte le altre iscrizione lati</a:t>
            </a:r>
            <a:r>
              <a:rPr lang="it" sz="1500">
                <a:solidFill>
                  <a:srgbClr val="222222"/>
                </a:solidFill>
                <a:latin typeface="Spectral"/>
                <a:ea typeface="Spectral"/>
                <a:cs typeface="Spectral"/>
                <a:sym typeface="Spectral"/>
              </a:rPr>
              <a:t>ne, </a:t>
            </a:r>
            <a:r>
              <a:rPr lang="it" sz="1500">
                <a:solidFill>
                  <a:srgbClr val="222222"/>
                </a:solidFill>
                <a:latin typeface="Spectral"/>
                <a:ea typeface="Spectral"/>
                <a:cs typeface="Spectral"/>
                <a:sym typeface="Spectral"/>
              </a:rPr>
              <a:t>quest'ultima ha una scrittura molto più simile all'alfabeto greco.</a:t>
            </a:r>
            <a:endParaRPr sz="1500">
              <a:solidFill>
                <a:srgbClr val="222222"/>
              </a:solidFill>
              <a:latin typeface="Spectral"/>
              <a:ea typeface="Spectral"/>
              <a:cs typeface="Spectral"/>
              <a:sym typeface="Spectral"/>
            </a:endParaRPr>
          </a:p>
          <a:p>
            <a:pPr indent="0" lvl="0" marL="0" rtl="0" algn="l">
              <a:spcBef>
                <a:spcPts val="1200"/>
              </a:spcBef>
              <a:spcAft>
                <a:spcPts val="0"/>
              </a:spcAft>
              <a:buClr>
                <a:schemeClr val="dk1"/>
              </a:buClr>
              <a:buSzPts val="1100"/>
              <a:buFont typeface="Arial"/>
              <a:buNone/>
            </a:pPr>
            <a:r>
              <a:rPr lang="it" sz="1500">
                <a:solidFill>
                  <a:srgbClr val="222222"/>
                </a:solidFill>
                <a:latin typeface="Spectral"/>
                <a:ea typeface="Spectral"/>
                <a:cs typeface="Spectral"/>
                <a:sym typeface="Spectral"/>
              </a:rPr>
              <a:t>L'iscrizione è Bustrofedica (Bustrophedon),e molte iscrizioni latine sono in questo stile.</a:t>
            </a:r>
            <a:endParaRPr sz="1500">
              <a:solidFill>
                <a:srgbClr val="222222"/>
              </a:solidFill>
              <a:latin typeface="Spectral"/>
              <a:ea typeface="Spectral"/>
              <a:cs typeface="Spectral"/>
              <a:sym typeface="Spectral"/>
            </a:endParaRPr>
          </a:p>
          <a:p>
            <a:pPr indent="0" lvl="0" marL="0" rtl="0" algn="l">
              <a:spcBef>
                <a:spcPts val="1200"/>
              </a:spcBef>
              <a:spcAft>
                <a:spcPts val="0"/>
              </a:spcAft>
              <a:buClr>
                <a:schemeClr val="dk1"/>
              </a:buClr>
              <a:buSzPts val="1100"/>
              <a:buFont typeface="Arial"/>
              <a:buNone/>
            </a:pPr>
            <a:r>
              <a:rPr lang="it" sz="1500">
                <a:solidFill>
                  <a:srgbClr val="222222"/>
                </a:solidFill>
                <a:latin typeface="Spectral"/>
                <a:ea typeface="Spectral"/>
                <a:cs typeface="Spectral"/>
                <a:sym typeface="Spectral"/>
              </a:rPr>
              <a:t>Oggi ci è molto difficile capire il significato dell'iscrizione, questo è dato dalla mancanza di inizio e fine, e rimane solo da un terzo alla metà di ogni riga.</a:t>
            </a:r>
            <a:endParaRPr sz="1500">
              <a:solidFill>
                <a:schemeClr val="dk1"/>
              </a:solidFill>
              <a:latin typeface="Spectral"/>
              <a:ea typeface="Spectral"/>
              <a:cs typeface="Spectral"/>
              <a:sym typeface="Spectral"/>
            </a:endParaRPr>
          </a:p>
          <a:p>
            <a:pPr indent="0" lvl="0" marL="0" rtl="0" algn="l">
              <a:spcBef>
                <a:spcPts val="1200"/>
              </a:spcBef>
              <a:spcAft>
                <a:spcPts val="0"/>
              </a:spcAft>
              <a:buNone/>
            </a:pPr>
            <a:r>
              <a:rPr lang="it" sz="1500">
                <a:solidFill>
                  <a:srgbClr val="222222"/>
                </a:solidFill>
                <a:latin typeface="Spectral"/>
                <a:ea typeface="Spectral"/>
                <a:cs typeface="Spectral"/>
                <a:sym typeface="Spectral"/>
              </a:rPr>
              <a:t>Alcuni studiosi come Johannes Stroux,  Georges Dumézil e Robert EA Palmer hanno cercato di tradurre il testo per dargli un senso logico.</a:t>
            </a:r>
            <a:endParaRPr sz="1500">
              <a:solidFill>
                <a:srgbClr val="222222"/>
              </a:solidFill>
              <a:latin typeface="Spectral"/>
              <a:ea typeface="Spectral"/>
              <a:cs typeface="Spectral"/>
              <a:sym typeface="Spectral"/>
            </a:endParaRPr>
          </a:p>
          <a:p>
            <a:pPr indent="0" lvl="0" marL="0" rtl="0" algn="l">
              <a:spcBef>
                <a:spcPts val="1200"/>
              </a:spcBef>
              <a:spcAft>
                <a:spcPts val="0"/>
              </a:spcAft>
              <a:buClr>
                <a:schemeClr val="dk1"/>
              </a:buClr>
              <a:buSzPts val="1100"/>
              <a:buFont typeface="Arial"/>
              <a:buNone/>
            </a:pPr>
            <a:r>
              <a:t/>
            </a:r>
            <a:endParaRPr sz="1500">
              <a:solidFill>
                <a:schemeClr val="dk1"/>
              </a:solidFill>
              <a:latin typeface="Spectral"/>
              <a:ea typeface="Spectral"/>
              <a:cs typeface="Spectral"/>
              <a:sym typeface="Spectral"/>
            </a:endParaRPr>
          </a:p>
          <a:p>
            <a:pPr indent="0" lvl="0" marL="0" rtl="0" algn="l">
              <a:spcBef>
                <a:spcPts val="1200"/>
              </a:spcBef>
              <a:spcAft>
                <a:spcPts val="1200"/>
              </a:spcAft>
              <a:buNone/>
            </a:pPr>
            <a:r>
              <a:rPr lang="it" sz="1500">
                <a:solidFill>
                  <a:srgbClr val="222222"/>
                </a:solidFill>
                <a:highlight>
                  <a:srgbClr val="FFFFFF"/>
                </a:highlight>
                <a:latin typeface="Spectral"/>
                <a:ea typeface="Spectral"/>
                <a:cs typeface="Spectral"/>
                <a:sym typeface="Spectral"/>
              </a:rPr>
              <a:t> </a:t>
            </a:r>
            <a:endParaRPr sz="1500">
              <a:latin typeface="Spectral"/>
              <a:ea typeface="Spectral"/>
              <a:cs typeface="Spectral"/>
              <a:sym typeface="Spectral"/>
            </a:endParaRPr>
          </a:p>
        </p:txBody>
      </p:sp>
      <p:pic>
        <p:nvPicPr>
          <p:cNvPr id="254" name="Google Shape;254;p38"/>
          <p:cNvPicPr preferRelativeResize="0"/>
          <p:nvPr/>
        </p:nvPicPr>
        <p:blipFill>
          <a:blip r:embed="rId3">
            <a:alphaModFix/>
          </a:blip>
          <a:stretch>
            <a:fillRect/>
          </a:stretch>
        </p:blipFill>
        <p:spPr>
          <a:xfrm>
            <a:off x="6221700" y="945625"/>
            <a:ext cx="2856475" cy="302078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258" name="Shape 258"/>
        <p:cNvGrpSpPr/>
        <p:nvPr/>
      </p:nvGrpSpPr>
      <p:grpSpPr>
        <a:xfrm>
          <a:off x="0" y="0"/>
          <a:ext cx="0" cy="0"/>
          <a:chOff x="0" y="0"/>
          <a:chExt cx="0" cy="0"/>
        </a:xfrm>
      </p:grpSpPr>
      <p:pic>
        <p:nvPicPr>
          <p:cNvPr id="259" name="Google Shape;259;p39"/>
          <p:cNvPicPr preferRelativeResize="0"/>
          <p:nvPr/>
        </p:nvPicPr>
        <p:blipFill>
          <a:blip r:embed="rId3">
            <a:alphaModFix/>
          </a:blip>
          <a:stretch>
            <a:fillRect/>
          </a:stretch>
        </p:blipFill>
        <p:spPr>
          <a:xfrm>
            <a:off x="152400" y="152400"/>
            <a:ext cx="5238750" cy="4724400"/>
          </a:xfrm>
          <a:prstGeom prst="rect">
            <a:avLst/>
          </a:prstGeom>
          <a:noFill/>
          <a:ln>
            <a:noFill/>
          </a:ln>
        </p:spPr>
      </p:pic>
      <p:sp>
        <p:nvSpPr>
          <p:cNvPr id="260" name="Google Shape;260;p39"/>
          <p:cNvSpPr txBox="1"/>
          <p:nvPr/>
        </p:nvSpPr>
        <p:spPr>
          <a:xfrm>
            <a:off x="5391150" y="941925"/>
            <a:ext cx="3681300" cy="234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sz="1500">
                <a:solidFill>
                  <a:srgbClr val="222222"/>
                </a:solidFill>
                <a:latin typeface="Spectral"/>
                <a:ea typeface="Spectral"/>
                <a:cs typeface="Spectral"/>
                <a:sym typeface="Spectral"/>
              </a:rPr>
              <a:t>"Chi violerà questo luogo sia maledetto [...] al re </a:t>
            </a:r>
            <a:endParaRPr sz="1500">
              <a:solidFill>
                <a:schemeClr val="dk1"/>
              </a:solidFill>
              <a:latin typeface="Spectral"/>
              <a:ea typeface="Spectral"/>
              <a:cs typeface="Spectral"/>
              <a:sym typeface="Spectral"/>
            </a:endParaRPr>
          </a:p>
          <a:p>
            <a:pPr indent="0" lvl="0" marL="0" rtl="0" algn="l">
              <a:spcBef>
                <a:spcPts val="0"/>
              </a:spcBef>
              <a:spcAft>
                <a:spcPts val="0"/>
              </a:spcAft>
              <a:buClr>
                <a:schemeClr val="dk1"/>
              </a:buClr>
              <a:buSzPts val="1100"/>
              <a:buFont typeface="Arial"/>
              <a:buNone/>
            </a:pPr>
            <a:r>
              <a:rPr lang="it" sz="1500">
                <a:solidFill>
                  <a:srgbClr val="222222"/>
                </a:solidFill>
                <a:latin typeface="Spectral"/>
                <a:ea typeface="Spectral"/>
                <a:cs typeface="Spectral"/>
                <a:sym typeface="Spectral"/>
              </a:rPr>
              <a:t>l'araldo [...] prenda il bestiame [...] giusto"</a:t>
            </a:r>
            <a:endParaRPr sz="1500">
              <a:solidFill>
                <a:srgbClr val="222222"/>
              </a:solidFill>
              <a:latin typeface="Spectral"/>
              <a:ea typeface="Spectral"/>
              <a:cs typeface="Spectral"/>
              <a:sym typeface="Spectral"/>
            </a:endParaRPr>
          </a:p>
          <a:p>
            <a:pPr indent="0" lvl="0" marL="0" rtl="0" algn="l">
              <a:spcBef>
                <a:spcPts val="0"/>
              </a:spcBef>
              <a:spcAft>
                <a:spcPts val="0"/>
              </a:spcAft>
              <a:buClr>
                <a:schemeClr val="dk1"/>
              </a:buClr>
              <a:buSzPts val="1100"/>
              <a:buFont typeface="Arial"/>
              <a:buNone/>
            </a:pPr>
            <a:r>
              <a:t/>
            </a:r>
            <a:endParaRPr sz="1500">
              <a:solidFill>
                <a:schemeClr val="dk1"/>
              </a:solidFill>
              <a:latin typeface="Spectral"/>
              <a:ea typeface="Spectral"/>
              <a:cs typeface="Spectral"/>
              <a:sym typeface="Spectral"/>
            </a:endParaRPr>
          </a:p>
          <a:p>
            <a:pPr indent="0" lvl="0" marL="0" rtl="0" algn="l">
              <a:spcBef>
                <a:spcPts val="0"/>
              </a:spcBef>
              <a:spcAft>
                <a:spcPts val="0"/>
              </a:spcAft>
              <a:buClr>
                <a:schemeClr val="dk1"/>
              </a:buClr>
              <a:buSzPts val="1100"/>
              <a:buFont typeface="Arial"/>
              <a:buNone/>
            </a:pPr>
            <a:r>
              <a:rPr lang="it" sz="1500">
                <a:solidFill>
                  <a:srgbClr val="222222"/>
                </a:solidFill>
                <a:latin typeface="Spectral"/>
                <a:ea typeface="Spectral"/>
                <a:cs typeface="Spectral"/>
                <a:sym typeface="Spectral"/>
              </a:rPr>
              <a:t>In definitiva l'iscrizione malediceva, consacrandolo alle divinità infernali, chi violasse il luogo.</a:t>
            </a:r>
            <a:r>
              <a:rPr lang="it" sz="1500">
                <a:solidFill>
                  <a:srgbClr val="222222"/>
                </a:solidFill>
                <a:highlight>
                  <a:srgbClr val="FFFFFF"/>
                </a:highlight>
                <a:latin typeface="Spectral"/>
                <a:ea typeface="Spectral"/>
                <a:cs typeface="Spectral"/>
                <a:sym typeface="Spectral"/>
              </a:rPr>
              <a:t> </a:t>
            </a:r>
            <a:endParaRPr sz="1500">
              <a:solidFill>
                <a:srgbClr val="222222"/>
              </a:solidFill>
              <a:highlight>
                <a:srgbClr val="FFFFFF"/>
              </a:highlight>
              <a:latin typeface="Spectral"/>
              <a:ea typeface="Spectral"/>
              <a:cs typeface="Spectral"/>
              <a:sym typeface="Spectr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264" name="Shape 264"/>
        <p:cNvGrpSpPr/>
        <p:nvPr/>
      </p:nvGrpSpPr>
      <p:grpSpPr>
        <a:xfrm>
          <a:off x="0" y="0"/>
          <a:ext cx="0" cy="0"/>
          <a:chOff x="0" y="0"/>
          <a:chExt cx="0" cy="0"/>
        </a:xfrm>
      </p:grpSpPr>
      <p:sp>
        <p:nvSpPr>
          <p:cNvPr id="265" name="Google Shape;265;p40"/>
          <p:cNvSpPr txBox="1"/>
          <p:nvPr>
            <p:ph type="title"/>
          </p:nvPr>
        </p:nvSpPr>
        <p:spPr>
          <a:xfrm>
            <a:off x="51425" y="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it" sz="2000">
                <a:latin typeface="Times New Roman"/>
                <a:ea typeface="Times New Roman"/>
                <a:cs typeface="Times New Roman"/>
                <a:sym typeface="Times New Roman"/>
              </a:rPr>
              <a:t>Sitografia immagini di gruppo  </a:t>
            </a:r>
            <a:endParaRPr b="1" sz="2000">
              <a:latin typeface="Times New Roman"/>
              <a:ea typeface="Times New Roman"/>
              <a:cs typeface="Times New Roman"/>
              <a:sym typeface="Times New Roman"/>
            </a:endParaRPr>
          </a:p>
        </p:txBody>
      </p:sp>
      <p:sp>
        <p:nvSpPr>
          <p:cNvPr id="266" name="Google Shape;266;p40"/>
          <p:cNvSpPr txBox="1"/>
          <p:nvPr>
            <p:ph idx="1" type="body"/>
          </p:nvPr>
        </p:nvSpPr>
        <p:spPr>
          <a:xfrm>
            <a:off x="0" y="572700"/>
            <a:ext cx="9240000" cy="436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chemeClr val="dk1"/>
                </a:solidFill>
                <a:uFill>
                  <a:noFill/>
                </a:uFill>
                <a:hlinkClick r:id="rId3">
                  <a:extLst>
                    <a:ext uri="{A12FA001-AC4F-418D-AE19-62706E023703}">
                      <ahyp:hlinkClr val="tx"/>
                    </a:ext>
                  </a:extLst>
                </a:hlinkClick>
              </a:rPr>
              <a:t>http://web.tiscali.it/daoudi/immagini/fororomano.jpg</a:t>
            </a:r>
            <a:endParaRPr sz="1200">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it" sz="1200">
                <a:solidFill>
                  <a:schemeClr val="dk1"/>
                </a:solidFill>
                <a:uFill>
                  <a:noFill/>
                </a:uFill>
                <a:hlinkClick r:id="rId4">
                  <a:extLst>
                    <a:ext uri="{A12FA001-AC4F-418D-AE19-62706E023703}">
                      <ahyp:hlinkClr val="tx"/>
                    </a:ext>
                  </a:extLst>
                </a:hlinkClick>
              </a:rPr>
              <a:t>https://1.bp.blogspot.com/-b41_AuxrMLQ/Wyz-rj3O71I/AAAAAAAAmuc/oQQ6y1a5HgAcYa8s0rTtydMC9l5WLpFGACLcBGAs/s1600/TEMPIO-DI-CIBELE.jpg</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rPr lang="it" sz="1200">
                <a:solidFill>
                  <a:schemeClr val="dk1"/>
                </a:solidFill>
                <a:uFill>
                  <a:noFill/>
                </a:uFill>
                <a:hlinkClick r:id="rId5">
                  <a:extLst>
                    <a:ext uri="{A12FA001-AC4F-418D-AE19-62706E023703}">
                      <ahyp:hlinkClr val="tx"/>
                    </a:ext>
                  </a:extLst>
                </a:hlinkClick>
              </a:rPr>
              <a:t>https://farm4.staticflickr.com/3942/15389634050_4229fd40a7.jpg</a:t>
            </a:r>
            <a:endParaRPr sz="1200">
              <a:solidFill>
                <a:schemeClr val="dk1"/>
              </a:solidFill>
            </a:endParaRPr>
          </a:p>
          <a:p>
            <a:pPr indent="0" lvl="0" marL="0" rtl="0" algn="l">
              <a:spcBef>
                <a:spcPts val="1200"/>
              </a:spcBef>
              <a:spcAft>
                <a:spcPts val="0"/>
              </a:spcAft>
              <a:buNone/>
            </a:pPr>
            <a:r>
              <a:rPr lang="it" sz="1200">
                <a:solidFill>
                  <a:schemeClr val="dk1"/>
                </a:solidFill>
                <a:uFill>
                  <a:noFill/>
                </a:uFill>
                <a:hlinkClick r:id="rId6">
                  <a:extLst>
                    <a:ext uri="{A12FA001-AC4F-418D-AE19-62706E023703}">
                      <ahyp:hlinkClr val="tx"/>
                    </a:ext>
                  </a:extLst>
                </a:hlinkClick>
              </a:rPr>
              <a:t>https://decarch.it/wiki/index.php/File:TivoliTVestaCapitelloCorItalico.jpg</a:t>
            </a:r>
            <a:endParaRPr sz="1200">
              <a:solidFill>
                <a:schemeClr val="dk1"/>
              </a:solidFill>
            </a:endParaRPr>
          </a:p>
          <a:p>
            <a:pPr indent="0" lvl="0" marL="0" rtl="0" algn="l">
              <a:spcBef>
                <a:spcPts val="1200"/>
              </a:spcBef>
              <a:spcAft>
                <a:spcPts val="0"/>
              </a:spcAft>
              <a:buNone/>
            </a:pPr>
            <a:r>
              <a:rPr lang="it" sz="1200">
                <a:solidFill>
                  <a:schemeClr val="dk1"/>
                </a:solidFill>
                <a:uFill>
                  <a:noFill/>
                </a:uFill>
                <a:hlinkClick r:id="rId7">
                  <a:extLst>
                    <a:ext uri="{A12FA001-AC4F-418D-AE19-62706E023703}">
                      <ahyp:hlinkClr val="tx"/>
                    </a:ext>
                  </a:extLst>
                </a:hlinkClick>
              </a:rPr>
              <a:t>https://www.glosarioarquitectonico.com/wp-content/uploads/2015/12/geis%C3%B3n6-1.jpg</a:t>
            </a:r>
            <a:endParaRPr sz="1200">
              <a:solidFill>
                <a:schemeClr val="dk1"/>
              </a:solidFill>
            </a:endParaRPr>
          </a:p>
          <a:p>
            <a:pPr indent="0" lvl="0" marL="0" rtl="0" algn="l">
              <a:spcBef>
                <a:spcPts val="1200"/>
              </a:spcBef>
              <a:spcAft>
                <a:spcPts val="0"/>
              </a:spcAft>
              <a:buNone/>
            </a:pPr>
            <a:r>
              <a:rPr lang="it" sz="1200">
                <a:solidFill>
                  <a:schemeClr val="dk1"/>
                </a:solidFill>
                <a:uFill>
                  <a:noFill/>
                </a:uFill>
                <a:hlinkClick r:id="rId8">
                  <a:extLst>
                    <a:ext uri="{A12FA001-AC4F-418D-AE19-62706E023703}">
                      <ahyp:hlinkClr val="tx"/>
                    </a:ext>
                  </a:extLst>
                </a:hlinkClick>
              </a:rPr>
              <a:t>https://www.miglioratimarmi.it/wp-content/uploads/2016/02/peperino.jpg</a:t>
            </a:r>
            <a:endParaRPr sz="1200">
              <a:solidFill>
                <a:schemeClr val="dk1"/>
              </a:solidFill>
            </a:endParaRPr>
          </a:p>
          <a:p>
            <a:pPr indent="0" lvl="0" marL="0" rtl="0" algn="l">
              <a:lnSpc>
                <a:spcPct val="100000"/>
              </a:lnSpc>
              <a:spcBef>
                <a:spcPts val="1200"/>
              </a:spcBef>
              <a:spcAft>
                <a:spcPts val="0"/>
              </a:spcAft>
              <a:buNone/>
            </a:pPr>
            <a:r>
              <a:rPr lang="it" sz="1200">
                <a:solidFill>
                  <a:schemeClr val="dk1"/>
                </a:solidFill>
                <a:uFill>
                  <a:noFill/>
                </a:uFill>
                <a:hlinkClick r:id="rId9">
                  <a:extLst>
                    <a:ext uri="{A12FA001-AC4F-418D-AE19-62706E023703}">
                      <ahyp:hlinkClr val="tx"/>
                    </a:ext>
                  </a:extLst>
                </a:hlinkClick>
              </a:rPr>
              <a:t>https://3.bp.blogspot.com/-l84qJI6dw2g/V6CeU72C_sI/AAAAAAAAcCM/UzKru9i2WF0DsbnKrm6goPrT-ux-w0hygCLcB/s1600/cibele-tempio1.jpg</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None/>
            </a:pPr>
            <a:r>
              <a:rPr lang="it" sz="1200">
                <a:solidFill>
                  <a:schemeClr val="dk1"/>
                </a:solidFill>
                <a:uFill>
                  <a:noFill/>
                </a:uFill>
                <a:hlinkClick r:id="rId10">
                  <a:extLst>
                    <a:ext uri="{A12FA001-AC4F-418D-AE19-62706E023703}">
                      <ahyp:hlinkClr val="tx"/>
                    </a:ext>
                  </a:extLst>
                </a:hlinkClick>
              </a:rPr>
              <a:t>https://www.lazionascosto.it/wp-content/uploads/2019/07/palatino-stadio-domiziano-768x506.jpg</a:t>
            </a:r>
            <a:endParaRPr sz="1200">
              <a:solidFill>
                <a:schemeClr val="dk1"/>
              </a:solidFill>
            </a:endParaRPr>
          </a:p>
          <a:p>
            <a:pPr indent="0" lvl="0" marL="0" rtl="0" algn="l">
              <a:lnSpc>
                <a:spcPct val="100000"/>
              </a:lnSpc>
              <a:spcBef>
                <a:spcPts val="0"/>
              </a:spcBef>
              <a:spcAft>
                <a:spcPts val="0"/>
              </a:spcAft>
              <a:buNone/>
            </a:pPr>
            <a:r>
              <a:t/>
            </a:r>
            <a:endParaRPr sz="1200">
              <a:solidFill>
                <a:schemeClr val="dk1"/>
              </a:solidFill>
            </a:endParaRPr>
          </a:p>
          <a:p>
            <a:pPr indent="0" lvl="0" marL="0" rtl="0" algn="l">
              <a:lnSpc>
                <a:spcPct val="100000"/>
              </a:lnSpc>
              <a:spcBef>
                <a:spcPts val="0"/>
              </a:spcBef>
              <a:spcAft>
                <a:spcPts val="0"/>
              </a:spcAft>
              <a:buNone/>
            </a:pPr>
            <a:r>
              <a:rPr lang="it" sz="1200">
                <a:solidFill>
                  <a:schemeClr val="dk1"/>
                </a:solidFill>
                <a:uFill>
                  <a:noFill/>
                </a:uFill>
                <a:hlinkClick r:id="rId11">
                  <a:extLst>
                    <a:ext uri="{A12FA001-AC4F-418D-AE19-62706E023703}">
                      <ahyp:hlinkClr val="tx"/>
                    </a:ext>
                  </a:extLst>
                </a:hlinkClick>
              </a:rPr>
              <a:t>https://en.m.wikipedia.org/wiki/File:Textlapis.jpg</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it" sz="1200">
                <a:solidFill>
                  <a:schemeClr val="dk1"/>
                </a:solidFill>
                <a:uFill>
                  <a:noFill/>
                </a:uFill>
                <a:hlinkClick r:id="rId12">
                  <a:extLst>
                    <a:ext uri="{A12FA001-AC4F-418D-AE19-62706E023703}">
                      <ahyp:hlinkClr val="tx"/>
                    </a:ext>
                  </a:extLst>
                </a:hlinkClick>
              </a:rPr>
              <a:t>https://1.bp.blogspot.com/-kET44roxjo8/XkuUArLBXOI/AAAAAAAAzHM/q9-dd80YHHEsEMp-ARsnl00I9z_DY0g4gCLcBGAsYHQ/s1600/lapis_niger_3.jpg</a:t>
            </a:r>
            <a:r>
              <a:rPr lang="it" sz="1200">
                <a:solidFill>
                  <a:schemeClr val="dk1"/>
                </a:solidFill>
              </a:rPr>
              <a:t>)</a:t>
            </a:r>
            <a:endParaRPr sz="1200">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270" name="Shape 270"/>
        <p:cNvGrpSpPr/>
        <p:nvPr/>
      </p:nvGrpSpPr>
      <p:grpSpPr>
        <a:xfrm>
          <a:off x="0" y="0"/>
          <a:ext cx="0" cy="0"/>
          <a:chOff x="0" y="0"/>
          <a:chExt cx="0" cy="0"/>
        </a:xfrm>
      </p:grpSpPr>
      <p:sp>
        <p:nvSpPr>
          <p:cNvPr id="271" name="Google Shape;271;p41"/>
          <p:cNvSpPr txBox="1"/>
          <p:nvPr>
            <p:ph idx="1" type="body"/>
          </p:nvPr>
        </p:nvSpPr>
        <p:spPr>
          <a:xfrm>
            <a:off x="36750" y="0"/>
            <a:ext cx="8520600" cy="5010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rPr lang="it" sz="1200">
                <a:solidFill>
                  <a:schemeClr val="dk1"/>
                </a:solidFill>
                <a:uFill>
                  <a:noFill/>
                </a:uFill>
                <a:hlinkClick r:id="rId3">
                  <a:extLst>
                    <a:ext uri="{A12FA001-AC4F-418D-AE19-62706E023703}">
                      <ahyp:hlinkClr val="tx"/>
                    </a:ext>
                  </a:extLst>
                </a:hlinkClick>
              </a:rPr>
              <a:t>https://www.google.com/url?sa=i&amp;url=https%3A%2F%2Fit.wikipedia.org%2Fwiki%2FCibele&amp;psig=AOvVaw2f84HzcIL-4hQZTvGZNIpb&amp;ust=1634218843760000&amp;source=images&amp;cd=vfe&amp;ved=0CAsQjRxqFwoTCLDVp-HBx_MCFQAAAAAdAAAAABA1</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it" sz="1200">
                <a:solidFill>
                  <a:schemeClr val="dk1"/>
                </a:solidFill>
                <a:uFill>
                  <a:noFill/>
                </a:uFill>
                <a:hlinkClick r:id="rId4">
                  <a:extLst>
                    <a:ext uri="{A12FA001-AC4F-418D-AE19-62706E023703}">
                      <ahyp:hlinkClr val="tx"/>
                    </a:ext>
                  </a:extLst>
                </a:hlinkClick>
              </a:rPr>
              <a:t>https://www.google.com/url?sa=i&amp;url=https%3A%2F%2Faxismundi.blog%2F2020%2F03%2F24%2Fda-cibele-a-demetra-i-diversi-volti-della-madre-terra-ovvero-delleclittica%2F&amp;psig=AOvVaw2f84HzcIL-4hQZTvGZNIpb&amp;ust=1634218843760000&amp;source=images&amp;cd=vfe&amp;ved=0CAsQjRxqFwoTCLDVp-HBx_MCFQAAAAAdAAAAABA6</a:t>
            </a:r>
            <a:r>
              <a:rPr lang="it" sz="1200">
                <a:solidFill>
                  <a:schemeClr val="dk1"/>
                </a:solidFill>
              </a:rPr>
              <a:t>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it" sz="1200">
                <a:solidFill>
                  <a:schemeClr val="dk1"/>
                </a:solidFill>
                <a:uFill>
                  <a:noFill/>
                </a:uFill>
                <a:hlinkClick r:id="rId5">
                  <a:extLst>
                    <a:ext uri="{A12FA001-AC4F-418D-AE19-62706E023703}">
                      <ahyp:hlinkClr val="tx"/>
                    </a:ext>
                  </a:extLst>
                </a:hlinkClick>
              </a:rPr>
              <a:t>https://www.google.com/url?sa=i&amp;url=http%3A%2F%2Fmitigreci.blogspot.com%2F2010%2F01%2Fcibele.html&amp;psig=AOvVaw2f84HzcIL-4hQZTvGZNIpb&amp;ust=1634218843760000&amp;source=images&amp;cd=vfe&amp;ved=0CAsQjRxqFwoTCLDVp-HBx_MCFQAAAAAdAAAAABBQ</a:t>
            </a:r>
            <a:r>
              <a:rPr lang="it" sz="1200">
                <a:solidFill>
                  <a:schemeClr val="dk1"/>
                </a:solidFill>
              </a:rPr>
              <a:t>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it" sz="1200">
                <a:solidFill>
                  <a:schemeClr val="dk1"/>
                </a:solidFill>
                <a:uFill>
                  <a:noFill/>
                </a:uFill>
                <a:hlinkClick r:id="rId6">
                  <a:extLst>
                    <a:ext uri="{A12FA001-AC4F-418D-AE19-62706E023703}">
                      <ahyp:hlinkClr val="tx"/>
                    </a:ext>
                  </a:extLst>
                </a:hlinkClick>
              </a:rPr>
              <a:t>https://www.google.com/url?sa=i&amp;url=https%3A%2F%2Fwww.ilcerchiodellaluna.it%2Fcentral_Dee_Cibele.htm&amp;psig=AOvVaw2KSIdzM7Vs-C-i0phoRnIP&amp;ust=1634219491802000&amp;source=images&amp;cd=vfe&amp;ved=0CAsQjRxqFwoTCJiN25XFx_MCFQAAAAAdAAAAABAD</a:t>
            </a:r>
            <a:r>
              <a:rPr lang="it" sz="1200">
                <a:solidFill>
                  <a:schemeClr val="dk1"/>
                </a:solidFill>
              </a:rPr>
              <a:t>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it" sz="1200">
                <a:solidFill>
                  <a:schemeClr val="dk1"/>
                </a:solidFill>
                <a:uFill>
                  <a:noFill/>
                </a:uFill>
                <a:hlinkClick r:id="rId7">
                  <a:extLst>
                    <a:ext uri="{A12FA001-AC4F-418D-AE19-62706E023703}">
                      <ahyp:hlinkClr val="tx"/>
                    </a:ext>
                  </a:extLst>
                </a:hlinkClick>
              </a:rPr>
              <a:t>https://www.google.com/url?sa=i&amp;url=https%3A%2F%2Fwww.formiae.it%2Fsiti%2Fstatua-di-cibele-formiana-presso-museo-di-copenaghen%2F&amp;psig=AOvVaw2tls8TuXrkrJC_Wy5PL18-&amp;ust=1634222865460000&amp;source=images&amp;cd=vfe&amp;ved=0CAsQjRxqFwoTCLjr4ejQx_MCFQAAAAAdAAAAABAL</a:t>
            </a:r>
            <a:r>
              <a:rPr lang="it" sz="1200">
                <a:solidFill>
                  <a:schemeClr val="dk1"/>
                </a:solidFill>
              </a:rPr>
              <a:t>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it" sz="1200">
                <a:solidFill>
                  <a:schemeClr val="dk1"/>
                </a:solidFill>
                <a:uFill>
                  <a:noFill/>
                </a:uFill>
                <a:hlinkClick r:id="rId8">
                  <a:extLst>
                    <a:ext uri="{A12FA001-AC4F-418D-AE19-62706E023703}">
                      <ahyp:hlinkClr val="tx"/>
                    </a:ext>
                  </a:extLst>
                </a:hlinkClick>
              </a:rPr>
              <a:t>https://www.google.com/url?sa=i&amp;url=https%3A%2F%2Fwww.romanoimpero.com%2F2010%2F03%2Fil-culto-di-cibele.html&amp;psig=AOvVaw2tls8TuXrkrJC_Wy5PL18-&amp;ust=1634222865460000&amp;source=images&amp;cd=vfe&amp;ved=0CAsQjRxqFwoTCLjr4ejQx_MCFQAAAAAdAAAAABAR</a:t>
            </a:r>
            <a:r>
              <a:rPr lang="it" sz="1200">
                <a:solidFill>
                  <a:schemeClr val="dk1"/>
                </a:solidFill>
              </a:rPr>
              <a:t>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it" sz="1200">
                <a:solidFill>
                  <a:schemeClr val="dk1"/>
                </a:solidFill>
                <a:uFill>
                  <a:noFill/>
                </a:uFill>
                <a:hlinkClick r:id="rId9">
                  <a:extLst>
                    <a:ext uri="{A12FA001-AC4F-418D-AE19-62706E023703}">
                      <ahyp:hlinkClr val="tx"/>
                    </a:ext>
                  </a:extLst>
                </a:hlinkClick>
              </a:rPr>
              <a:t>https://2.bp.blogspot.com/_umhSvWEgx2c/TLb-S5Qmj-I/AAAAAAAAGvY/SuH7zTqmLx0/s1600/tempio_di_cibele.jpg</a:t>
            </a:r>
            <a:r>
              <a:rPr lang="it" sz="1200">
                <a:solidFill>
                  <a:schemeClr val="dk1"/>
                </a:solidFill>
              </a:rPr>
              <a:t> </a:t>
            </a:r>
            <a:endParaRPr sz="12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70" name="Shape 70"/>
        <p:cNvGrpSpPr/>
        <p:nvPr/>
      </p:nvGrpSpPr>
      <p:grpSpPr>
        <a:xfrm>
          <a:off x="0" y="0"/>
          <a:ext cx="0" cy="0"/>
          <a:chOff x="0" y="0"/>
          <a:chExt cx="0" cy="0"/>
        </a:xfrm>
      </p:grpSpPr>
      <p:sp>
        <p:nvSpPr>
          <p:cNvPr id="71" name="Google Shape;71;p15"/>
          <p:cNvSpPr txBox="1"/>
          <p:nvPr>
            <p:ph idx="1" type="body"/>
          </p:nvPr>
        </p:nvSpPr>
        <p:spPr>
          <a:xfrm>
            <a:off x="4178500" y="585300"/>
            <a:ext cx="4491900" cy="3416400"/>
          </a:xfrm>
          <a:prstGeom prst="rect">
            <a:avLst/>
          </a:prstGeom>
        </p:spPr>
        <p:txBody>
          <a:bodyPr anchorCtr="0" anchor="t" bIns="91425" lIns="91425" spcFirstLastPara="1" rIns="91425" wrap="square" tIns="91425">
            <a:normAutofit/>
          </a:bodyPr>
          <a:lstStyle/>
          <a:p>
            <a:pPr indent="0" lvl="0" marL="457200" rtl="0" algn="l">
              <a:lnSpc>
                <a:spcPct val="115000"/>
              </a:lnSpc>
              <a:spcBef>
                <a:spcPts val="0"/>
              </a:spcBef>
              <a:spcAft>
                <a:spcPts val="0"/>
              </a:spcAft>
              <a:buNone/>
            </a:pPr>
            <a:r>
              <a:t/>
            </a:r>
            <a:endParaRPr sz="1400">
              <a:solidFill>
                <a:schemeClr val="dk1"/>
              </a:solidFill>
              <a:latin typeface="Spectral"/>
              <a:ea typeface="Spectral"/>
              <a:cs typeface="Spectral"/>
              <a:sym typeface="Spectral"/>
            </a:endParaRPr>
          </a:p>
          <a:p>
            <a:pPr indent="-317500" lvl="0" marL="457200" rtl="0" algn="l">
              <a:lnSpc>
                <a:spcPct val="115000"/>
              </a:lnSpc>
              <a:spcBef>
                <a:spcPts val="0"/>
              </a:spcBef>
              <a:spcAft>
                <a:spcPts val="0"/>
              </a:spcAft>
              <a:buClr>
                <a:schemeClr val="dk1"/>
              </a:buClr>
              <a:buSzPts val="1400"/>
              <a:buFont typeface="Spectral"/>
              <a:buChar char="❖"/>
            </a:pPr>
            <a:r>
              <a:rPr lang="it" sz="1400">
                <a:solidFill>
                  <a:schemeClr val="dk1"/>
                </a:solidFill>
                <a:latin typeface="Spectral"/>
                <a:ea typeface="Spectral"/>
                <a:cs typeface="Spectral"/>
                <a:sym typeface="Spectral"/>
              </a:rPr>
              <a:t>Porta sul capo un ornamento cilindrico, di solito a forma turrita: è coperta da un velo o da un mantello, regge uno specchio nella mano e molto spesso possiede una melagrana. come Demetra, impugna delle spighe d’orzo. </a:t>
            </a:r>
            <a:endParaRPr sz="1400">
              <a:solidFill>
                <a:schemeClr val="dk1"/>
              </a:solidFill>
              <a:latin typeface="Spectral"/>
              <a:ea typeface="Spectral"/>
              <a:cs typeface="Spectral"/>
              <a:sym typeface="Spectral"/>
            </a:endParaRPr>
          </a:p>
          <a:p>
            <a:pPr indent="-317500" lvl="0" marL="457200" rtl="0" algn="l">
              <a:lnSpc>
                <a:spcPct val="115000"/>
              </a:lnSpc>
              <a:spcBef>
                <a:spcPts val="0"/>
              </a:spcBef>
              <a:spcAft>
                <a:spcPts val="0"/>
              </a:spcAft>
              <a:buClr>
                <a:schemeClr val="dk1"/>
              </a:buClr>
              <a:buSzPts val="1400"/>
              <a:buFont typeface="Spectral"/>
              <a:buChar char="❖"/>
            </a:pPr>
            <a:r>
              <a:rPr lang="it" sz="1400">
                <a:solidFill>
                  <a:schemeClr val="dk1"/>
                </a:solidFill>
                <a:latin typeface="Spectral"/>
                <a:ea typeface="Spectral"/>
                <a:cs typeface="Spectral"/>
                <a:sym typeface="Spectral"/>
              </a:rPr>
              <a:t>La grande dea anatolica si manifestava nella sostanza della roccia e si riteneva fosse caduta dal cielo sotto forma di una Pietra nera. </a:t>
            </a:r>
            <a:endParaRPr sz="1400">
              <a:solidFill>
                <a:schemeClr val="dk1"/>
              </a:solidFill>
              <a:latin typeface="Spectral"/>
              <a:ea typeface="Spectral"/>
              <a:cs typeface="Spectral"/>
              <a:sym typeface="Spectral"/>
            </a:endParaRPr>
          </a:p>
          <a:p>
            <a:pPr indent="-317500" lvl="0" marL="457200" rtl="0" algn="l">
              <a:lnSpc>
                <a:spcPct val="115000"/>
              </a:lnSpc>
              <a:spcBef>
                <a:spcPts val="0"/>
              </a:spcBef>
              <a:spcAft>
                <a:spcPts val="0"/>
              </a:spcAft>
              <a:buClr>
                <a:schemeClr val="dk1"/>
              </a:buClr>
              <a:buSzPts val="1400"/>
              <a:buFont typeface="Spectral"/>
              <a:buChar char="❖"/>
            </a:pPr>
            <a:r>
              <a:rPr lang="it" sz="1400">
                <a:solidFill>
                  <a:schemeClr val="dk1"/>
                </a:solidFill>
                <a:latin typeface="Spectral"/>
                <a:ea typeface="Spectral"/>
                <a:cs typeface="Spectral"/>
                <a:sym typeface="Spectral"/>
              </a:rPr>
              <a:t>Nella mitologia greca fu identificata come Rea, la madre degli Dei, mentre a Roma era chiamata la “Magna Mater”. </a:t>
            </a:r>
            <a:endParaRPr sz="1400">
              <a:solidFill>
                <a:schemeClr val="dk1"/>
              </a:solidFill>
              <a:latin typeface="Spectral"/>
              <a:ea typeface="Spectral"/>
              <a:cs typeface="Spectral"/>
              <a:sym typeface="Spectral"/>
            </a:endParaRPr>
          </a:p>
          <a:p>
            <a:pPr indent="0" lvl="0" marL="0" rtl="0" algn="l">
              <a:spcBef>
                <a:spcPts val="0"/>
              </a:spcBef>
              <a:spcAft>
                <a:spcPts val="1200"/>
              </a:spcAft>
              <a:buNone/>
            </a:pPr>
            <a:r>
              <a:t/>
            </a:r>
            <a:endParaRPr/>
          </a:p>
        </p:txBody>
      </p:sp>
      <p:pic>
        <p:nvPicPr>
          <p:cNvPr id="72" name="Google Shape;72;p15"/>
          <p:cNvPicPr preferRelativeResize="0"/>
          <p:nvPr/>
        </p:nvPicPr>
        <p:blipFill>
          <a:blip r:embed="rId3">
            <a:alphaModFix/>
          </a:blip>
          <a:stretch>
            <a:fillRect/>
          </a:stretch>
        </p:blipFill>
        <p:spPr>
          <a:xfrm>
            <a:off x="584200" y="293925"/>
            <a:ext cx="2898899" cy="39991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275" name="Shape 275"/>
        <p:cNvGrpSpPr/>
        <p:nvPr/>
      </p:nvGrpSpPr>
      <p:grpSpPr>
        <a:xfrm>
          <a:off x="0" y="0"/>
          <a:ext cx="0" cy="0"/>
          <a:chOff x="0" y="0"/>
          <a:chExt cx="0" cy="0"/>
        </a:xfrm>
      </p:grpSpPr>
      <p:sp>
        <p:nvSpPr>
          <p:cNvPr id="276" name="Google Shape;276;p42"/>
          <p:cNvSpPr txBox="1"/>
          <p:nvPr>
            <p:ph idx="1" type="body"/>
          </p:nvPr>
        </p:nvSpPr>
        <p:spPr>
          <a:xfrm>
            <a:off x="0" y="56175"/>
            <a:ext cx="9144000" cy="4187700"/>
          </a:xfrm>
          <a:prstGeom prst="rect">
            <a:avLst/>
          </a:prstGeom>
        </p:spPr>
        <p:txBody>
          <a:bodyPr anchorCtr="0" anchor="t" bIns="91425" lIns="91425" spcFirstLastPara="1" rIns="91425" wrap="square" tIns="91425">
            <a:normAutofit fontScale="25000" lnSpcReduction="20000"/>
          </a:bodyPr>
          <a:lstStyle/>
          <a:p>
            <a:pPr indent="0" lvl="0" marL="0" rtl="0" algn="l">
              <a:lnSpc>
                <a:spcPct val="100000"/>
              </a:lnSpc>
              <a:spcBef>
                <a:spcPts val="0"/>
              </a:spcBef>
              <a:spcAft>
                <a:spcPts val="0"/>
              </a:spcAft>
              <a:buClr>
                <a:schemeClr val="dk1"/>
              </a:buClr>
              <a:buSzPct val="91666"/>
              <a:buFont typeface="Arial"/>
              <a:buNone/>
            </a:pPr>
            <a:r>
              <a:t/>
            </a:r>
            <a:endParaRPr sz="1200">
              <a:solidFill>
                <a:schemeClr val="dk1"/>
              </a:solidFill>
              <a:highlight>
                <a:schemeClr val="lt1"/>
              </a:highlight>
            </a:endParaRPr>
          </a:p>
          <a:p>
            <a:pPr indent="0" lvl="0" marL="0" rtl="0" algn="l">
              <a:lnSpc>
                <a:spcPct val="100000"/>
              </a:lnSpc>
              <a:spcBef>
                <a:spcPts val="0"/>
              </a:spcBef>
              <a:spcAft>
                <a:spcPts val="0"/>
              </a:spcAft>
              <a:buClr>
                <a:schemeClr val="dk1"/>
              </a:buClr>
              <a:buSzPct val="91666"/>
              <a:buFont typeface="Arial"/>
              <a:buNone/>
            </a:pPr>
            <a:r>
              <a:t/>
            </a:r>
            <a:endParaRPr sz="1200">
              <a:solidFill>
                <a:schemeClr val="dk1"/>
              </a:solidFill>
              <a:highlight>
                <a:schemeClr val="lt1"/>
              </a:highlight>
            </a:endParaRPr>
          </a:p>
          <a:p>
            <a:pPr indent="0" lvl="0" marL="0" rtl="0" algn="l">
              <a:spcBef>
                <a:spcPts val="0"/>
              </a:spcBef>
              <a:spcAft>
                <a:spcPts val="0"/>
              </a:spcAft>
              <a:buClr>
                <a:schemeClr val="dk1"/>
              </a:buClr>
              <a:buSzPts val="275"/>
              <a:buFont typeface="Arial"/>
              <a:buNone/>
            </a:pPr>
            <a:r>
              <a:rPr lang="it" sz="4800">
                <a:solidFill>
                  <a:schemeClr val="dk1"/>
                </a:solidFill>
                <a:uFill>
                  <a:noFill/>
                </a:uFill>
                <a:hlinkClick r:id="rId3">
                  <a:extLst>
                    <a:ext uri="{A12FA001-AC4F-418D-AE19-62706E023703}">
                      <ahyp:hlinkClr val="tx"/>
                    </a:ext>
                  </a:extLst>
                </a:hlinkClick>
              </a:rPr>
              <a:t>https://www.esmadrid.com/sites/default/files/styles/content_type_full/public/recursosturisticos/infoturistica/lacibeles1_1401965562.48.jpg?itok=1MX0Uen4</a:t>
            </a:r>
            <a:endParaRPr sz="4800">
              <a:solidFill>
                <a:schemeClr val="dk1"/>
              </a:solidFill>
            </a:endParaRPr>
          </a:p>
          <a:p>
            <a:pPr indent="0" lvl="0" marL="0" rtl="0" algn="l">
              <a:spcBef>
                <a:spcPts val="1200"/>
              </a:spcBef>
              <a:spcAft>
                <a:spcPts val="0"/>
              </a:spcAft>
              <a:buClr>
                <a:schemeClr val="dk1"/>
              </a:buClr>
              <a:buSzPts val="275"/>
              <a:buFont typeface="Arial"/>
              <a:buNone/>
            </a:pPr>
            <a:r>
              <a:rPr lang="it" sz="4800">
                <a:solidFill>
                  <a:schemeClr val="dk1"/>
                </a:solidFill>
                <a:uFill>
                  <a:noFill/>
                </a:uFill>
                <a:hlinkClick r:id="rId4">
                  <a:extLst>
                    <a:ext uri="{A12FA001-AC4F-418D-AE19-62706E023703}">
                      <ahyp:hlinkClr val="tx"/>
                    </a:ext>
                  </a:extLst>
                </a:hlinkClick>
              </a:rPr>
              <a:t>https://1.bp.blogspot.com/-Ptptd2DaMiI/XTq9gvfyGxI/AAAAAAAAvSM/Rr6txNqWBgUEtahYkU1ATkxpZz8jn7WawCLcBGAs/s1600/cibele.jpg</a:t>
            </a:r>
            <a:endParaRPr sz="4800">
              <a:solidFill>
                <a:schemeClr val="dk1"/>
              </a:solidFill>
            </a:endParaRPr>
          </a:p>
          <a:p>
            <a:pPr indent="0" lvl="0" marL="0" rtl="0" algn="l">
              <a:spcBef>
                <a:spcPts val="1200"/>
              </a:spcBef>
              <a:spcAft>
                <a:spcPts val="0"/>
              </a:spcAft>
              <a:buClr>
                <a:schemeClr val="dk1"/>
              </a:buClr>
              <a:buSzPts val="275"/>
              <a:buFont typeface="Arial"/>
              <a:buNone/>
            </a:pPr>
            <a:r>
              <a:rPr lang="it" sz="4800">
                <a:solidFill>
                  <a:schemeClr val="dk1"/>
                </a:solidFill>
                <a:uFill>
                  <a:noFill/>
                </a:uFill>
                <a:hlinkClick r:id="rId5">
                  <a:extLst>
                    <a:ext uri="{A12FA001-AC4F-418D-AE19-62706E023703}">
                      <ahyp:hlinkClr val="tx"/>
                    </a:ext>
                  </a:extLst>
                </a:hlinkClick>
              </a:rPr>
              <a:t>https://media.tacdn.com/media/attractions-splice-spp-674x446/0b/27/89/09.jpg</a:t>
            </a:r>
            <a:endParaRPr sz="4800">
              <a:solidFill>
                <a:schemeClr val="dk1"/>
              </a:solidFill>
            </a:endParaRPr>
          </a:p>
          <a:p>
            <a:pPr indent="0" lvl="0" marL="0" rtl="0" algn="l">
              <a:spcBef>
                <a:spcPts val="1200"/>
              </a:spcBef>
              <a:spcAft>
                <a:spcPts val="0"/>
              </a:spcAft>
              <a:buClr>
                <a:schemeClr val="dk1"/>
              </a:buClr>
              <a:buSzPts val="275"/>
              <a:buFont typeface="Arial"/>
              <a:buNone/>
            </a:pPr>
            <a:r>
              <a:rPr lang="it" sz="4800">
                <a:solidFill>
                  <a:schemeClr val="dk1"/>
                </a:solidFill>
                <a:uFill>
                  <a:noFill/>
                </a:uFill>
                <a:hlinkClick r:id="rId6">
                  <a:extLst>
                    <a:ext uri="{A12FA001-AC4F-418D-AE19-62706E023703}">
                      <ahyp:hlinkClr val="tx"/>
                    </a:ext>
                  </a:extLst>
                </a:hlinkClick>
              </a:rPr>
              <a:t>https://jt1965blog.files.wordpress.com/2019/03/attis_altieri_chiaramonti_inv1656.jpg</a:t>
            </a:r>
            <a:endParaRPr sz="4800">
              <a:solidFill>
                <a:schemeClr val="dk1"/>
              </a:solidFill>
            </a:endParaRPr>
          </a:p>
          <a:p>
            <a:pPr indent="0" lvl="0" marL="0" rtl="0" algn="l">
              <a:spcBef>
                <a:spcPts val="1200"/>
              </a:spcBef>
              <a:spcAft>
                <a:spcPts val="0"/>
              </a:spcAft>
              <a:buClr>
                <a:schemeClr val="dk1"/>
              </a:buClr>
              <a:buSzPts val="275"/>
              <a:buFont typeface="Arial"/>
              <a:buNone/>
            </a:pPr>
            <a:r>
              <a:rPr lang="it" sz="4800">
                <a:solidFill>
                  <a:schemeClr val="dk1"/>
                </a:solidFill>
                <a:uFill>
                  <a:noFill/>
                </a:uFill>
                <a:hlinkClick r:id="rId7">
                  <a:extLst>
                    <a:ext uri="{A12FA001-AC4F-418D-AE19-62706E023703}">
                      <ahyp:hlinkClr val="tx"/>
                    </a:ext>
                  </a:extLst>
                </a:hlinkClick>
              </a:rPr>
              <a:t>https://www.lintellettualedissidente.it/v2/wp-content/uploads/2020/02/797589843_235170c360_b.jpg</a:t>
            </a:r>
            <a:endParaRPr sz="4800">
              <a:solidFill>
                <a:schemeClr val="dk1"/>
              </a:solidFill>
            </a:endParaRPr>
          </a:p>
          <a:p>
            <a:pPr indent="0" lvl="0" marL="0" rtl="0" algn="l">
              <a:spcBef>
                <a:spcPts val="1200"/>
              </a:spcBef>
              <a:spcAft>
                <a:spcPts val="0"/>
              </a:spcAft>
              <a:buClr>
                <a:schemeClr val="dk1"/>
              </a:buClr>
              <a:buSzPts val="275"/>
              <a:buFont typeface="Arial"/>
              <a:buNone/>
            </a:pPr>
            <a:r>
              <a:rPr lang="it" sz="4800">
                <a:solidFill>
                  <a:schemeClr val="dk1"/>
                </a:solidFill>
                <a:uFill>
                  <a:noFill/>
                </a:uFill>
                <a:hlinkClick r:id="rId8">
                  <a:extLst>
                    <a:ext uri="{A12FA001-AC4F-418D-AE19-62706E023703}">
                      <ahyp:hlinkClr val="tx"/>
                    </a:ext>
                  </a:extLst>
                </a:hlinkClick>
              </a:rPr>
              <a:t>https://2.bp.blogspot.com/-ae7MSUS6UT8/WBNn5nGzkxI/AAAAAAAAdFg/OS5KjVCium4d4sZTWzB_poi6f0iLl4WogCLcB/s1600/livia%2Bdrusilla-1.jpg</a:t>
            </a:r>
            <a:endParaRPr sz="4800">
              <a:solidFill>
                <a:schemeClr val="dk1"/>
              </a:solidFill>
            </a:endParaRPr>
          </a:p>
          <a:p>
            <a:pPr indent="0" lvl="0" marL="0" rtl="0" algn="l">
              <a:spcBef>
                <a:spcPts val="1200"/>
              </a:spcBef>
              <a:spcAft>
                <a:spcPts val="0"/>
              </a:spcAft>
              <a:buClr>
                <a:schemeClr val="dk1"/>
              </a:buClr>
              <a:buSzPts val="275"/>
              <a:buFont typeface="Arial"/>
              <a:buNone/>
            </a:pPr>
            <a:r>
              <a:rPr lang="it" sz="4800">
                <a:solidFill>
                  <a:schemeClr val="dk1"/>
                </a:solidFill>
                <a:uFill>
                  <a:noFill/>
                </a:uFill>
                <a:hlinkClick r:id="rId9">
                  <a:extLst>
                    <a:ext uri="{A12FA001-AC4F-418D-AE19-62706E023703}">
                      <ahyp:hlinkClr val="tx"/>
                    </a:ext>
                  </a:extLst>
                </a:hlinkClick>
              </a:rPr>
              <a:t>https://4.bp.blogspot.com/-kiSC81kvbNY/VRVi0KCtl4I/AAAAAAAAXCk/vQDZ-z8AvZw/s1600/marzo1.jpg</a:t>
            </a:r>
            <a:endParaRPr sz="4800">
              <a:solidFill>
                <a:schemeClr val="dk1"/>
              </a:solidFill>
            </a:endParaRPr>
          </a:p>
          <a:p>
            <a:pPr indent="0" lvl="0" marL="0" rtl="0" algn="l">
              <a:spcBef>
                <a:spcPts val="1200"/>
              </a:spcBef>
              <a:spcAft>
                <a:spcPts val="0"/>
              </a:spcAft>
              <a:buClr>
                <a:schemeClr val="dk1"/>
              </a:buClr>
              <a:buSzPts val="275"/>
              <a:buFont typeface="Arial"/>
              <a:buNone/>
            </a:pPr>
            <a:r>
              <a:rPr lang="it" sz="4800">
                <a:solidFill>
                  <a:schemeClr val="dk1"/>
                </a:solidFill>
                <a:uFill>
                  <a:noFill/>
                </a:uFill>
                <a:hlinkClick r:id="rId10">
                  <a:extLst>
                    <a:ext uri="{A12FA001-AC4F-418D-AE19-62706E023703}">
                      <ahyp:hlinkClr val="tx"/>
                    </a:ext>
                  </a:extLst>
                </a:hlinkClick>
              </a:rPr>
              <a:t>http://www.milanoplatinum.com/wp-content/uploads/2017/06/Controfacciata_di_villa_medici_rilievi_romani_13_victimarii_conducono_un_bue_e_al_Tempio_della_Magna_Mater_sul_Palatino_ara_gentis_Iuliae_2_By-Sailko-Own-work-CC-BY-3.0-via-Wikimedia-Commons-300x238.jpg</a:t>
            </a:r>
            <a:endParaRPr sz="4800">
              <a:solidFill>
                <a:schemeClr val="dk1"/>
              </a:solidFill>
            </a:endParaRPr>
          </a:p>
          <a:p>
            <a:pPr indent="0" lvl="0" marL="0" rtl="0" algn="l">
              <a:spcBef>
                <a:spcPts val="1200"/>
              </a:spcBef>
              <a:spcAft>
                <a:spcPts val="0"/>
              </a:spcAft>
              <a:buClr>
                <a:schemeClr val="dk1"/>
              </a:buClr>
              <a:buSzPts val="275"/>
              <a:buFont typeface="Arial"/>
              <a:buNone/>
            </a:pPr>
            <a:r>
              <a:rPr lang="it" sz="4800">
                <a:solidFill>
                  <a:schemeClr val="dk1"/>
                </a:solidFill>
                <a:uFill>
                  <a:noFill/>
                </a:uFill>
                <a:hlinkClick r:id="rId11">
                  <a:extLst>
                    <a:ext uri="{A12FA001-AC4F-418D-AE19-62706E023703}">
                      <ahyp:hlinkClr val="tx"/>
                    </a:ext>
                  </a:extLst>
                </a:hlinkClick>
              </a:rPr>
              <a:t>https://4.bp.blogspot.com/_umhSvWEgx2c/S2bXzOJzTcI/AAAAAAAACmY/cqWL7oOHfqM/s320/cibele2.jpg</a:t>
            </a:r>
            <a:endParaRPr sz="4800">
              <a:solidFill>
                <a:schemeClr val="dk1"/>
              </a:solidFill>
            </a:endParaRPr>
          </a:p>
          <a:p>
            <a:pPr indent="0" lvl="0" marL="0" rtl="0" algn="l">
              <a:spcBef>
                <a:spcPts val="1200"/>
              </a:spcBef>
              <a:spcAft>
                <a:spcPts val="0"/>
              </a:spcAft>
              <a:buClr>
                <a:schemeClr val="dk1"/>
              </a:buClr>
              <a:buSzPts val="275"/>
              <a:buFont typeface="Arial"/>
              <a:buNone/>
            </a:pPr>
            <a:r>
              <a:rPr lang="it" sz="4800">
                <a:solidFill>
                  <a:schemeClr val="dk1"/>
                </a:solidFill>
                <a:uFill>
                  <a:noFill/>
                </a:uFill>
                <a:hlinkClick r:id="rId12">
                  <a:extLst>
                    <a:ext uri="{A12FA001-AC4F-418D-AE19-62706E023703}">
                      <ahyp:hlinkClr val="tx"/>
                    </a:ext>
                  </a:extLst>
                </a:hlinkClick>
              </a:rPr>
              <a:t>https://www.cdt.ch/binrepository/768x864/0c0/0d0/none/798450/AOKX/taurobolium-1_1422278_20200409164245.jpg</a:t>
            </a:r>
            <a:endParaRPr sz="4800">
              <a:solidFill>
                <a:schemeClr val="dk1"/>
              </a:solidFill>
            </a:endParaRPr>
          </a:p>
          <a:p>
            <a:pPr indent="0" lvl="0" marL="0" rtl="0" algn="l">
              <a:spcBef>
                <a:spcPts val="1200"/>
              </a:spcBef>
              <a:spcAft>
                <a:spcPts val="1200"/>
              </a:spcAft>
              <a:buNone/>
            </a:pPr>
            <a:r>
              <a:rPr lang="it" sz="4800">
                <a:solidFill>
                  <a:schemeClr val="dk1"/>
                </a:solidFill>
                <a:uFill>
                  <a:noFill/>
                </a:uFill>
                <a:hlinkClick r:id="rId13">
                  <a:extLst>
                    <a:ext uri="{A12FA001-AC4F-418D-AE19-62706E023703}">
                      <ahyp:hlinkClr val="tx"/>
                    </a:ext>
                  </a:extLst>
                </a:hlinkClick>
              </a:rPr>
              <a:t>https://upload.wikimedia.org/wikipedia/commons/f/f7/Controfacciata_di_villa_medici%2C_rilievi_romani_13_victimarii_conducono_un_bue_e_al_Tempio_della_Magna_Mater_sul_Palatino_%28ara_gentis_Iuliae%29_2.jpg</a:t>
            </a:r>
            <a:endParaRPr>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280" name="Shape 280"/>
        <p:cNvGrpSpPr/>
        <p:nvPr/>
      </p:nvGrpSpPr>
      <p:grpSpPr>
        <a:xfrm>
          <a:off x="0" y="0"/>
          <a:ext cx="0" cy="0"/>
          <a:chOff x="0" y="0"/>
          <a:chExt cx="0" cy="0"/>
        </a:xfrm>
      </p:grpSpPr>
      <p:sp>
        <p:nvSpPr>
          <p:cNvPr id="281" name="Google Shape;281;p43"/>
          <p:cNvSpPr txBox="1"/>
          <p:nvPr>
            <p:ph idx="1" type="body"/>
          </p:nvPr>
        </p:nvSpPr>
        <p:spPr>
          <a:xfrm>
            <a:off x="0" y="0"/>
            <a:ext cx="9144000" cy="34164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lang="it">
                <a:solidFill>
                  <a:schemeClr val="dk1"/>
                </a:solidFill>
              </a:rPr>
              <a:t>.</a:t>
            </a:r>
            <a:r>
              <a:rPr lang="it" sz="4800">
                <a:solidFill>
                  <a:schemeClr val="dk1"/>
                </a:solidFill>
                <a:uFill>
                  <a:noFill/>
                </a:uFill>
                <a:hlinkClick r:id="rId3">
                  <a:extLst>
                    <a:ext uri="{A12FA001-AC4F-418D-AE19-62706E023703}">
                      <ahyp:hlinkClr val="tx"/>
                    </a:ext>
                  </a:extLst>
                </a:hlinkClick>
              </a:rPr>
              <a:t>https://www.google.com/search?q=cibele&amp;tbm=isch&amp;hl=it&amp;tbs&amp;chips=q:cibele,online_chips:cybele:hxwTXTFLf7U%3D&amp;client=tablet-android-huawei-rev1&amp;prmd=ivnx&amp;sa=X&amp;ved=2ahUKEwi0zcbAg7vzAhXOt6QKHao5BHsQzKUFegQIARAq&amp;biw=960&amp;bih=447#imgrc=Hr1ryHwE_vX2hM</a:t>
            </a:r>
            <a:r>
              <a:rPr lang="it" sz="4800">
                <a:solidFill>
                  <a:schemeClr val="dk1"/>
                </a:solidFill>
              </a:rPr>
              <a:t>         </a:t>
            </a:r>
            <a:endParaRPr sz="4800">
              <a:solidFill>
                <a:schemeClr val="dk1"/>
              </a:solidFill>
            </a:endParaRPr>
          </a:p>
          <a:p>
            <a:pPr indent="0" lvl="0" marL="0" rtl="0" algn="l">
              <a:spcBef>
                <a:spcPts val="1200"/>
              </a:spcBef>
              <a:spcAft>
                <a:spcPts val="0"/>
              </a:spcAft>
              <a:buNone/>
            </a:pPr>
            <a:r>
              <a:rPr lang="it" sz="4800">
                <a:solidFill>
                  <a:schemeClr val="dk1"/>
                </a:solidFill>
              </a:rPr>
              <a:t>                                                                                                                                                            .</a:t>
            </a:r>
            <a:r>
              <a:rPr lang="it" sz="4800">
                <a:solidFill>
                  <a:schemeClr val="dk1"/>
                </a:solidFill>
                <a:uFill>
                  <a:noFill/>
                </a:uFill>
                <a:hlinkClick r:id="rId4">
                  <a:extLst>
                    <a:ext uri="{A12FA001-AC4F-418D-AE19-62706E023703}">
                      <ahyp:hlinkClr val="tx"/>
                    </a:ext>
                  </a:extLst>
                </a:hlinkClick>
              </a:rPr>
              <a:t>https://www.google.com/search?q=ludi+megalenses&amp;client=tablet-android-huawei-rev1&amp;prmd=visxn&amp;source=lnms&amp;tbm=isch&amp;sa=X&amp;ved=2ahUKEwjJ9-6XjLvzAhXRhqQKHUY_DJUQ_AUoAnoECAIQAg&amp;biw=960&amp;bih=600&amp;dpr=2#imgrc=BPc1H27PprL4lM</a:t>
            </a:r>
            <a:r>
              <a:rPr lang="it" sz="4800">
                <a:solidFill>
                  <a:schemeClr val="dk1"/>
                </a:solidFill>
              </a:rPr>
              <a:t>                                                                                                                                                                                                                  .</a:t>
            </a:r>
            <a:r>
              <a:rPr lang="it" sz="4800">
                <a:solidFill>
                  <a:schemeClr val="dk1"/>
                </a:solidFill>
                <a:uFill>
                  <a:noFill/>
                </a:uFill>
                <a:hlinkClick r:id="rId5">
                  <a:extLst>
                    <a:ext uri="{A12FA001-AC4F-418D-AE19-62706E023703}">
                      <ahyp:hlinkClr val="tx"/>
                    </a:ext>
                  </a:extLst>
                </a:hlinkClick>
              </a:rPr>
              <a:t>https://www.google.com/search?q=ludi+megalenses&amp;client=tablet-android-huawei-rev1&amp;prmd=visxn&amp;source=lnms&amp;tbm=isch&amp;sa=X&amp;ved=2ahUKEwjJ9-6XjLvzAhXRhqQKHUY_DJUQ_AUoAnoECAIQAg&amp;biw=960&amp;bih=600&amp;dpr=2#imgrc=BPc1H27PprL4lM&amp;imgdii=OhKZban8ro6lDM</a:t>
            </a:r>
            <a:r>
              <a:rPr lang="it" sz="4800">
                <a:solidFill>
                  <a:schemeClr val="dk1"/>
                </a:solidFill>
              </a:rPr>
              <a:t>      </a:t>
            </a:r>
            <a:endParaRPr sz="4800">
              <a:solidFill>
                <a:schemeClr val="dk1"/>
              </a:solidFill>
            </a:endParaRPr>
          </a:p>
          <a:p>
            <a:pPr indent="0" lvl="0" marL="0" rtl="0" algn="l">
              <a:spcBef>
                <a:spcPts val="1200"/>
              </a:spcBef>
              <a:spcAft>
                <a:spcPts val="0"/>
              </a:spcAft>
              <a:buNone/>
            </a:pPr>
            <a:r>
              <a:rPr lang="it" sz="4800">
                <a:solidFill>
                  <a:schemeClr val="dk1"/>
                </a:solidFill>
              </a:rPr>
              <a:t>                                                                                                                                                      .</a:t>
            </a:r>
            <a:r>
              <a:rPr lang="it" sz="4800">
                <a:solidFill>
                  <a:schemeClr val="dk1"/>
                </a:solidFill>
                <a:uFill>
                  <a:noFill/>
                </a:uFill>
                <a:hlinkClick r:id="rId6">
                  <a:extLst>
                    <a:ext uri="{A12FA001-AC4F-418D-AE19-62706E023703}">
                      <ahyp:hlinkClr val="tx"/>
                    </a:ext>
                  </a:extLst>
                </a:hlinkClick>
              </a:rPr>
              <a:t>https://www.google.com/search?q=dies+sanguinis&amp;client=tablet-android-huawei-rev1&amp;prmd=nivx&amp;source=lnms&amp;tbm=isch&amp;sa=X&amp;ved=2ahUKEwjwr9m81bzzAhVChf0HHS2rCMkQ_AUoAnoECAMQAg&amp;biw=960&amp;bih=600&amp;dpr=2#imgrc=n53sD4r-ihpydM</a:t>
            </a:r>
            <a:r>
              <a:rPr lang="it" sz="4800">
                <a:solidFill>
                  <a:schemeClr val="dk1"/>
                </a:solidFill>
              </a:rPr>
              <a:t>                                                                                                                                                                                                                                  .</a:t>
            </a:r>
            <a:r>
              <a:rPr lang="it" sz="4800">
                <a:solidFill>
                  <a:schemeClr val="dk1"/>
                </a:solidFill>
                <a:uFill>
                  <a:noFill/>
                </a:uFill>
                <a:hlinkClick r:id="rId7">
                  <a:extLst>
                    <a:ext uri="{A12FA001-AC4F-418D-AE19-62706E023703}">
                      <ahyp:hlinkClr val="tx"/>
                    </a:ext>
                  </a:extLst>
                </a:hlinkClick>
              </a:rPr>
              <a:t>https://www.google.com/search?q=taurobolium&amp;oq=taurobolium&amp;aqs=chrome..69i57j0i30l4.20315j0j7&amp;client=tablet-android-huawei-rev1&amp;sourceid=chrome-mobile&amp;ie=UTF-8#imgrc=AAT3qUtXnpYjbM</a:t>
            </a:r>
            <a:r>
              <a:rPr lang="it" sz="4800">
                <a:solidFill>
                  <a:schemeClr val="dk1"/>
                </a:solidFill>
              </a:rPr>
              <a:t> </a:t>
            </a:r>
            <a:endParaRPr sz="4800">
              <a:solidFill>
                <a:schemeClr val="dk1"/>
              </a:solidFill>
            </a:endParaRPr>
          </a:p>
          <a:p>
            <a:pPr indent="0" lvl="0" marL="0" rtl="0" algn="l">
              <a:spcBef>
                <a:spcPts val="1200"/>
              </a:spcBef>
              <a:spcAft>
                <a:spcPts val="0"/>
              </a:spcAft>
              <a:buNone/>
            </a:pPr>
            <a:r>
              <a:rPr lang="it" sz="4800">
                <a:solidFill>
                  <a:schemeClr val="dk1"/>
                </a:solidFill>
                <a:uFill>
                  <a:noFill/>
                </a:uFill>
                <a:hlinkClick r:id="rId8">
                  <a:extLst>
                    <a:ext uri="{A12FA001-AC4F-418D-AE19-62706E023703}">
                      <ahyp:hlinkClr val="tx"/>
                    </a:ext>
                  </a:extLst>
                </a:hlinkClick>
              </a:rPr>
              <a:t>https://www.google.com/search?q=Cibele&amp;client=tablet-android-huawei-rev1&amp;hl=it&amp;prmd=ivnx&amp;source=lnms&amp;tbm=isch&amp;sa=X&amp;ved=2ahUKEwjp3o7P3MfzAhUy_rsIHac8BLoQ_AUoAXoECAIQAQ&amp;biw=960&amp;bih=600&amp;dpr=2#imgrc=3DHwumYXQfYKaM</a:t>
            </a:r>
            <a:r>
              <a:rPr lang="it" sz="4800">
                <a:solidFill>
                  <a:schemeClr val="dk1"/>
                </a:solidFill>
              </a:rPr>
              <a:t> </a:t>
            </a:r>
            <a:endParaRPr sz="4800">
              <a:solidFill>
                <a:schemeClr val="dk1"/>
              </a:solidFill>
            </a:endParaRPr>
          </a:p>
          <a:p>
            <a:pPr indent="0" lvl="0" marL="0" rtl="0" algn="l">
              <a:spcBef>
                <a:spcPts val="1200"/>
              </a:spcBef>
              <a:spcAft>
                <a:spcPts val="0"/>
              </a:spcAft>
              <a:buClr>
                <a:schemeClr val="dk1"/>
              </a:buClr>
              <a:buSzPts val="275"/>
              <a:buFont typeface="Arial"/>
              <a:buNone/>
            </a:pPr>
            <a:r>
              <a:rPr lang="it" sz="4800">
                <a:solidFill>
                  <a:schemeClr val="dk1"/>
                </a:solidFill>
                <a:uFill>
                  <a:noFill/>
                </a:uFill>
                <a:hlinkClick r:id="rId9">
                  <a:extLst>
                    <a:ext uri="{A12FA001-AC4F-418D-AE19-62706E023703}">
                      <ahyp:hlinkClr val="tx"/>
                    </a:ext>
                  </a:extLst>
                </a:hlinkClick>
              </a:rPr>
              <a:t>https://www.google.com/imgres?imgurl=https://www.lasinodoro.it/wp-content/plugins/phastpress/phast.php/c2VydmljZT1pbWFnZXMmc3JjPWh0dHBzJTNBJTJGJTJGd3d3Lmxhc2lub2Rvcm8uaXQlMkZ3cC1jb250ZW50JTJGdXBsb2FkcyUyRjIwMTglMkYxMSUyRmZvcm8tcm9tYW5vX3RyYW1vbnRvLmpwZyZjYWNoZU1hcmtlcj0xNjEyMTcxMjE0LTYzOTA0NCZ0b2tlbj1hY2UyOTJmMDYwNGYzNDdm.q.jpg&amp;imgrefurl=https://www.lasinodoro.it/foro-romano-cuore-pulsante-dellantica-roma/&amp;tbnid=8T8XdZ3sODNClM&amp;vet=1&amp;docid=1TKvbgyLpHnTrM&amp;w=1920&amp;h=1281&amp;source=sh/x/im</a:t>
            </a:r>
            <a:r>
              <a:rPr lang="it" sz="4800">
                <a:solidFill>
                  <a:schemeClr val="dk1"/>
                </a:solidFill>
              </a:rPr>
              <a:t> </a:t>
            </a:r>
            <a:endParaRPr sz="4800">
              <a:solidFill>
                <a:schemeClr val="dk1"/>
              </a:solidFill>
            </a:endParaRPr>
          </a:p>
          <a:p>
            <a:pPr indent="0" lvl="0" marL="0" rtl="0" algn="l">
              <a:spcBef>
                <a:spcPts val="1200"/>
              </a:spcBef>
              <a:spcAft>
                <a:spcPts val="0"/>
              </a:spcAft>
              <a:buClr>
                <a:schemeClr val="dk1"/>
              </a:buClr>
              <a:buSzPts val="275"/>
              <a:buFont typeface="Arial"/>
              <a:buNone/>
            </a:pPr>
            <a:r>
              <a:rPr lang="it" sz="4800">
                <a:solidFill>
                  <a:schemeClr val="dk1"/>
                </a:solidFill>
                <a:uFill>
                  <a:noFill/>
                </a:uFill>
                <a:hlinkClick r:id="rId10">
                  <a:extLst>
                    <a:ext uri="{A12FA001-AC4F-418D-AE19-62706E023703}">
                      <ahyp:hlinkClr val="tx"/>
                    </a:ext>
                  </a:extLst>
                </a:hlinkClick>
              </a:rPr>
              <a:t>https://lh3.googleusercontent.com/proxy/EMJrGF46EVK8hHGwjX2CpXsWn59L2GqhJjXWJ_KEShAE55eEBsp-TuB2xycxEmJ3oUwPfepwIg1396P2GnsrPHeESyteEYoS4EJFgReX6M3PK993kUnz8y69iMS4VawiIdMcAg</a:t>
            </a:r>
            <a:endParaRPr sz="4800">
              <a:solidFill>
                <a:schemeClr val="dk1"/>
              </a:solidFill>
            </a:endParaRPr>
          </a:p>
          <a:p>
            <a:pPr indent="0" lvl="0" marL="0" rtl="0" algn="l">
              <a:spcBef>
                <a:spcPts val="1200"/>
              </a:spcBef>
              <a:spcAft>
                <a:spcPts val="0"/>
              </a:spcAft>
              <a:buClr>
                <a:schemeClr val="dk1"/>
              </a:buClr>
              <a:buSzPts val="275"/>
              <a:buFont typeface="Arial"/>
              <a:buNone/>
            </a:pPr>
            <a:r>
              <a:t/>
            </a:r>
            <a:endParaRPr sz="4800">
              <a:solidFill>
                <a:schemeClr val="dk1"/>
              </a:solidFill>
            </a:endParaRPr>
          </a:p>
          <a:p>
            <a:pPr indent="0" lvl="0" marL="0" rtl="0" algn="l">
              <a:spcBef>
                <a:spcPts val="1200"/>
              </a:spcBef>
              <a:spcAft>
                <a:spcPts val="0"/>
              </a:spcAft>
              <a:buClr>
                <a:schemeClr val="dk1"/>
              </a:buClr>
              <a:buSzPct val="61111"/>
              <a:buFont typeface="Arial"/>
              <a:buNone/>
            </a:pPr>
            <a:r>
              <a:t/>
            </a:r>
            <a:endParaRPr>
              <a:solidFill>
                <a:schemeClr val="dk1"/>
              </a:solidFill>
            </a:endParaRPr>
          </a:p>
          <a:p>
            <a:pPr indent="0" lvl="0" marL="0" rtl="0" algn="l">
              <a:spcBef>
                <a:spcPts val="1200"/>
              </a:spcBef>
              <a:spcAft>
                <a:spcPts val="1200"/>
              </a:spcAft>
              <a:buNone/>
            </a:pPr>
            <a:r>
              <a:t/>
            </a:r>
            <a:endParaRPr>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285" name="Shape 285"/>
        <p:cNvGrpSpPr/>
        <p:nvPr/>
      </p:nvGrpSpPr>
      <p:grpSpPr>
        <a:xfrm>
          <a:off x="0" y="0"/>
          <a:ext cx="0" cy="0"/>
          <a:chOff x="0" y="0"/>
          <a:chExt cx="0" cy="0"/>
        </a:xfrm>
      </p:grpSpPr>
      <p:sp>
        <p:nvSpPr>
          <p:cNvPr id="286" name="Google Shape;286;p44"/>
          <p:cNvSpPr txBox="1"/>
          <p:nvPr>
            <p:ph idx="1" type="body"/>
          </p:nvPr>
        </p:nvSpPr>
        <p:spPr>
          <a:xfrm>
            <a:off x="0" y="59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it" sz="1200">
                <a:solidFill>
                  <a:schemeClr val="dk1"/>
                </a:solidFill>
                <a:uFill>
                  <a:noFill/>
                </a:uFill>
                <a:hlinkClick r:id="rId3">
                  <a:extLst>
                    <a:ext uri="{A12FA001-AC4F-418D-AE19-62706E023703}">
                      <ahyp:hlinkClr val="tx"/>
                    </a:ext>
                  </a:extLst>
                </a:hlinkClick>
              </a:rPr>
              <a:t>https://lh3.googleusercontent.com/proxy/_vCTuAePqt_7MuE-4px_o4wG2gAGu8uyRe0Y5nGJBfTvs5uVGjZCzNQExKMHPc6K00BwMeIi7pP8GOnnkoLg_BtI3dnYSI_Ggd3_P7ihDVzJZSMKbDwsni6gDlr4gAOTXPSl0Pj0LgXAef9xgSmn9mHRFvM</a:t>
            </a:r>
            <a:endParaRPr sz="1200">
              <a:solidFill>
                <a:schemeClr val="dk1"/>
              </a:solidFill>
            </a:endParaRPr>
          </a:p>
          <a:p>
            <a:pPr indent="0" lvl="0" marL="0" rtl="0" algn="l">
              <a:spcBef>
                <a:spcPts val="1200"/>
              </a:spcBef>
              <a:spcAft>
                <a:spcPts val="0"/>
              </a:spcAft>
              <a:buClr>
                <a:schemeClr val="dk1"/>
              </a:buClr>
              <a:buSzPts val="1100"/>
              <a:buFont typeface="Arial"/>
              <a:buNone/>
            </a:pPr>
            <a:r>
              <a:rPr lang="it" sz="1200">
                <a:solidFill>
                  <a:schemeClr val="dk1"/>
                </a:solidFill>
                <a:uFill>
                  <a:noFill/>
                </a:uFill>
                <a:hlinkClick r:id="rId4">
                  <a:extLst>
                    <a:ext uri="{A12FA001-AC4F-418D-AE19-62706E023703}">
                      <ahyp:hlinkClr val="tx"/>
                    </a:ext>
                  </a:extLst>
                </a:hlinkClick>
              </a:rPr>
              <a:t>https://staticfanpage.akamaized.net/wp-content/uploads/2019/04/attis-e-cibele.jpg</a:t>
            </a:r>
            <a:endParaRPr sz="1200">
              <a:solidFill>
                <a:schemeClr val="dk1"/>
              </a:solidFill>
            </a:endParaRPr>
          </a:p>
          <a:p>
            <a:pPr indent="0" lvl="0" marL="0" rtl="0" algn="l">
              <a:spcBef>
                <a:spcPts val="1200"/>
              </a:spcBef>
              <a:spcAft>
                <a:spcPts val="1200"/>
              </a:spcAft>
              <a:buClr>
                <a:schemeClr val="dk1"/>
              </a:buClr>
              <a:buSzPts val="1100"/>
              <a:buFont typeface="Arial"/>
              <a:buNone/>
            </a:pPr>
            <a:r>
              <a:rPr lang="it" sz="1200">
                <a:solidFill>
                  <a:schemeClr val="dk1"/>
                </a:solidFill>
                <a:uFill>
                  <a:noFill/>
                </a:uFill>
                <a:hlinkClick r:id="rId5">
                  <a:extLst>
                    <a:ext uri="{A12FA001-AC4F-418D-AE19-62706E023703}">
                      <ahyp:hlinkClr val="tx"/>
                    </a:ext>
                  </a:extLst>
                </a:hlinkClick>
              </a:rPr>
              <a:t>https://www.archeologiaviva.it/wp-content/uploads/2016/05/147cortina-e1462282904569.jpg</a:t>
            </a:r>
            <a:endParaRPr sz="12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290" name="Shape 290"/>
        <p:cNvGrpSpPr/>
        <p:nvPr/>
      </p:nvGrpSpPr>
      <p:grpSpPr>
        <a:xfrm>
          <a:off x="0" y="0"/>
          <a:ext cx="0" cy="0"/>
          <a:chOff x="0" y="0"/>
          <a:chExt cx="0" cy="0"/>
        </a:xfrm>
      </p:grpSpPr>
      <p:sp>
        <p:nvSpPr>
          <p:cNvPr id="291" name="Google Shape;291;p45"/>
          <p:cNvSpPr txBox="1"/>
          <p:nvPr/>
        </p:nvSpPr>
        <p:spPr>
          <a:xfrm>
            <a:off x="36750" y="336175"/>
            <a:ext cx="8508900" cy="519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Clr>
                <a:schemeClr val="dk1"/>
              </a:buClr>
              <a:buSzPts val="1100"/>
              <a:buFont typeface="Arial"/>
              <a:buNone/>
            </a:pPr>
            <a:r>
              <a:rPr lang="it" sz="1200">
                <a:solidFill>
                  <a:schemeClr val="dk1"/>
                </a:solidFill>
                <a:uFill>
                  <a:noFill/>
                </a:uFill>
                <a:hlinkClick r:id="rId3">
                  <a:extLst>
                    <a:ext uri="{A12FA001-AC4F-418D-AE19-62706E023703}">
                      <ahyp:hlinkClr val="tx"/>
                    </a:ext>
                  </a:extLst>
                </a:hlinkClick>
              </a:rPr>
              <a:t>https://www.sotterraneidiroma.it/sites/tempio-della-magna-mater</a:t>
            </a:r>
            <a:endParaRPr sz="1200">
              <a:solidFill>
                <a:schemeClr val="dk1"/>
              </a:solidFill>
            </a:endParaRPr>
          </a:p>
          <a:p>
            <a:pPr indent="0" lvl="0" marL="0" rtl="0" algn="l">
              <a:lnSpc>
                <a:spcPct val="115000"/>
              </a:lnSpc>
              <a:spcBef>
                <a:spcPts val="1000"/>
              </a:spcBef>
              <a:spcAft>
                <a:spcPts val="0"/>
              </a:spcAft>
              <a:buClr>
                <a:schemeClr val="dk1"/>
              </a:buClr>
              <a:buSzPts val="1100"/>
              <a:buFont typeface="Arial"/>
              <a:buNone/>
            </a:pPr>
            <a:r>
              <a:rPr lang="it" sz="1200">
                <a:solidFill>
                  <a:schemeClr val="dk1"/>
                </a:solidFill>
                <a:uFill>
                  <a:noFill/>
                </a:uFill>
                <a:hlinkClick r:id="rId4">
                  <a:extLst>
                    <a:ext uri="{A12FA001-AC4F-418D-AE19-62706E023703}">
                      <ahyp:hlinkClr val="tx"/>
                    </a:ext>
                  </a:extLst>
                </a:hlinkClick>
              </a:rPr>
              <a:t>https://www.romanoimpero.com/2010/03/tempio-di-cibele.html?m=1</a:t>
            </a:r>
            <a:endParaRPr sz="1200">
              <a:solidFill>
                <a:schemeClr val="dk1"/>
              </a:solidFill>
            </a:endParaRPr>
          </a:p>
          <a:p>
            <a:pPr indent="0" lvl="0" marL="0" rtl="0" algn="l">
              <a:lnSpc>
                <a:spcPct val="115000"/>
              </a:lnSpc>
              <a:spcBef>
                <a:spcPts val="1000"/>
              </a:spcBef>
              <a:spcAft>
                <a:spcPts val="0"/>
              </a:spcAft>
              <a:buNone/>
            </a:pPr>
            <a:r>
              <a:rPr lang="it" sz="1200">
                <a:solidFill>
                  <a:schemeClr val="dk1"/>
                </a:solidFill>
                <a:uFill>
                  <a:noFill/>
                </a:uFill>
                <a:hlinkClick r:id="rId5">
                  <a:extLst>
                    <a:ext uri="{A12FA001-AC4F-418D-AE19-62706E023703}">
                      <ahyp:hlinkClr val="tx"/>
                    </a:ext>
                  </a:extLst>
                </a:hlinkClick>
              </a:rPr>
              <a:t>https://www.greenious.it/il-tempio-di-cibele</a:t>
            </a:r>
            <a:r>
              <a:rPr lang="it" sz="1200">
                <a:solidFill>
                  <a:schemeClr val="dk1"/>
                </a:solidFill>
              </a:rPr>
              <a:t>/</a:t>
            </a:r>
            <a:endParaRPr sz="1200">
              <a:solidFill>
                <a:schemeClr val="dk1"/>
              </a:solidFill>
            </a:endParaRPr>
          </a:p>
          <a:p>
            <a:pPr indent="0" lvl="0" marL="0" rtl="0" algn="l">
              <a:lnSpc>
                <a:spcPct val="115000"/>
              </a:lnSpc>
              <a:spcBef>
                <a:spcPts val="1000"/>
              </a:spcBef>
              <a:spcAft>
                <a:spcPts val="0"/>
              </a:spcAft>
              <a:buNone/>
            </a:pPr>
            <a:r>
              <a:rPr lang="it" sz="1200">
                <a:solidFill>
                  <a:schemeClr val="dk1"/>
                </a:solidFill>
                <a:uFill>
                  <a:noFill/>
                </a:uFill>
                <a:hlinkClick r:id="rId6">
                  <a:extLst>
                    <a:ext uri="{A12FA001-AC4F-418D-AE19-62706E023703}">
                      <ahyp:hlinkClr val="tx"/>
                    </a:ext>
                  </a:extLst>
                </a:hlinkClick>
              </a:rPr>
              <a:t>https://www.romanoimpero.com/2010/06/lapis-niger.html</a:t>
            </a:r>
            <a:endParaRPr sz="1200">
              <a:solidFill>
                <a:schemeClr val="dk1"/>
              </a:solidFill>
            </a:endParaRPr>
          </a:p>
          <a:p>
            <a:pPr indent="0" lvl="0" marL="0" rtl="0" algn="l">
              <a:lnSpc>
                <a:spcPct val="115000"/>
              </a:lnSpc>
              <a:spcBef>
                <a:spcPts val="1200"/>
              </a:spcBef>
              <a:spcAft>
                <a:spcPts val="0"/>
              </a:spcAft>
              <a:buNone/>
            </a:pPr>
            <a:r>
              <a:rPr lang="it" sz="1200">
                <a:solidFill>
                  <a:schemeClr val="dk1"/>
                </a:solidFill>
                <a:uFill>
                  <a:noFill/>
                </a:uFill>
                <a:hlinkClick r:id="rId7">
                  <a:extLst>
                    <a:ext uri="{A12FA001-AC4F-418D-AE19-62706E023703}">
                      <ahyp:hlinkClr val="tx"/>
                    </a:ext>
                  </a:extLst>
                </a:hlinkClick>
              </a:rPr>
              <a:t>https://www.romanoimpero.com/2010/06/lapis-niger.html?m=1</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it" sz="1200">
                <a:solidFill>
                  <a:schemeClr val="dk1"/>
                </a:solidFill>
                <a:uFill>
                  <a:noFill/>
                </a:uFill>
                <a:hlinkClick r:id="rId8">
                  <a:extLst>
                    <a:ext uri="{A12FA001-AC4F-418D-AE19-62706E023703}">
                      <ahyp:hlinkClr val="tx"/>
                    </a:ext>
                  </a:extLst>
                </a:hlinkClick>
              </a:rPr>
              <a:t>https://en.m.wikipedia.org/wiki/Lapis_Niger</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it" sz="1200">
                <a:solidFill>
                  <a:schemeClr val="dk1"/>
                </a:solidFill>
                <a:uFill>
                  <a:noFill/>
                </a:uFill>
                <a:hlinkClick r:id="rId9">
                  <a:extLst>
                    <a:ext uri="{A12FA001-AC4F-418D-AE19-62706E023703}">
                      <ahyp:hlinkClr val="tx"/>
                    </a:ext>
                  </a:extLst>
                </a:hlinkClick>
              </a:rPr>
              <a:t>https://brill.com/previewpdf/book/9789004296107/B9789004296107-s002.xml</a:t>
            </a:r>
            <a:endParaRPr sz="1200">
              <a:solidFill>
                <a:schemeClr val="dk1"/>
              </a:solidFill>
            </a:endParaRPr>
          </a:p>
          <a:p>
            <a:pPr indent="0" lvl="0" marL="0" rtl="0" algn="l">
              <a:lnSpc>
                <a:spcPct val="115000"/>
              </a:lnSpc>
              <a:spcBef>
                <a:spcPts val="1000"/>
              </a:spcBef>
              <a:spcAft>
                <a:spcPts val="0"/>
              </a:spcAft>
              <a:buNone/>
            </a:pPr>
            <a:r>
              <a:rPr lang="it" sz="1200">
                <a:solidFill>
                  <a:schemeClr val="dk1"/>
                </a:solidFill>
                <a:uFill>
                  <a:noFill/>
                </a:uFill>
                <a:hlinkClick r:id="rId10">
                  <a:extLst>
                    <a:ext uri="{A12FA001-AC4F-418D-AE19-62706E023703}">
                      <ahyp:hlinkClr val="tx"/>
                    </a:ext>
                  </a:extLst>
                </a:hlinkClick>
              </a:rPr>
              <a:t>https://www.romanoimpero.com/2010/03/il-culto-di-cibele.html?m=1</a:t>
            </a:r>
            <a:endParaRPr sz="1200">
              <a:solidFill>
                <a:schemeClr val="dk1"/>
              </a:solidFill>
            </a:endParaRPr>
          </a:p>
          <a:p>
            <a:pPr indent="0" lvl="0" marL="0" rtl="0" algn="l">
              <a:lnSpc>
                <a:spcPct val="115000"/>
              </a:lnSpc>
              <a:spcBef>
                <a:spcPts val="1000"/>
              </a:spcBef>
              <a:spcAft>
                <a:spcPts val="0"/>
              </a:spcAft>
              <a:buNone/>
            </a:pPr>
            <a:r>
              <a:rPr lang="it" sz="1200">
                <a:solidFill>
                  <a:schemeClr val="dk1"/>
                </a:solidFill>
                <a:uFill>
                  <a:noFill/>
                </a:uFill>
                <a:hlinkClick r:id="rId11">
                  <a:extLst>
                    <a:ext uri="{A12FA001-AC4F-418D-AE19-62706E023703}">
                      <ahyp:hlinkClr val="tx"/>
                    </a:ext>
                  </a:extLst>
                </a:hlinkClick>
              </a:rPr>
              <a:t>https://www.google.com/url?sa=t&amp;source=web&amp;rct=j&amp;url=https://larosadisilesio.myblog.it/list/storia-delle-religioni-mitologia/3709335940.pdf&amp;ved=2ahUKEwjSjZzs08fzAhXhhP0HHfYXC7sQFnoECDsQAQ&amp;usg=AOvVaw3UI9fQw3DkcD0nHb-KYIx3</a:t>
            </a:r>
            <a:endParaRPr sz="1200">
              <a:solidFill>
                <a:schemeClr val="dk1"/>
              </a:solidFill>
            </a:endParaRPr>
          </a:p>
          <a:p>
            <a:pPr indent="0" lvl="0" marL="0" rtl="0" algn="l">
              <a:lnSpc>
                <a:spcPct val="115000"/>
              </a:lnSpc>
              <a:spcBef>
                <a:spcPts val="1200"/>
              </a:spcBef>
              <a:spcAft>
                <a:spcPts val="0"/>
              </a:spcAft>
              <a:buNone/>
            </a:pPr>
            <a:r>
              <a:rPr lang="it" sz="1200">
                <a:solidFill>
                  <a:schemeClr val="dk1"/>
                </a:solidFill>
                <a:uFill>
                  <a:noFill/>
                </a:uFill>
                <a:hlinkClick r:id="rId12">
                  <a:extLst>
                    <a:ext uri="{A12FA001-AC4F-418D-AE19-62706E023703}">
                      <ahyp:hlinkClr val="tx"/>
                    </a:ext>
                  </a:extLst>
                </a:hlinkClick>
              </a:rPr>
              <a:t>https://www.treccani.it/enciclopedia/cibele/</a:t>
            </a:r>
            <a:r>
              <a:rPr lang="it" sz="1200">
                <a:solidFill>
                  <a:schemeClr val="dk1"/>
                </a:solidFill>
              </a:rPr>
              <a:t>        </a:t>
            </a:r>
            <a:endParaRPr sz="1200">
              <a:solidFill>
                <a:schemeClr val="dk1"/>
              </a:solidFill>
            </a:endParaRPr>
          </a:p>
          <a:p>
            <a:pPr indent="0" lvl="0" marL="0" rtl="0" algn="l">
              <a:lnSpc>
                <a:spcPct val="115000"/>
              </a:lnSpc>
              <a:spcBef>
                <a:spcPts val="1200"/>
              </a:spcBef>
              <a:spcAft>
                <a:spcPts val="0"/>
              </a:spcAft>
              <a:buNone/>
            </a:pPr>
            <a:r>
              <a:rPr lang="it" sz="1200">
                <a:solidFill>
                  <a:schemeClr val="dk1"/>
                </a:solidFill>
                <a:uFill>
                  <a:noFill/>
                </a:uFill>
                <a:hlinkClick r:id="rId13">
                  <a:extLst>
                    <a:ext uri="{A12FA001-AC4F-418D-AE19-62706E023703}">
                      <ahyp:hlinkClr val="tx"/>
                    </a:ext>
                  </a:extLst>
                </a:hlinkClick>
              </a:rPr>
              <a:t>https://www.romanoimpero.com/2019/04/megalensia-4-10-aprile.html</a:t>
            </a:r>
            <a:r>
              <a:rPr lang="it" sz="1200">
                <a:solidFill>
                  <a:schemeClr val="dk1"/>
                </a:solidFill>
              </a:rPr>
              <a:t>      </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it" sz="1200">
                <a:solidFill>
                  <a:schemeClr val="dk1"/>
                </a:solidFill>
                <a:uFill>
                  <a:noFill/>
                </a:uFill>
                <a:hlinkClick r:id="rId14">
                  <a:extLst>
                    <a:ext uri="{A12FA001-AC4F-418D-AE19-62706E023703}">
                      <ahyp:hlinkClr val="tx"/>
                    </a:ext>
                  </a:extLst>
                </a:hlinkClick>
              </a:rPr>
              <a:t>https://www.romanoimpero.com/2019/03/sanguem-24-marzo.html</a:t>
            </a:r>
            <a:r>
              <a:rPr lang="it" sz="1200">
                <a:solidFill>
                  <a:schemeClr val="dk1"/>
                </a:solidFill>
              </a:rPr>
              <a:t>            </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it" sz="1200">
                <a:solidFill>
                  <a:schemeClr val="dk1"/>
                </a:solidFill>
                <a:uFill>
                  <a:noFill/>
                </a:uFill>
                <a:hlinkClick r:id="rId15">
                  <a:extLst>
                    <a:ext uri="{A12FA001-AC4F-418D-AE19-62706E023703}">
                      <ahyp:hlinkClr val="tx"/>
                    </a:ext>
                  </a:extLst>
                </a:hlinkClick>
              </a:rPr>
              <a:t>https://www.ilcerchiodellaluna.it/central_Dee_Cibele.htm</a:t>
            </a:r>
            <a:endParaRPr sz="1200">
              <a:solidFill>
                <a:schemeClr val="dk1"/>
              </a:solidFill>
            </a:endParaRPr>
          </a:p>
          <a:p>
            <a:pPr indent="0" lvl="0" marL="0" rtl="0" algn="l">
              <a:lnSpc>
                <a:spcPct val="115000"/>
              </a:lnSpc>
              <a:spcBef>
                <a:spcPts val="1000"/>
              </a:spcBef>
              <a:spcAft>
                <a:spcPts val="1000"/>
              </a:spcAft>
              <a:buClr>
                <a:schemeClr val="dk1"/>
              </a:buClr>
              <a:buSzPts val="1100"/>
              <a:buFont typeface="Arial"/>
              <a:buNone/>
            </a:pPr>
            <a:r>
              <a:t/>
            </a:r>
            <a:endParaRPr sz="1200">
              <a:solidFill>
                <a:schemeClr val="dk1"/>
              </a:solidFill>
            </a:endParaRPr>
          </a:p>
        </p:txBody>
      </p:sp>
      <p:sp>
        <p:nvSpPr>
          <p:cNvPr id="292" name="Google Shape;292;p45"/>
          <p:cNvSpPr txBox="1"/>
          <p:nvPr/>
        </p:nvSpPr>
        <p:spPr>
          <a:xfrm>
            <a:off x="36750" y="-27850"/>
            <a:ext cx="3435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2000">
                <a:solidFill>
                  <a:schemeClr val="dk1"/>
                </a:solidFill>
                <a:latin typeface="Times New Roman"/>
                <a:ea typeface="Times New Roman"/>
                <a:cs typeface="Times New Roman"/>
                <a:sym typeface="Times New Roman"/>
              </a:rPr>
              <a:t>Sitografia del testo di gruppo </a:t>
            </a:r>
            <a:endParaRPr b="1" sz="2000">
              <a:solidFill>
                <a:schemeClr val="dk1"/>
              </a:solidFill>
              <a:latin typeface="Times New Roman"/>
              <a:ea typeface="Times New Roman"/>
              <a:cs typeface="Times New Roman"/>
              <a:sym typeface="Times New Roman"/>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296" name="Shape 296"/>
        <p:cNvGrpSpPr/>
        <p:nvPr/>
      </p:nvGrpSpPr>
      <p:grpSpPr>
        <a:xfrm>
          <a:off x="0" y="0"/>
          <a:ext cx="0" cy="0"/>
          <a:chOff x="0" y="0"/>
          <a:chExt cx="0" cy="0"/>
        </a:xfrm>
      </p:grpSpPr>
      <p:sp>
        <p:nvSpPr>
          <p:cNvPr id="297" name="Google Shape;297;p46"/>
          <p:cNvSpPr txBox="1"/>
          <p:nvPr>
            <p:ph idx="1" type="body"/>
          </p:nvPr>
        </p:nvSpPr>
        <p:spPr>
          <a:xfrm>
            <a:off x="100450" y="87050"/>
            <a:ext cx="8520600" cy="3416400"/>
          </a:xfrm>
          <a:prstGeom prst="rect">
            <a:avLst/>
          </a:prstGeom>
        </p:spPr>
        <p:txBody>
          <a:bodyPr anchorCtr="0" anchor="t" bIns="91425" lIns="91425" spcFirstLastPara="1" rIns="91425" wrap="square" tIns="91425">
            <a:normAutofit fontScale="25000" lnSpcReduction="20000"/>
          </a:bodyPr>
          <a:lstStyle/>
          <a:p>
            <a:pPr indent="0" lvl="0" marL="0" rtl="0" algn="l">
              <a:spcBef>
                <a:spcPts val="1000"/>
              </a:spcBef>
              <a:spcAft>
                <a:spcPts val="0"/>
              </a:spcAft>
              <a:buClr>
                <a:schemeClr val="dk1"/>
              </a:buClr>
              <a:buSzPts val="275"/>
              <a:buFont typeface="Arial"/>
              <a:buNone/>
            </a:pPr>
            <a:r>
              <a:rPr lang="it" sz="4800">
                <a:solidFill>
                  <a:schemeClr val="dk1"/>
                </a:solidFill>
                <a:uFill>
                  <a:noFill/>
                </a:uFill>
                <a:hlinkClick r:id="rId3">
                  <a:extLst>
                    <a:ext uri="{A12FA001-AC4F-418D-AE19-62706E023703}">
                      <ahyp:hlinkClr val="tx"/>
                    </a:ext>
                  </a:extLst>
                </a:hlinkClick>
              </a:rPr>
              <a:t>https://mediterraneoantico.it/articoli/news/miti-cosmogonici-di-sangue-cibele-e-la-pietra-nera</a:t>
            </a:r>
            <a:r>
              <a:rPr lang="it" sz="4800">
                <a:solidFill>
                  <a:schemeClr val="dk1"/>
                </a:solidFill>
              </a:rPr>
              <a:t>/</a:t>
            </a:r>
            <a:endParaRPr sz="4800">
              <a:solidFill>
                <a:schemeClr val="dk1"/>
              </a:solidFill>
            </a:endParaRPr>
          </a:p>
          <a:p>
            <a:pPr indent="0" lvl="0" marL="0" rtl="0" algn="l">
              <a:spcBef>
                <a:spcPts val="1000"/>
              </a:spcBef>
              <a:spcAft>
                <a:spcPts val="0"/>
              </a:spcAft>
              <a:buClr>
                <a:schemeClr val="dk1"/>
              </a:buClr>
              <a:buSzPts val="275"/>
              <a:buFont typeface="Arial"/>
              <a:buNone/>
            </a:pPr>
            <a:r>
              <a:rPr lang="it" sz="4800">
                <a:solidFill>
                  <a:schemeClr val="dk1"/>
                </a:solidFill>
                <a:uFill>
                  <a:noFill/>
                </a:uFill>
                <a:hlinkClick r:id="rId4">
                  <a:extLst>
                    <a:ext uri="{A12FA001-AC4F-418D-AE19-62706E023703}">
                      <ahyp:hlinkClr val="tx"/>
                    </a:ext>
                  </a:extLst>
                </a:hlinkClick>
              </a:rPr>
              <a:t>http://www.progettovidio.it/novaroma/religioromana.asp</a:t>
            </a:r>
            <a:endParaRPr sz="4800">
              <a:solidFill>
                <a:schemeClr val="dk1"/>
              </a:solidFill>
            </a:endParaRPr>
          </a:p>
          <a:p>
            <a:pPr indent="0" lvl="0" marL="0" rtl="0" algn="l">
              <a:spcBef>
                <a:spcPts val="1000"/>
              </a:spcBef>
              <a:spcAft>
                <a:spcPts val="0"/>
              </a:spcAft>
              <a:buClr>
                <a:schemeClr val="dk1"/>
              </a:buClr>
              <a:buSzPts val="275"/>
              <a:buFont typeface="Arial"/>
              <a:buNone/>
            </a:pPr>
            <a:r>
              <a:rPr lang="it" sz="4800">
                <a:solidFill>
                  <a:schemeClr val="dk1"/>
                </a:solidFill>
                <a:uFill>
                  <a:noFill/>
                </a:uFill>
                <a:hlinkClick r:id="rId5">
                  <a:extLst>
                    <a:ext uri="{A12FA001-AC4F-418D-AE19-62706E023703}">
                      <ahyp:hlinkClr val="tx"/>
                    </a:ext>
                  </a:extLst>
                </a:hlinkClick>
              </a:rPr>
              <a:t>https://www.milanoplatinum.com/il-culto-di-cibele-a-roma.html</a:t>
            </a:r>
            <a:endParaRPr sz="4800">
              <a:solidFill>
                <a:schemeClr val="dk1"/>
              </a:solidFill>
            </a:endParaRPr>
          </a:p>
          <a:p>
            <a:pPr indent="0" lvl="0" marL="0" rtl="0" algn="l">
              <a:spcBef>
                <a:spcPts val="1000"/>
              </a:spcBef>
              <a:spcAft>
                <a:spcPts val="0"/>
              </a:spcAft>
              <a:buClr>
                <a:schemeClr val="dk1"/>
              </a:buClr>
              <a:buSzPts val="275"/>
              <a:buFont typeface="Arial"/>
              <a:buNone/>
            </a:pPr>
            <a:r>
              <a:rPr lang="it" sz="4800">
                <a:solidFill>
                  <a:schemeClr val="dk1"/>
                </a:solidFill>
                <a:uFill>
                  <a:noFill/>
                </a:uFill>
                <a:hlinkClick r:id="rId6">
                  <a:extLst>
                    <a:ext uri="{A12FA001-AC4F-418D-AE19-62706E023703}">
                      <ahyp:hlinkClr val="tx"/>
                    </a:ext>
                  </a:extLst>
                </a:hlinkClick>
              </a:rPr>
              <a:t>https://www.romanoimpero.com/2020/04/templum-magnae-matris-in-palatino-11.html</a:t>
            </a:r>
            <a:endParaRPr sz="4800">
              <a:solidFill>
                <a:schemeClr val="dk1"/>
              </a:solidFill>
            </a:endParaRPr>
          </a:p>
          <a:p>
            <a:pPr indent="0" lvl="0" marL="0" rtl="0" algn="l">
              <a:spcBef>
                <a:spcPts val="1000"/>
              </a:spcBef>
              <a:spcAft>
                <a:spcPts val="0"/>
              </a:spcAft>
              <a:buClr>
                <a:schemeClr val="dk1"/>
              </a:buClr>
              <a:buSzPts val="275"/>
              <a:buFont typeface="Arial"/>
              <a:buNone/>
            </a:pPr>
            <a:r>
              <a:rPr lang="it" sz="4800">
                <a:solidFill>
                  <a:schemeClr val="dk1"/>
                </a:solidFill>
                <a:uFill>
                  <a:noFill/>
                </a:uFill>
                <a:hlinkClick r:id="rId7">
                  <a:extLst>
                    <a:ext uri="{A12FA001-AC4F-418D-AE19-62706E023703}">
                      <ahyp:hlinkClr val="tx"/>
                    </a:ext>
                  </a:extLst>
                </a:hlinkClick>
              </a:rPr>
              <a:t>https://www.romasegreta.it/campitelli/palatino/tempio-di-cibele.html</a:t>
            </a:r>
            <a:endParaRPr sz="4800">
              <a:solidFill>
                <a:schemeClr val="dk1"/>
              </a:solidFill>
            </a:endParaRPr>
          </a:p>
          <a:p>
            <a:pPr indent="0" lvl="0" marL="0" rtl="0" algn="l">
              <a:spcBef>
                <a:spcPts val="1000"/>
              </a:spcBef>
              <a:spcAft>
                <a:spcPts val="0"/>
              </a:spcAft>
              <a:buClr>
                <a:schemeClr val="dk1"/>
              </a:buClr>
              <a:buSzPts val="275"/>
              <a:buFont typeface="Arial"/>
              <a:buNone/>
            </a:pPr>
            <a:r>
              <a:rPr lang="it" sz="4800">
                <a:solidFill>
                  <a:schemeClr val="dk1"/>
                </a:solidFill>
                <a:uFill>
                  <a:noFill/>
                </a:uFill>
                <a:hlinkClick r:id="rId8">
                  <a:extLst>
                    <a:ext uri="{A12FA001-AC4F-418D-AE19-62706E023703}">
                      <ahyp:hlinkClr val="tx"/>
                    </a:ext>
                  </a:extLst>
                </a:hlinkClick>
              </a:rPr>
              <a:t>https://archeologiavocidalpassato.com/tag/tempio-della-magna-mater-sul-palatino</a:t>
            </a:r>
            <a:r>
              <a:rPr lang="it" sz="4800">
                <a:solidFill>
                  <a:schemeClr val="dk1"/>
                </a:solidFill>
              </a:rPr>
              <a:t>/</a:t>
            </a:r>
            <a:endParaRPr sz="4800">
              <a:solidFill>
                <a:schemeClr val="dk1"/>
              </a:solidFill>
            </a:endParaRPr>
          </a:p>
          <a:p>
            <a:pPr indent="0" lvl="0" marL="0" rtl="0" algn="l">
              <a:spcBef>
                <a:spcPts val="1000"/>
              </a:spcBef>
              <a:spcAft>
                <a:spcPts val="0"/>
              </a:spcAft>
              <a:buClr>
                <a:schemeClr val="dk1"/>
              </a:buClr>
              <a:buSzPts val="275"/>
              <a:buFont typeface="Arial"/>
              <a:buNone/>
            </a:pPr>
            <a:r>
              <a:rPr lang="it" sz="4800">
                <a:solidFill>
                  <a:schemeClr val="dk1"/>
                </a:solidFill>
                <a:uFill>
                  <a:noFill/>
                </a:uFill>
                <a:hlinkClick r:id="rId9">
                  <a:extLst>
                    <a:ext uri="{A12FA001-AC4F-418D-AE19-62706E023703}">
                      <ahyp:hlinkClr val="tx"/>
                    </a:ext>
                  </a:extLst>
                </a:hlinkClick>
              </a:rPr>
              <a:t>https://it.m.wikipedia.org/wiki/Cibele</a:t>
            </a:r>
            <a:endParaRPr sz="4800">
              <a:solidFill>
                <a:schemeClr val="dk1"/>
              </a:solidFill>
            </a:endParaRPr>
          </a:p>
          <a:p>
            <a:pPr indent="0" lvl="0" marL="0" rtl="0" algn="l">
              <a:spcBef>
                <a:spcPts val="1000"/>
              </a:spcBef>
              <a:spcAft>
                <a:spcPts val="0"/>
              </a:spcAft>
              <a:buClr>
                <a:schemeClr val="dk1"/>
              </a:buClr>
              <a:buSzPts val="275"/>
              <a:buFont typeface="Arial"/>
              <a:buNone/>
            </a:pPr>
            <a:r>
              <a:rPr lang="it" sz="4800">
                <a:solidFill>
                  <a:schemeClr val="dk1"/>
                </a:solidFill>
                <a:uFill>
                  <a:noFill/>
                </a:uFill>
                <a:hlinkClick r:id="rId10">
                  <a:extLst>
                    <a:ext uri="{A12FA001-AC4F-418D-AE19-62706E023703}">
                      <ahyp:hlinkClr val="tx"/>
                    </a:ext>
                  </a:extLst>
                </a:hlinkClick>
              </a:rPr>
              <a:t>https://www.google.com/amp/s/www.ilfaroonline.it/2018/04/17/la-statua-della-dea-cibele-formia-al-trasferimento-copenaghen-la-storia-raccontata-raffaele-capolino/217702/amp</a:t>
            </a:r>
            <a:r>
              <a:rPr lang="it" sz="4800">
                <a:solidFill>
                  <a:schemeClr val="dk1"/>
                </a:solidFill>
              </a:rPr>
              <a:t>/</a:t>
            </a:r>
            <a:endParaRPr sz="4800">
              <a:solidFill>
                <a:schemeClr val="dk1"/>
              </a:solidFill>
            </a:endParaRPr>
          </a:p>
          <a:p>
            <a:pPr indent="0" lvl="0" marL="0" rtl="0" algn="l">
              <a:spcBef>
                <a:spcPts val="1000"/>
              </a:spcBef>
              <a:spcAft>
                <a:spcPts val="0"/>
              </a:spcAft>
              <a:buClr>
                <a:schemeClr val="dk1"/>
              </a:buClr>
              <a:buSzPts val="275"/>
              <a:buFont typeface="Arial"/>
              <a:buNone/>
            </a:pPr>
            <a:r>
              <a:rPr lang="it" sz="4800">
                <a:solidFill>
                  <a:schemeClr val="dk1"/>
                </a:solidFill>
                <a:uFill>
                  <a:noFill/>
                </a:uFill>
                <a:hlinkClick r:id="rId11">
                  <a:extLst>
                    <a:ext uri="{A12FA001-AC4F-418D-AE19-62706E023703}">
                      <ahyp:hlinkClr val="tx"/>
                    </a:ext>
                  </a:extLst>
                </a:hlinkClick>
              </a:rPr>
              <a:t>http://www.archeoroma.com/Palatino/tempio_della_magna_mater.htm</a:t>
            </a:r>
            <a:endParaRPr sz="4800">
              <a:solidFill>
                <a:schemeClr val="dk1"/>
              </a:solidFill>
            </a:endParaRPr>
          </a:p>
          <a:p>
            <a:pPr indent="0" lvl="0" marL="0" rtl="0" algn="l">
              <a:spcBef>
                <a:spcPts val="1000"/>
              </a:spcBef>
              <a:spcAft>
                <a:spcPts val="0"/>
              </a:spcAft>
              <a:buClr>
                <a:schemeClr val="dk1"/>
              </a:buClr>
              <a:buSzPts val="275"/>
              <a:buFont typeface="Arial"/>
              <a:buNone/>
            </a:pPr>
            <a:r>
              <a:rPr lang="it" sz="4800">
                <a:solidFill>
                  <a:schemeClr val="dk1"/>
                </a:solidFill>
                <a:uFill>
                  <a:noFill/>
                </a:uFill>
                <a:hlinkClick r:id="rId12">
                  <a:extLst>
                    <a:ext uri="{A12FA001-AC4F-418D-AE19-62706E023703}">
                      <ahyp:hlinkClr val="tx"/>
                    </a:ext>
                  </a:extLst>
                </a:hlinkClick>
              </a:rPr>
              <a:t>https://parcocolosseo.it/opere/statua-della-magna-mater-in-trono</a:t>
            </a:r>
            <a:r>
              <a:rPr lang="it" sz="4800">
                <a:solidFill>
                  <a:schemeClr val="dk1"/>
                </a:solidFill>
              </a:rPr>
              <a:t>/</a:t>
            </a:r>
            <a:endParaRPr sz="4800">
              <a:solidFill>
                <a:schemeClr val="dk1"/>
              </a:solidFill>
            </a:endParaRPr>
          </a:p>
          <a:p>
            <a:pPr indent="0" lvl="0" marL="0" rtl="0" algn="l">
              <a:spcBef>
                <a:spcPts val="1000"/>
              </a:spcBef>
              <a:spcAft>
                <a:spcPts val="0"/>
              </a:spcAft>
              <a:buClr>
                <a:schemeClr val="dk1"/>
              </a:buClr>
              <a:buSzPts val="275"/>
              <a:buFont typeface="Arial"/>
              <a:buNone/>
            </a:pPr>
            <a:r>
              <a:rPr lang="it" sz="4800">
                <a:solidFill>
                  <a:schemeClr val="dk1"/>
                </a:solidFill>
                <a:uFill>
                  <a:noFill/>
                </a:uFill>
                <a:hlinkClick r:id="rId13">
                  <a:extLst>
                    <a:ext uri="{A12FA001-AC4F-418D-AE19-62706E023703}">
                      <ahyp:hlinkClr val="tx"/>
                    </a:ext>
                  </a:extLst>
                </a:hlinkClick>
              </a:rPr>
              <a:t>https://www.persee.fr/doc/efr_0223-5099_1998_act_249_1_5359</a:t>
            </a:r>
            <a:endParaRPr sz="4800">
              <a:solidFill>
                <a:schemeClr val="dk1"/>
              </a:solidFill>
            </a:endParaRPr>
          </a:p>
          <a:p>
            <a:pPr indent="0" lvl="0" marL="0" rtl="0" algn="l">
              <a:spcBef>
                <a:spcPts val="1000"/>
              </a:spcBef>
              <a:spcAft>
                <a:spcPts val="0"/>
              </a:spcAft>
              <a:buClr>
                <a:schemeClr val="dk1"/>
              </a:buClr>
              <a:buSzPts val="275"/>
              <a:buFont typeface="Arial"/>
              <a:buNone/>
            </a:pPr>
            <a:r>
              <a:rPr lang="it" sz="4800">
                <a:solidFill>
                  <a:schemeClr val="dk1"/>
                </a:solidFill>
                <a:uFill>
                  <a:noFill/>
                </a:uFill>
                <a:hlinkClick r:id="rId14">
                  <a:extLst>
                    <a:ext uri="{A12FA001-AC4F-418D-AE19-62706E023703}">
                      <ahyp:hlinkClr val="tx"/>
                    </a:ext>
                  </a:extLst>
                </a:hlinkClick>
              </a:rPr>
              <a:t>https://www.visite-guidate-roma.com/auguratorium-tempio-della-magna-mater-capanne-di-romolo-domus-tiberiana</a:t>
            </a:r>
            <a:r>
              <a:rPr lang="it" sz="4800">
                <a:solidFill>
                  <a:schemeClr val="dk1"/>
                </a:solidFill>
              </a:rPr>
              <a:t>/</a:t>
            </a:r>
            <a:endParaRPr sz="4800">
              <a:solidFill>
                <a:schemeClr val="dk1"/>
              </a:solidFill>
            </a:endParaRPr>
          </a:p>
          <a:p>
            <a:pPr indent="0" lvl="0" marL="0" rtl="0" algn="l">
              <a:spcBef>
                <a:spcPts val="1000"/>
              </a:spcBef>
              <a:spcAft>
                <a:spcPts val="0"/>
              </a:spcAft>
              <a:buClr>
                <a:schemeClr val="dk1"/>
              </a:buClr>
              <a:buSzPts val="275"/>
              <a:buFont typeface="Arial"/>
              <a:buNone/>
            </a:pPr>
            <a:r>
              <a:rPr lang="it" sz="4800">
                <a:solidFill>
                  <a:schemeClr val="dk1"/>
                </a:solidFill>
                <a:uFill>
                  <a:noFill/>
                </a:uFill>
                <a:hlinkClick r:id="rId15">
                  <a:extLst>
                    <a:ext uri="{A12FA001-AC4F-418D-AE19-62706E023703}">
                      <ahyp:hlinkClr val="tx"/>
                    </a:ext>
                  </a:extLst>
                </a:hlinkClick>
              </a:rPr>
              <a:t>https://www.romafu.it/tempio-della-magna-mater</a:t>
            </a:r>
            <a:r>
              <a:rPr lang="it" sz="4800">
                <a:solidFill>
                  <a:schemeClr val="dk1"/>
                </a:solidFill>
              </a:rPr>
              <a:t>/</a:t>
            </a:r>
            <a:endParaRPr sz="4800">
              <a:solidFill>
                <a:schemeClr val="dk1"/>
              </a:solidFill>
            </a:endParaRPr>
          </a:p>
          <a:p>
            <a:pPr indent="0" lvl="0" marL="0" rtl="0" algn="l">
              <a:spcBef>
                <a:spcPts val="1000"/>
              </a:spcBef>
              <a:spcAft>
                <a:spcPts val="0"/>
              </a:spcAft>
              <a:buClr>
                <a:schemeClr val="dk1"/>
              </a:buClr>
              <a:buSzPct val="91666"/>
              <a:buFont typeface="Arial"/>
              <a:buNone/>
            </a:pPr>
            <a:r>
              <a:t/>
            </a:r>
            <a:endParaRPr sz="1200">
              <a:solidFill>
                <a:schemeClr val="dk1"/>
              </a:solidFill>
            </a:endParaRPr>
          </a:p>
          <a:p>
            <a:pPr indent="0" lvl="0" marL="0" rtl="0" algn="l">
              <a:spcBef>
                <a:spcPts val="1000"/>
              </a:spcBef>
              <a:spcAft>
                <a:spcPts val="12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76" name="Shape 76"/>
        <p:cNvGrpSpPr/>
        <p:nvPr/>
      </p:nvGrpSpPr>
      <p:grpSpPr>
        <a:xfrm>
          <a:off x="0" y="0"/>
          <a:ext cx="0" cy="0"/>
          <a:chOff x="0" y="0"/>
          <a:chExt cx="0" cy="0"/>
        </a:xfrm>
      </p:grpSpPr>
      <p:sp>
        <p:nvSpPr>
          <p:cNvPr id="77" name="Google Shape;77;p16"/>
          <p:cNvSpPr txBox="1"/>
          <p:nvPr/>
        </p:nvSpPr>
        <p:spPr>
          <a:xfrm>
            <a:off x="257175" y="2571750"/>
            <a:ext cx="4757700" cy="207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1"/>
              </a:solidFill>
              <a:latin typeface="Spectral"/>
              <a:ea typeface="Spectral"/>
              <a:cs typeface="Spectral"/>
              <a:sym typeface="Spectral"/>
            </a:endParaRPr>
          </a:p>
          <a:p>
            <a:pPr indent="0" lvl="0" marL="0" rtl="0" algn="l">
              <a:spcBef>
                <a:spcPts val="0"/>
              </a:spcBef>
              <a:spcAft>
                <a:spcPts val="0"/>
              </a:spcAft>
              <a:buNone/>
            </a:pPr>
            <a:r>
              <a:t/>
            </a:r>
            <a:endParaRPr>
              <a:solidFill>
                <a:schemeClr val="dk1"/>
              </a:solidFill>
              <a:latin typeface="Spectral"/>
              <a:ea typeface="Spectral"/>
              <a:cs typeface="Spectral"/>
              <a:sym typeface="Spectral"/>
            </a:endParaRPr>
          </a:p>
          <a:p>
            <a:pPr indent="-317500" lvl="0" marL="457200" rtl="0" algn="l">
              <a:lnSpc>
                <a:spcPct val="115000"/>
              </a:lnSpc>
              <a:spcBef>
                <a:spcPts val="0"/>
              </a:spcBef>
              <a:spcAft>
                <a:spcPts val="0"/>
              </a:spcAft>
              <a:buClr>
                <a:schemeClr val="dk1"/>
              </a:buClr>
              <a:buSzPts val="1400"/>
              <a:buFont typeface="Spectral"/>
              <a:buChar char="❖"/>
            </a:pPr>
            <a:r>
              <a:rPr lang="it">
                <a:solidFill>
                  <a:schemeClr val="dk1"/>
                </a:solidFill>
                <a:latin typeface="Spectral"/>
                <a:ea typeface="Spectral"/>
                <a:cs typeface="Spectral"/>
                <a:sym typeface="Spectral"/>
              </a:rPr>
              <a:t>Secondo altre interpretazioni, invece, i </a:t>
            </a:r>
            <a:r>
              <a:rPr lang="it">
                <a:solidFill>
                  <a:schemeClr val="dk1"/>
                </a:solidFill>
                <a:latin typeface="Spectral"/>
                <a:ea typeface="Spectral"/>
                <a:cs typeface="Spectral"/>
                <a:sym typeface="Spectral"/>
              </a:rPr>
              <a:t>due leoni che accompagnano Cibele rappresentano i personaggi mitologici di Melanione e Atalanta, trasformati in leoni da Zeus e condannati a trascinare il carro della dea come punizione per aver profanato un tempio di quest'ultima.</a:t>
            </a:r>
            <a:endParaRPr/>
          </a:p>
        </p:txBody>
      </p:sp>
      <p:sp>
        <p:nvSpPr>
          <p:cNvPr id="78" name="Google Shape;78;p16"/>
          <p:cNvSpPr txBox="1"/>
          <p:nvPr/>
        </p:nvSpPr>
        <p:spPr>
          <a:xfrm>
            <a:off x="257175" y="637925"/>
            <a:ext cx="4574100" cy="23397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dk1"/>
              </a:buClr>
              <a:buSzPts val="1400"/>
              <a:buFont typeface="Spectral"/>
              <a:buChar char="❖"/>
            </a:pPr>
            <a:r>
              <a:rPr lang="it">
                <a:solidFill>
                  <a:schemeClr val="dk1"/>
                </a:solidFill>
                <a:latin typeface="Spectral"/>
                <a:ea typeface="Spectral"/>
                <a:cs typeface="Spectral"/>
                <a:sym typeface="Spectral"/>
              </a:rPr>
              <a:t>Il leone è uno dei simboli di Cibele ed immancabilmente lo troviamo ai suoi piedi. Anche nei bassorilievi della corrispondente dea ittita Kubaba compare un leone ai piedi del trono. </a:t>
            </a:r>
            <a:endParaRPr>
              <a:solidFill>
                <a:schemeClr val="dk1"/>
              </a:solidFill>
              <a:latin typeface="Spectral"/>
              <a:ea typeface="Spectral"/>
              <a:cs typeface="Spectral"/>
              <a:sym typeface="Spectral"/>
            </a:endParaRPr>
          </a:p>
          <a:p>
            <a:pPr indent="0" lvl="0" marL="457200" marR="0" rtl="0" algn="l">
              <a:lnSpc>
                <a:spcPct val="100000"/>
              </a:lnSpc>
              <a:spcBef>
                <a:spcPts val="0"/>
              </a:spcBef>
              <a:spcAft>
                <a:spcPts val="0"/>
              </a:spcAft>
              <a:buNone/>
            </a:pPr>
            <a:r>
              <a:t/>
            </a:r>
            <a:endParaRPr>
              <a:solidFill>
                <a:schemeClr val="dk1"/>
              </a:solidFill>
              <a:latin typeface="Spectral"/>
              <a:ea typeface="Spectral"/>
              <a:cs typeface="Spectral"/>
              <a:sym typeface="Spectral"/>
            </a:endParaRPr>
          </a:p>
          <a:p>
            <a:pPr indent="-317500" lvl="0" marL="457200" marR="0" rtl="0" algn="l">
              <a:lnSpc>
                <a:spcPct val="100000"/>
              </a:lnSpc>
              <a:spcBef>
                <a:spcPts val="0"/>
              </a:spcBef>
              <a:spcAft>
                <a:spcPts val="0"/>
              </a:spcAft>
              <a:buClr>
                <a:schemeClr val="dk1"/>
              </a:buClr>
              <a:buSzPts val="1400"/>
              <a:buFont typeface="Spectral"/>
              <a:buChar char="❖"/>
            </a:pPr>
            <a:r>
              <a:rPr lang="it">
                <a:solidFill>
                  <a:schemeClr val="dk1"/>
                </a:solidFill>
                <a:latin typeface="Spectral"/>
                <a:ea typeface="Spectral"/>
                <a:cs typeface="Spectral"/>
                <a:sym typeface="Spectral"/>
              </a:rPr>
              <a:t>Ma non solo: nel 1200 a.C. l’iconografia di una donna nuda in equilibrio sulla schiena del leone era presente in una vasta area del bacino mediterraneo orientale che interessava Assiri, Fenici ed Egiziani. </a:t>
            </a:r>
            <a:endParaRPr/>
          </a:p>
        </p:txBody>
      </p:sp>
      <p:pic>
        <p:nvPicPr>
          <p:cNvPr id="79" name="Google Shape;79;p16"/>
          <p:cNvPicPr preferRelativeResize="0"/>
          <p:nvPr/>
        </p:nvPicPr>
        <p:blipFill>
          <a:blip r:embed="rId3">
            <a:alphaModFix/>
          </a:blip>
          <a:stretch>
            <a:fillRect/>
          </a:stretch>
        </p:blipFill>
        <p:spPr>
          <a:xfrm>
            <a:off x="5163427" y="900075"/>
            <a:ext cx="2303700" cy="3495001"/>
          </a:xfrm>
          <a:prstGeom prst="rect">
            <a:avLst/>
          </a:prstGeom>
          <a:noFill/>
          <a:ln>
            <a:noFill/>
          </a:ln>
        </p:spPr>
      </p:pic>
      <p:pic>
        <p:nvPicPr>
          <p:cNvPr id="80" name="Google Shape;80;p16"/>
          <p:cNvPicPr preferRelativeResize="0"/>
          <p:nvPr/>
        </p:nvPicPr>
        <p:blipFill rotWithShape="1">
          <a:blip r:embed="rId4">
            <a:alphaModFix/>
          </a:blip>
          <a:srcRect b="6907" l="0" r="0" t="0"/>
          <a:stretch/>
        </p:blipFill>
        <p:spPr>
          <a:xfrm>
            <a:off x="7150900" y="3087850"/>
            <a:ext cx="1849475" cy="1780125"/>
          </a:xfrm>
          <a:prstGeom prst="rect">
            <a:avLst/>
          </a:prstGeom>
          <a:noFill/>
          <a:ln>
            <a:noFill/>
          </a:ln>
        </p:spPr>
      </p:pic>
      <p:sp>
        <p:nvSpPr>
          <p:cNvPr id="81" name="Google Shape;81;p16"/>
          <p:cNvSpPr txBox="1"/>
          <p:nvPr/>
        </p:nvSpPr>
        <p:spPr>
          <a:xfrm>
            <a:off x="202050" y="119400"/>
            <a:ext cx="8376600" cy="49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020">
                <a:solidFill>
                  <a:schemeClr val="dk1"/>
                </a:solidFill>
                <a:latin typeface="Merriweather Black"/>
                <a:ea typeface="Merriweather Black"/>
                <a:cs typeface="Merriweather Black"/>
                <a:sym typeface="Merriweather Black"/>
              </a:rPr>
              <a:t>Il leone, uno dei simboli della Magna Mater </a:t>
            </a:r>
            <a:r>
              <a:rPr lang="it"/>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B8AF"/>
        </a:solidFill>
      </p:bgPr>
    </p:bg>
    <p:spTree>
      <p:nvGrpSpPr>
        <p:cNvPr id="85" name="Shape 85"/>
        <p:cNvGrpSpPr/>
        <p:nvPr/>
      </p:nvGrpSpPr>
      <p:grpSpPr>
        <a:xfrm>
          <a:off x="0" y="0"/>
          <a:ext cx="0" cy="0"/>
          <a:chOff x="0" y="0"/>
          <a:chExt cx="0" cy="0"/>
        </a:xfrm>
      </p:grpSpPr>
      <p:sp>
        <p:nvSpPr>
          <p:cNvPr id="86" name="Google Shape;86;p17"/>
          <p:cNvSpPr txBox="1"/>
          <p:nvPr>
            <p:ph type="title"/>
          </p:nvPr>
        </p:nvSpPr>
        <p:spPr>
          <a:xfrm>
            <a:off x="311700" y="2467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it" sz="2420">
                <a:latin typeface="Merriweather Black"/>
                <a:ea typeface="Merriweather Black"/>
                <a:cs typeface="Merriweather Black"/>
                <a:sym typeface="Merriweather Black"/>
              </a:rPr>
              <a:t>Cibele: testimonianze </a:t>
            </a:r>
            <a:endParaRPr sz="2420">
              <a:latin typeface="Merriweather Black"/>
              <a:ea typeface="Merriweather Black"/>
              <a:cs typeface="Merriweather Black"/>
              <a:sym typeface="Merriweather Black"/>
            </a:endParaRPr>
          </a:p>
        </p:txBody>
      </p:sp>
      <p:sp>
        <p:nvSpPr>
          <p:cNvPr id="87" name="Google Shape;87;p17"/>
          <p:cNvSpPr txBox="1"/>
          <p:nvPr>
            <p:ph idx="1" type="body"/>
          </p:nvPr>
        </p:nvSpPr>
        <p:spPr>
          <a:xfrm>
            <a:off x="311700" y="862050"/>
            <a:ext cx="2650500" cy="3419400"/>
          </a:xfrm>
          <a:prstGeom prst="rect">
            <a:avLst/>
          </a:prstGeom>
          <a:ln>
            <a:noFill/>
          </a:ln>
        </p:spPr>
        <p:txBody>
          <a:bodyPr anchorCtr="0" anchor="t" bIns="91425" lIns="91425" spcFirstLastPara="1" rIns="91425" wrap="square" tIns="91425">
            <a:normAutofit lnSpcReduction="10000"/>
          </a:bodyPr>
          <a:lstStyle/>
          <a:p>
            <a:pPr indent="0" lvl="0" marL="0" rtl="0" algn="l">
              <a:spcBef>
                <a:spcPts val="0"/>
              </a:spcBef>
              <a:spcAft>
                <a:spcPts val="1200"/>
              </a:spcAft>
              <a:buClr>
                <a:schemeClr val="dk1"/>
              </a:buClr>
              <a:buSzPts val="1100"/>
              <a:buFont typeface="Arial"/>
              <a:buNone/>
            </a:pPr>
            <a:r>
              <a:rPr lang="it" sz="1400">
                <a:solidFill>
                  <a:schemeClr val="dk1"/>
                </a:solidFill>
                <a:latin typeface="Spectral"/>
                <a:ea typeface="Spectral"/>
                <a:cs typeface="Spectral"/>
                <a:sym typeface="Spectral"/>
              </a:rPr>
              <a:t>Cibele Idea, era una divinità primordiale, il cui nome e le cui peculiarità sono stati oggetti di culto in area anatolica e preellenica. Lei era la dea della natura, degli animali e dei luoghi selvatici, aveva un santuario a Pessinunte dove la dea era venerata nella forma di pietra nera. La Dea, veniva rappresentata in trono fra due leoni, che rappresentano  Atalanta e Melanione.</a:t>
            </a:r>
            <a:endParaRPr>
              <a:latin typeface="Spectral"/>
              <a:ea typeface="Spectral"/>
              <a:cs typeface="Spectral"/>
              <a:sym typeface="Spectral"/>
            </a:endParaRPr>
          </a:p>
        </p:txBody>
      </p:sp>
      <p:sp>
        <p:nvSpPr>
          <p:cNvPr id="88" name="Google Shape;88;p17"/>
          <p:cNvSpPr txBox="1"/>
          <p:nvPr/>
        </p:nvSpPr>
        <p:spPr>
          <a:xfrm>
            <a:off x="5401075" y="2571750"/>
            <a:ext cx="3616500" cy="238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Clr>
                <a:schemeClr val="dk1"/>
              </a:buClr>
              <a:buSzPts val="1100"/>
              <a:buFont typeface="Arial"/>
              <a:buNone/>
            </a:pPr>
            <a:r>
              <a:rPr lang="it">
                <a:solidFill>
                  <a:schemeClr val="dk1"/>
                </a:solidFill>
                <a:latin typeface="Spectral"/>
                <a:ea typeface="Spectral"/>
                <a:cs typeface="Spectral"/>
                <a:sym typeface="Spectral"/>
              </a:rPr>
              <a:t>Tra le testimonianze iconografiche ricordiamo la Patera di Parabiago, un piatto in argento che risale alla seconda metà del IV secolo d.C., rinvenuto a Parabiago nel 1907. Nel centro di Madrid, invece, si trova la Plaza de Cibeles, nella quale sorge la Fuente de Cibeles, una fontana che ritrae la dea sul suo carro rituale e che è divenuta una dei simboli di Madrid.</a:t>
            </a:r>
            <a:endParaRPr>
              <a:latin typeface="Spectral"/>
              <a:ea typeface="Spectral"/>
              <a:cs typeface="Spectral"/>
              <a:sym typeface="Spectral"/>
            </a:endParaRPr>
          </a:p>
        </p:txBody>
      </p:sp>
      <p:pic>
        <p:nvPicPr>
          <p:cNvPr id="89" name="Google Shape;89;p17"/>
          <p:cNvPicPr preferRelativeResize="0"/>
          <p:nvPr/>
        </p:nvPicPr>
        <p:blipFill>
          <a:blip r:embed="rId3">
            <a:alphaModFix/>
          </a:blip>
          <a:stretch>
            <a:fillRect/>
          </a:stretch>
        </p:blipFill>
        <p:spPr>
          <a:xfrm>
            <a:off x="5762913" y="340675"/>
            <a:ext cx="3143224" cy="2079918"/>
          </a:xfrm>
          <a:prstGeom prst="rect">
            <a:avLst/>
          </a:prstGeom>
          <a:noFill/>
          <a:ln>
            <a:noFill/>
          </a:ln>
        </p:spPr>
      </p:pic>
      <p:pic>
        <p:nvPicPr>
          <p:cNvPr id="90" name="Google Shape;90;p17"/>
          <p:cNvPicPr preferRelativeResize="0"/>
          <p:nvPr/>
        </p:nvPicPr>
        <p:blipFill>
          <a:blip r:embed="rId4">
            <a:alphaModFix/>
          </a:blip>
          <a:stretch>
            <a:fillRect/>
          </a:stretch>
        </p:blipFill>
        <p:spPr>
          <a:xfrm>
            <a:off x="3188988" y="1910825"/>
            <a:ext cx="1873774" cy="3058449"/>
          </a:xfrm>
          <a:prstGeom prst="rect">
            <a:avLst/>
          </a:prstGeom>
          <a:noFill/>
          <a:ln>
            <a:noFill/>
          </a:ln>
        </p:spPr>
      </p:pic>
      <p:pic>
        <p:nvPicPr>
          <p:cNvPr id="91" name="Google Shape;91;p17"/>
          <p:cNvPicPr preferRelativeResize="0"/>
          <p:nvPr/>
        </p:nvPicPr>
        <p:blipFill>
          <a:blip r:embed="rId5">
            <a:alphaModFix/>
          </a:blip>
          <a:stretch>
            <a:fillRect/>
          </a:stretch>
        </p:blipFill>
        <p:spPr>
          <a:xfrm>
            <a:off x="3835900" y="340687"/>
            <a:ext cx="1794450" cy="15701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95" name="Shape 95"/>
        <p:cNvGrpSpPr/>
        <p:nvPr/>
      </p:nvGrpSpPr>
      <p:grpSpPr>
        <a:xfrm>
          <a:off x="0" y="0"/>
          <a:ext cx="0" cy="0"/>
          <a:chOff x="0" y="0"/>
          <a:chExt cx="0" cy="0"/>
        </a:xfrm>
      </p:grpSpPr>
      <p:sp>
        <p:nvSpPr>
          <p:cNvPr id="96" name="Google Shape;96;p18"/>
          <p:cNvSpPr txBox="1"/>
          <p:nvPr>
            <p:ph type="title"/>
          </p:nvPr>
        </p:nvSpPr>
        <p:spPr>
          <a:xfrm>
            <a:off x="311700" y="1971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it" sz="2420">
                <a:latin typeface="Merriweather Black"/>
                <a:ea typeface="Merriweather Black"/>
                <a:cs typeface="Merriweather Black"/>
                <a:sym typeface="Merriweather Black"/>
              </a:rPr>
              <a:t>Le varie versioni del mito di Cibele e Attis</a:t>
            </a:r>
            <a:endParaRPr sz="2420">
              <a:latin typeface="Merriweather Black"/>
              <a:ea typeface="Merriweather Black"/>
              <a:cs typeface="Merriweather Black"/>
              <a:sym typeface="Merriweather Black"/>
            </a:endParaRPr>
          </a:p>
        </p:txBody>
      </p:sp>
      <p:sp>
        <p:nvSpPr>
          <p:cNvPr id="97" name="Google Shape;97;p18"/>
          <p:cNvSpPr txBox="1"/>
          <p:nvPr>
            <p:ph idx="1" type="body"/>
          </p:nvPr>
        </p:nvSpPr>
        <p:spPr>
          <a:xfrm>
            <a:off x="311700" y="844200"/>
            <a:ext cx="4621200" cy="3939900"/>
          </a:xfrm>
          <a:prstGeom prst="rect">
            <a:avLst/>
          </a:prstGeom>
        </p:spPr>
        <p:txBody>
          <a:bodyPr anchorCtr="0" anchor="t" bIns="91425" lIns="91425" spcFirstLastPara="1" rIns="91425" wrap="square" tIns="91425">
            <a:normAutofit fontScale="25000"/>
          </a:bodyPr>
          <a:lstStyle/>
          <a:p>
            <a:pPr indent="0" lvl="0" marL="0" rtl="0" algn="l">
              <a:spcBef>
                <a:spcPts val="0"/>
              </a:spcBef>
              <a:spcAft>
                <a:spcPts val="0"/>
              </a:spcAft>
              <a:buNone/>
            </a:pPr>
            <a:r>
              <a:rPr b="1" lang="it" sz="5694">
                <a:solidFill>
                  <a:schemeClr val="dk1"/>
                </a:solidFill>
                <a:latin typeface="Spectral"/>
                <a:ea typeface="Spectral"/>
                <a:cs typeface="Spectral"/>
                <a:sym typeface="Spectral"/>
              </a:rPr>
              <a:t>1-</a:t>
            </a:r>
            <a:r>
              <a:rPr lang="it" sz="5694">
                <a:solidFill>
                  <a:schemeClr val="dk1"/>
                </a:solidFill>
                <a:latin typeface="Spectral"/>
                <a:ea typeface="Spectral"/>
                <a:cs typeface="Spectral"/>
                <a:sym typeface="Spectral"/>
              </a:rPr>
              <a:t> La Dea partorì il figlio Attis senza il concorso del maschio. Ma Cibele era un'amante gelosa, e quando Attis la tradì con una ninfa per vendetta lo fece impazzire così che lui si evirò. Cibele fece sì che il corpo di Attis non imputridisse e che i capelli continuassero a crescere, dopo seppellì i genitali.</a:t>
            </a:r>
            <a:endParaRPr sz="5694">
              <a:solidFill>
                <a:schemeClr val="dk1"/>
              </a:solidFill>
              <a:latin typeface="Spectral"/>
              <a:ea typeface="Spectral"/>
              <a:cs typeface="Spectral"/>
              <a:sym typeface="Spectral"/>
            </a:endParaRPr>
          </a:p>
          <a:p>
            <a:pPr indent="0" lvl="0" marL="0" rtl="0" algn="l">
              <a:spcBef>
                <a:spcPts val="1200"/>
              </a:spcBef>
              <a:spcAft>
                <a:spcPts val="0"/>
              </a:spcAft>
              <a:buNone/>
            </a:pPr>
            <a:r>
              <a:rPr lang="it" sz="5694">
                <a:solidFill>
                  <a:schemeClr val="dk1"/>
                </a:solidFill>
                <a:latin typeface="Spectral"/>
                <a:ea typeface="Spectral"/>
                <a:cs typeface="Spectral"/>
                <a:sym typeface="Spectral"/>
              </a:rPr>
              <a:t>In un altro mito, forse successivo, Cibele amò il giovane Attis nei boschi della Frigia e quando lui non resistette poi alla ninfa Sangaride, Cibele lo fece impazzire, Attis si gettò da una rupe. A quel punto Cibele lo salvò afferrandolo per i capelli, il quale si trasformò poi in un pino.</a:t>
            </a:r>
            <a:endParaRPr sz="9955">
              <a:solidFill>
                <a:schemeClr val="dk1"/>
              </a:solidFill>
              <a:latin typeface="Spectral"/>
              <a:ea typeface="Spectral"/>
              <a:cs typeface="Spectral"/>
              <a:sym typeface="Spectral"/>
            </a:endParaRPr>
          </a:p>
          <a:p>
            <a:pPr indent="0" lvl="0" marL="0" rtl="0" algn="l">
              <a:spcBef>
                <a:spcPts val="1200"/>
              </a:spcBef>
              <a:spcAft>
                <a:spcPts val="1200"/>
              </a:spcAft>
              <a:buNone/>
            </a:pPr>
            <a:r>
              <a:t/>
            </a:r>
            <a:endParaRPr sz="1400">
              <a:solidFill>
                <a:schemeClr val="dk1"/>
              </a:solidFill>
              <a:latin typeface="Spectral"/>
              <a:ea typeface="Spectral"/>
              <a:cs typeface="Spectral"/>
              <a:sym typeface="Spectral"/>
            </a:endParaRPr>
          </a:p>
        </p:txBody>
      </p:sp>
      <p:pic>
        <p:nvPicPr>
          <p:cNvPr id="98" name="Google Shape;98;p18"/>
          <p:cNvPicPr preferRelativeResize="0"/>
          <p:nvPr/>
        </p:nvPicPr>
        <p:blipFill>
          <a:blip r:embed="rId3">
            <a:alphaModFix/>
          </a:blip>
          <a:stretch>
            <a:fillRect/>
          </a:stretch>
        </p:blipFill>
        <p:spPr>
          <a:xfrm>
            <a:off x="5031950" y="971752"/>
            <a:ext cx="1846700" cy="2797399"/>
          </a:xfrm>
          <a:prstGeom prst="rect">
            <a:avLst/>
          </a:prstGeom>
          <a:noFill/>
          <a:ln>
            <a:noFill/>
          </a:ln>
        </p:spPr>
      </p:pic>
      <p:pic>
        <p:nvPicPr>
          <p:cNvPr id="99" name="Google Shape;99;p18"/>
          <p:cNvPicPr preferRelativeResize="0"/>
          <p:nvPr/>
        </p:nvPicPr>
        <p:blipFill>
          <a:blip r:embed="rId4">
            <a:alphaModFix/>
          </a:blip>
          <a:stretch>
            <a:fillRect/>
          </a:stretch>
        </p:blipFill>
        <p:spPr>
          <a:xfrm>
            <a:off x="7121925" y="1931450"/>
            <a:ext cx="1789325" cy="2915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03" name="Shape 103"/>
        <p:cNvGrpSpPr/>
        <p:nvPr/>
      </p:nvGrpSpPr>
      <p:grpSpPr>
        <a:xfrm>
          <a:off x="0" y="0"/>
          <a:ext cx="0" cy="0"/>
          <a:chOff x="0" y="0"/>
          <a:chExt cx="0" cy="0"/>
        </a:xfrm>
      </p:grpSpPr>
      <p:sp>
        <p:nvSpPr>
          <p:cNvPr id="104" name="Google Shape;104;p19"/>
          <p:cNvSpPr txBox="1"/>
          <p:nvPr>
            <p:ph idx="1" type="body"/>
          </p:nvPr>
        </p:nvSpPr>
        <p:spPr>
          <a:xfrm>
            <a:off x="311700" y="173525"/>
            <a:ext cx="8520600" cy="4685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it" sz="1500">
                <a:solidFill>
                  <a:schemeClr val="dk1"/>
                </a:solidFill>
                <a:latin typeface="Spectral"/>
                <a:ea typeface="Spectral"/>
                <a:cs typeface="Spectral"/>
                <a:sym typeface="Spectral"/>
              </a:rPr>
              <a:t>2-</a:t>
            </a:r>
            <a:r>
              <a:rPr lang="it" sz="1500">
                <a:solidFill>
                  <a:schemeClr val="dk1"/>
                </a:solidFill>
                <a:latin typeface="Spectral"/>
                <a:ea typeface="Spectral"/>
                <a:cs typeface="Spectral"/>
                <a:sym typeface="Spectral"/>
              </a:rPr>
              <a:t> La leggenda narra che Zeus era innamorato di Cibele e una notte il suo seme schizzò sulla pietra generando l'ermafrodito Agdistis. Ma Dioniso architettò uno scherzo. Gli portò in dono del vino e lo accompagnò su un grande albero di melograno, finché Agdistis si addormentò su un ramo. Dopo Dioniso gli legò i genitali al ramo e scosse l'albero con tutta la sua forza. Nel risveglio Agdistis precipitò strappandosi l’organo morendo dissanguato mentre il suo sangue faceva rifiorire il melograno rigoglioso e carico di frutti. La ninfa del Sangario poi sfiorò con la sua pelle uno di quei frutti e rimase incinta. Fu così generato Attis, il grande amore di Cibele. Ma Attis se ne fuggì via alla ricerca di un'altra donna. Cibele così lo sorvegliò dall'alto del suo carro. Colse Attis con una donna terrena, e lui vistosi scoperto fu assalito da un rimorso tormentoso che si evirò.</a:t>
            </a:r>
            <a:endParaRPr sz="1500">
              <a:solidFill>
                <a:schemeClr val="dk1"/>
              </a:solidFill>
              <a:latin typeface="Spectral"/>
              <a:ea typeface="Spectral"/>
              <a:cs typeface="Spectral"/>
              <a:sym typeface="Spectral"/>
            </a:endParaRPr>
          </a:p>
          <a:p>
            <a:pPr indent="0" lvl="0" marL="0" rtl="0" algn="l">
              <a:spcBef>
                <a:spcPts val="1200"/>
              </a:spcBef>
              <a:spcAft>
                <a:spcPts val="1200"/>
              </a:spcAft>
              <a:buNone/>
            </a:pPr>
            <a:r>
              <a:t/>
            </a:r>
            <a:endParaRPr>
              <a:latin typeface="Spectral"/>
              <a:ea typeface="Spectral"/>
              <a:cs typeface="Spectral"/>
              <a:sym typeface="Spectral"/>
            </a:endParaRPr>
          </a:p>
        </p:txBody>
      </p:sp>
      <p:pic>
        <p:nvPicPr>
          <p:cNvPr id="105" name="Google Shape;105;p19"/>
          <p:cNvPicPr preferRelativeResize="0"/>
          <p:nvPr/>
        </p:nvPicPr>
        <p:blipFill>
          <a:blip r:embed="rId3">
            <a:alphaModFix/>
          </a:blip>
          <a:stretch>
            <a:fillRect/>
          </a:stretch>
        </p:blipFill>
        <p:spPr>
          <a:xfrm>
            <a:off x="1316600" y="2929875"/>
            <a:ext cx="3087076" cy="1928700"/>
          </a:xfrm>
          <a:prstGeom prst="rect">
            <a:avLst/>
          </a:prstGeom>
          <a:noFill/>
          <a:ln>
            <a:noFill/>
          </a:ln>
        </p:spPr>
      </p:pic>
      <p:pic>
        <p:nvPicPr>
          <p:cNvPr id="106" name="Google Shape;106;p19"/>
          <p:cNvPicPr preferRelativeResize="0"/>
          <p:nvPr/>
        </p:nvPicPr>
        <p:blipFill>
          <a:blip r:embed="rId4">
            <a:alphaModFix/>
          </a:blip>
          <a:stretch>
            <a:fillRect/>
          </a:stretch>
        </p:blipFill>
        <p:spPr>
          <a:xfrm>
            <a:off x="4970000" y="2929875"/>
            <a:ext cx="2884670" cy="192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10" name="Shape 110"/>
        <p:cNvGrpSpPr/>
        <p:nvPr/>
      </p:nvGrpSpPr>
      <p:grpSpPr>
        <a:xfrm>
          <a:off x="0" y="0"/>
          <a:ext cx="0" cy="0"/>
          <a:chOff x="0" y="0"/>
          <a:chExt cx="0" cy="0"/>
        </a:xfrm>
      </p:grpSpPr>
      <p:sp>
        <p:nvSpPr>
          <p:cNvPr id="111" name="Google Shape;111;p20"/>
          <p:cNvSpPr txBox="1"/>
          <p:nvPr>
            <p:ph type="title"/>
          </p:nvPr>
        </p:nvSpPr>
        <p:spPr>
          <a:xfrm>
            <a:off x="311700" y="1971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it" sz="2420">
                <a:latin typeface="Merriweather Black"/>
                <a:ea typeface="Merriweather Black"/>
                <a:cs typeface="Merriweather Black"/>
                <a:sym typeface="Merriweather Black"/>
              </a:rPr>
              <a:t>La simboleggiatura</a:t>
            </a:r>
            <a:r>
              <a:rPr lang="it" sz="2420">
                <a:latin typeface="Merriweather Black"/>
                <a:ea typeface="Merriweather Black"/>
                <a:cs typeface="Merriweather Black"/>
                <a:sym typeface="Merriweather Black"/>
              </a:rPr>
              <a:t> e i riferimenti legati al mito </a:t>
            </a:r>
            <a:endParaRPr sz="2420">
              <a:latin typeface="Merriweather Black"/>
              <a:ea typeface="Merriweather Black"/>
              <a:cs typeface="Merriweather Black"/>
              <a:sym typeface="Merriweather Black"/>
            </a:endParaRPr>
          </a:p>
        </p:txBody>
      </p:sp>
      <p:sp>
        <p:nvSpPr>
          <p:cNvPr id="112" name="Google Shape;112;p20"/>
          <p:cNvSpPr txBox="1"/>
          <p:nvPr>
            <p:ph idx="1" type="body"/>
          </p:nvPr>
        </p:nvSpPr>
        <p:spPr>
          <a:xfrm>
            <a:off x="311700" y="855175"/>
            <a:ext cx="5476200" cy="2024700"/>
          </a:xfrm>
          <a:prstGeom prst="rect">
            <a:avLst/>
          </a:prstGeom>
        </p:spPr>
        <p:txBody>
          <a:bodyPr anchorCtr="0" anchor="t" bIns="91425" lIns="91425" spcFirstLastPara="1" rIns="91425" wrap="square" tIns="91425">
            <a:normAutofit lnSpcReduction="10000"/>
          </a:bodyPr>
          <a:lstStyle/>
          <a:p>
            <a:pPr indent="0" lvl="0" marL="0" rtl="0" algn="l">
              <a:lnSpc>
                <a:spcPct val="95000"/>
              </a:lnSpc>
              <a:spcBef>
                <a:spcPts val="0"/>
              </a:spcBef>
              <a:spcAft>
                <a:spcPts val="0"/>
              </a:spcAft>
              <a:buSzPts val="440"/>
              <a:buNone/>
            </a:pPr>
            <a:r>
              <a:rPr lang="it" sz="1440">
                <a:solidFill>
                  <a:schemeClr val="dk1"/>
                </a:solidFill>
                <a:latin typeface="Spectral"/>
                <a:ea typeface="Spectral"/>
                <a:cs typeface="Spectral"/>
                <a:sym typeface="Spectral"/>
              </a:rPr>
              <a:t>Di grande interesse sono le suggestioni derivate da questo mito: </a:t>
            </a:r>
            <a:endParaRPr sz="1440">
              <a:solidFill>
                <a:schemeClr val="dk1"/>
              </a:solidFill>
              <a:latin typeface="Spectral"/>
              <a:ea typeface="Spectral"/>
              <a:cs typeface="Spectral"/>
              <a:sym typeface="Spectral"/>
            </a:endParaRPr>
          </a:p>
          <a:p>
            <a:pPr indent="0" lvl="0" marL="0" rtl="0" algn="l">
              <a:lnSpc>
                <a:spcPct val="95000"/>
              </a:lnSpc>
              <a:spcBef>
                <a:spcPts val="1200"/>
              </a:spcBef>
              <a:spcAft>
                <a:spcPts val="0"/>
              </a:spcAft>
              <a:buSzPts val="440"/>
              <a:buNone/>
            </a:pPr>
            <a:r>
              <a:rPr b="1" lang="it" sz="1440">
                <a:solidFill>
                  <a:schemeClr val="dk1"/>
                </a:solidFill>
                <a:latin typeface="Spectral"/>
                <a:ea typeface="Spectral"/>
                <a:cs typeface="Spectral"/>
                <a:sym typeface="Spectral"/>
              </a:rPr>
              <a:t>●</a:t>
            </a:r>
            <a:r>
              <a:rPr lang="it" sz="1440">
                <a:solidFill>
                  <a:schemeClr val="dk1"/>
                </a:solidFill>
                <a:latin typeface="Spectral"/>
                <a:ea typeface="Spectral"/>
                <a:cs typeface="Spectral"/>
                <a:sym typeface="Spectral"/>
              </a:rPr>
              <a:t> </a:t>
            </a:r>
            <a:r>
              <a:rPr lang="it" sz="1440">
                <a:solidFill>
                  <a:schemeClr val="dk1"/>
                </a:solidFill>
                <a:latin typeface="Spectral"/>
                <a:ea typeface="Spectral"/>
                <a:cs typeface="Spectral"/>
                <a:sym typeface="Spectral"/>
              </a:rPr>
              <a:t>lo schizzo di seme </a:t>
            </a:r>
            <a:r>
              <a:rPr b="1" lang="it" sz="1440">
                <a:solidFill>
                  <a:schemeClr val="dk1"/>
                </a:solidFill>
                <a:latin typeface="Spectral"/>
                <a:ea typeface="Spectral"/>
                <a:cs typeface="Spectral"/>
                <a:sym typeface="Spectral"/>
              </a:rPr>
              <a:t>→ </a:t>
            </a:r>
            <a:r>
              <a:rPr lang="it" sz="1440">
                <a:solidFill>
                  <a:schemeClr val="dk1"/>
                </a:solidFill>
                <a:latin typeface="Spectral"/>
                <a:ea typeface="Spectral"/>
                <a:cs typeface="Spectral"/>
                <a:sym typeface="Spectral"/>
              </a:rPr>
              <a:t>rimanda alla nascita dei figli di Ra, Shu e Tefnut; </a:t>
            </a:r>
            <a:endParaRPr sz="1440">
              <a:solidFill>
                <a:schemeClr val="dk1"/>
              </a:solidFill>
              <a:latin typeface="Spectral"/>
              <a:ea typeface="Spectral"/>
              <a:cs typeface="Spectral"/>
              <a:sym typeface="Spectral"/>
            </a:endParaRPr>
          </a:p>
          <a:p>
            <a:pPr indent="0" lvl="0" marL="0" rtl="0" algn="l">
              <a:lnSpc>
                <a:spcPct val="95000"/>
              </a:lnSpc>
              <a:spcBef>
                <a:spcPts val="1200"/>
              </a:spcBef>
              <a:spcAft>
                <a:spcPts val="0"/>
              </a:spcAft>
              <a:buNone/>
            </a:pPr>
            <a:r>
              <a:rPr b="1" lang="it" sz="1440">
                <a:solidFill>
                  <a:schemeClr val="dk1"/>
                </a:solidFill>
                <a:latin typeface="Spectral"/>
                <a:ea typeface="Spectral"/>
                <a:cs typeface="Spectral"/>
                <a:sym typeface="Spectral"/>
              </a:rPr>
              <a:t>●</a:t>
            </a:r>
            <a:r>
              <a:rPr lang="it" sz="1440">
                <a:solidFill>
                  <a:schemeClr val="dk1"/>
                </a:solidFill>
                <a:latin typeface="Spectral"/>
                <a:ea typeface="Spectral"/>
                <a:cs typeface="Spectral"/>
                <a:sym typeface="Spectral"/>
              </a:rPr>
              <a:t> </a:t>
            </a:r>
            <a:r>
              <a:rPr lang="it" sz="1440">
                <a:solidFill>
                  <a:schemeClr val="dk1"/>
                </a:solidFill>
                <a:latin typeface="Spectral"/>
                <a:ea typeface="Spectral"/>
                <a:cs typeface="Spectral"/>
                <a:sym typeface="Spectral"/>
              </a:rPr>
              <a:t>Agdistis </a:t>
            </a:r>
            <a:r>
              <a:rPr b="1" lang="it" sz="1440">
                <a:solidFill>
                  <a:schemeClr val="dk1"/>
                </a:solidFill>
                <a:latin typeface="Spectral"/>
                <a:ea typeface="Spectral"/>
                <a:cs typeface="Spectral"/>
                <a:sym typeface="Spectral"/>
              </a:rPr>
              <a:t>→ </a:t>
            </a:r>
            <a:r>
              <a:rPr lang="it" sz="1440">
                <a:solidFill>
                  <a:schemeClr val="dk1"/>
                </a:solidFill>
                <a:latin typeface="Spectral"/>
                <a:ea typeface="Spectral"/>
                <a:cs typeface="Spectral"/>
                <a:sym typeface="Spectral"/>
              </a:rPr>
              <a:t>ha le caratteristiche</a:t>
            </a:r>
            <a:r>
              <a:rPr lang="it" sz="1440">
                <a:solidFill>
                  <a:schemeClr val="dk1"/>
                </a:solidFill>
                <a:latin typeface="Spectral"/>
                <a:ea typeface="Spectral"/>
                <a:cs typeface="Spectral"/>
                <a:sym typeface="Spectral"/>
              </a:rPr>
              <a:t> di un demone e di una creatura ermafrodita;</a:t>
            </a:r>
            <a:endParaRPr sz="1440">
              <a:solidFill>
                <a:schemeClr val="dk1"/>
              </a:solidFill>
              <a:latin typeface="Spectral"/>
              <a:ea typeface="Spectral"/>
              <a:cs typeface="Spectral"/>
              <a:sym typeface="Spectral"/>
            </a:endParaRPr>
          </a:p>
          <a:p>
            <a:pPr indent="0" lvl="0" marL="0" rtl="0" algn="l">
              <a:lnSpc>
                <a:spcPct val="95000"/>
              </a:lnSpc>
              <a:spcBef>
                <a:spcPts val="1200"/>
              </a:spcBef>
              <a:spcAft>
                <a:spcPts val="0"/>
              </a:spcAft>
              <a:buNone/>
            </a:pPr>
            <a:r>
              <a:rPr b="1" lang="it" sz="1440">
                <a:solidFill>
                  <a:schemeClr val="dk1"/>
                </a:solidFill>
                <a:latin typeface="Spectral"/>
                <a:ea typeface="Spectral"/>
                <a:cs typeface="Spectral"/>
                <a:sym typeface="Spectral"/>
              </a:rPr>
              <a:t>●</a:t>
            </a:r>
            <a:r>
              <a:rPr lang="it" sz="1440">
                <a:solidFill>
                  <a:schemeClr val="dk1"/>
                </a:solidFill>
                <a:latin typeface="Spectral"/>
                <a:ea typeface="Spectral"/>
                <a:cs typeface="Spectral"/>
                <a:sym typeface="Spectral"/>
              </a:rPr>
              <a:t> il mandorlo </a:t>
            </a:r>
            <a:r>
              <a:rPr b="1" lang="it" sz="1440">
                <a:solidFill>
                  <a:schemeClr val="dk1"/>
                </a:solidFill>
                <a:latin typeface="Spectral"/>
                <a:ea typeface="Spectral"/>
                <a:cs typeface="Spectral"/>
                <a:sym typeface="Spectral"/>
              </a:rPr>
              <a:t>→ </a:t>
            </a:r>
            <a:r>
              <a:rPr lang="it" sz="1440">
                <a:solidFill>
                  <a:schemeClr val="dk1"/>
                </a:solidFill>
                <a:latin typeface="Spectral"/>
                <a:ea typeface="Spectral"/>
                <a:cs typeface="Spectral"/>
                <a:sym typeface="Spectral"/>
              </a:rPr>
              <a:t>è il simbolo della</a:t>
            </a:r>
            <a:r>
              <a:rPr b="1" lang="it" sz="1440">
                <a:solidFill>
                  <a:schemeClr val="dk1"/>
                </a:solidFill>
                <a:latin typeface="Spectral"/>
                <a:ea typeface="Spectral"/>
                <a:cs typeface="Spectral"/>
                <a:sym typeface="Spectral"/>
              </a:rPr>
              <a:t> </a:t>
            </a:r>
            <a:r>
              <a:rPr lang="it" sz="1440">
                <a:solidFill>
                  <a:schemeClr val="dk1"/>
                </a:solidFill>
                <a:latin typeface="Spectral"/>
                <a:ea typeface="Spectral"/>
                <a:cs typeface="Spectral"/>
                <a:sym typeface="Spectral"/>
              </a:rPr>
              <a:t>primavera e della rinascita; </a:t>
            </a:r>
            <a:endParaRPr sz="1440">
              <a:solidFill>
                <a:schemeClr val="dk1"/>
              </a:solidFill>
              <a:latin typeface="Spectral"/>
              <a:ea typeface="Spectral"/>
              <a:cs typeface="Spectral"/>
              <a:sym typeface="Spectral"/>
            </a:endParaRPr>
          </a:p>
          <a:p>
            <a:pPr indent="0" lvl="0" marL="0" rtl="0" algn="l">
              <a:lnSpc>
                <a:spcPct val="95000"/>
              </a:lnSpc>
              <a:spcBef>
                <a:spcPts val="1200"/>
              </a:spcBef>
              <a:spcAft>
                <a:spcPts val="1200"/>
              </a:spcAft>
              <a:buSzPts val="440"/>
              <a:buNone/>
            </a:pPr>
            <a:r>
              <a:t/>
            </a:r>
            <a:endParaRPr sz="100">
              <a:solidFill>
                <a:schemeClr val="dk1"/>
              </a:solidFill>
              <a:latin typeface="Spectral"/>
              <a:ea typeface="Spectral"/>
              <a:cs typeface="Spectral"/>
              <a:sym typeface="Spectral"/>
            </a:endParaRPr>
          </a:p>
        </p:txBody>
      </p:sp>
      <p:pic>
        <p:nvPicPr>
          <p:cNvPr id="113" name="Google Shape;113;p20"/>
          <p:cNvPicPr preferRelativeResize="0"/>
          <p:nvPr/>
        </p:nvPicPr>
        <p:blipFill rotWithShape="1">
          <a:blip r:embed="rId3">
            <a:alphaModFix/>
          </a:blip>
          <a:srcRect b="7501" l="5553" r="7806" t="0"/>
          <a:stretch/>
        </p:blipFill>
        <p:spPr>
          <a:xfrm>
            <a:off x="512225" y="2840474"/>
            <a:ext cx="2809400" cy="2005414"/>
          </a:xfrm>
          <a:prstGeom prst="rect">
            <a:avLst/>
          </a:prstGeom>
          <a:noFill/>
          <a:ln>
            <a:noFill/>
          </a:ln>
        </p:spPr>
      </p:pic>
      <p:sp>
        <p:nvSpPr>
          <p:cNvPr id="114" name="Google Shape;114;p20"/>
          <p:cNvSpPr txBox="1"/>
          <p:nvPr/>
        </p:nvSpPr>
        <p:spPr>
          <a:xfrm>
            <a:off x="3755375" y="2965225"/>
            <a:ext cx="5267400" cy="17559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0"/>
              </a:spcAft>
              <a:buClr>
                <a:schemeClr val="dk1"/>
              </a:buClr>
              <a:buSzPts val="440"/>
              <a:buFont typeface="Arial"/>
              <a:buNone/>
            </a:pPr>
            <a:r>
              <a:rPr b="1" lang="it" sz="1440">
                <a:solidFill>
                  <a:schemeClr val="dk1"/>
                </a:solidFill>
                <a:latin typeface="Spectral"/>
                <a:ea typeface="Spectral"/>
                <a:cs typeface="Spectral"/>
                <a:sym typeface="Spectral"/>
              </a:rPr>
              <a:t>●</a:t>
            </a:r>
            <a:r>
              <a:rPr lang="it" sz="1440">
                <a:solidFill>
                  <a:schemeClr val="dk1"/>
                </a:solidFill>
                <a:latin typeface="Spectral"/>
                <a:ea typeface="Spectral"/>
                <a:cs typeface="Spectral"/>
                <a:sym typeface="Spectral"/>
              </a:rPr>
              <a:t> il melograno </a:t>
            </a:r>
            <a:r>
              <a:rPr b="1" lang="it" sz="1440">
                <a:solidFill>
                  <a:schemeClr val="dk1"/>
                </a:solidFill>
                <a:latin typeface="Spectral"/>
                <a:ea typeface="Spectral"/>
                <a:cs typeface="Spectral"/>
                <a:sym typeface="Spectral"/>
              </a:rPr>
              <a:t>→ </a:t>
            </a:r>
            <a:r>
              <a:rPr lang="it" sz="1440">
                <a:solidFill>
                  <a:schemeClr val="dk1"/>
                </a:solidFill>
                <a:latin typeface="Spectral"/>
                <a:ea typeface="Spectral"/>
                <a:cs typeface="Spectral"/>
                <a:sym typeface="Spectral"/>
              </a:rPr>
              <a:t>è simbolo della ciclicità stagionale, della nascita e della morte; </a:t>
            </a:r>
            <a:endParaRPr sz="1440">
              <a:solidFill>
                <a:schemeClr val="dk1"/>
              </a:solidFill>
              <a:latin typeface="Spectral"/>
              <a:ea typeface="Spectral"/>
              <a:cs typeface="Spectral"/>
              <a:sym typeface="Spectral"/>
            </a:endParaRPr>
          </a:p>
          <a:p>
            <a:pPr indent="0" lvl="0" marL="0" rtl="0" algn="l">
              <a:lnSpc>
                <a:spcPct val="95000"/>
              </a:lnSpc>
              <a:spcBef>
                <a:spcPts val="1200"/>
              </a:spcBef>
              <a:spcAft>
                <a:spcPts val="0"/>
              </a:spcAft>
              <a:buClr>
                <a:schemeClr val="dk1"/>
              </a:buClr>
              <a:buSzPts val="440"/>
              <a:buFont typeface="Arial"/>
              <a:buNone/>
            </a:pPr>
            <a:r>
              <a:rPr b="1" lang="it" sz="1440">
                <a:solidFill>
                  <a:schemeClr val="dk1"/>
                </a:solidFill>
                <a:latin typeface="Spectral"/>
                <a:ea typeface="Spectral"/>
                <a:cs typeface="Spectral"/>
                <a:sym typeface="Spectral"/>
              </a:rPr>
              <a:t>●</a:t>
            </a:r>
            <a:r>
              <a:rPr lang="it" sz="1440">
                <a:solidFill>
                  <a:schemeClr val="dk1"/>
                </a:solidFill>
                <a:latin typeface="Spectral"/>
                <a:ea typeface="Spectral"/>
                <a:cs typeface="Spectral"/>
                <a:sym typeface="Spectral"/>
              </a:rPr>
              <a:t> la ninfa partorisce da vergine </a:t>
            </a:r>
            <a:r>
              <a:rPr b="1" lang="it" sz="1440">
                <a:solidFill>
                  <a:schemeClr val="dk1"/>
                </a:solidFill>
                <a:latin typeface="Spectral"/>
                <a:ea typeface="Spectral"/>
                <a:cs typeface="Spectral"/>
                <a:sym typeface="Spectral"/>
              </a:rPr>
              <a:t>→ </a:t>
            </a:r>
            <a:r>
              <a:rPr lang="it" sz="1440">
                <a:solidFill>
                  <a:schemeClr val="dk1"/>
                </a:solidFill>
                <a:latin typeface="Spectral"/>
                <a:ea typeface="Spectral"/>
                <a:cs typeface="Spectral"/>
                <a:sym typeface="Spectral"/>
              </a:rPr>
              <a:t>rimanda</a:t>
            </a:r>
            <a:r>
              <a:rPr b="1" lang="it" sz="1440">
                <a:solidFill>
                  <a:schemeClr val="dk1"/>
                </a:solidFill>
                <a:latin typeface="Spectral"/>
                <a:ea typeface="Spectral"/>
                <a:cs typeface="Spectral"/>
                <a:sym typeface="Spectral"/>
              </a:rPr>
              <a:t> </a:t>
            </a:r>
            <a:r>
              <a:rPr lang="it" sz="1440">
                <a:solidFill>
                  <a:schemeClr val="dk1"/>
                </a:solidFill>
                <a:latin typeface="Spectral"/>
                <a:ea typeface="Spectral"/>
                <a:cs typeface="Spectral"/>
                <a:sym typeface="Spectral"/>
              </a:rPr>
              <a:t>Cristianesimo (Maria); </a:t>
            </a:r>
            <a:endParaRPr sz="1440">
              <a:solidFill>
                <a:schemeClr val="dk1"/>
              </a:solidFill>
              <a:latin typeface="Spectral"/>
              <a:ea typeface="Spectral"/>
              <a:cs typeface="Spectral"/>
              <a:sym typeface="Spectral"/>
            </a:endParaRPr>
          </a:p>
          <a:p>
            <a:pPr indent="0" lvl="0" marL="0" rtl="0" algn="l">
              <a:lnSpc>
                <a:spcPct val="95000"/>
              </a:lnSpc>
              <a:spcBef>
                <a:spcPts val="1200"/>
              </a:spcBef>
              <a:spcAft>
                <a:spcPts val="1200"/>
              </a:spcAft>
              <a:buClr>
                <a:schemeClr val="dk1"/>
              </a:buClr>
              <a:buSzPts val="440"/>
              <a:buFont typeface="Arial"/>
              <a:buNone/>
            </a:pPr>
            <a:r>
              <a:rPr b="1" lang="it" sz="1440">
                <a:solidFill>
                  <a:schemeClr val="dk1"/>
                </a:solidFill>
                <a:latin typeface="Spectral"/>
                <a:ea typeface="Spectral"/>
                <a:cs typeface="Spectral"/>
                <a:sym typeface="Spectral"/>
              </a:rPr>
              <a:t>●</a:t>
            </a:r>
            <a:r>
              <a:rPr lang="it" sz="1440">
                <a:solidFill>
                  <a:schemeClr val="dk1"/>
                </a:solidFill>
                <a:latin typeface="Spectral"/>
                <a:ea typeface="Spectral"/>
                <a:cs typeface="Spectral"/>
                <a:sym typeface="Spectral"/>
              </a:rPr>
              <a:t> la suggestione legata alla nascita di Attis </a:t>
            </a:r>
            <a:r>
              <a:rPr b="1" lang="it" sz="1440">
                <a:solidFill>
                  <a:schemeClr val="dk1"/>
                </a:solidFill>
                <a:latin typeface="Spectral"/>
                <a:ea typeface="Spectral"/>
                <a:cs typeface="Spectral"/>
                <a:sym typeface="Spectral"/>
              </a:rPr>
              <a:t>→ </a:t>
            </a:r>
            <a:r>
              <a:rPr lang="it" sz="1440">
                <a:solidFill>
                  <a:schemeClr val="dk1"/>
                </a:solidFill>
                <a:latin typeface="Spectral"/>
                <a:ea typeface="Spectral"/>
                <a:cs typeface="Spectral"/>
                <a:sym typeface="Spectral"/>
              </a:rPr>
              <a:t>è</a:t>
            </a:r>
            <a:r>
              <a:rPr b="1" lang="it" sz="1440">
                <a:solidFill>
                  <a:schemeClr val="dk1"/>
                </a:solidFill>
                <a:latin typeface="Spectral"/>
                <a:ea typeface="Spectral"/>
                <a:cs typeface="Spectral"/>
                <a:sym typeface="Spectral"/>
              </a:rPr>
              <a:t> </a:t>
            </a:r>
            <a:r>
              <a:rPr lang="it" sz="1440">
                <a:solidFill>
                  <a:schemeClr val="dk1"/>
                </a:solidFill>
                <a:latin typeface="Spectral"/>
                <a:ea typeface="Spectral"/>
                <a:cs typeface="Spectral"/>
                <a:sym typeface="Spectral"/>
              </a:rPr>
              <a:t>collegata mito di Adone</a:t>
            </a:r>
            <a:endParaRPr>
              <a:latin typeface="Spectral"/>
              <a:ea typeface="Spectral"/>
              <a:cs typeface="Spectral"/>
              <a:sym typeface="Spectral"/>
            </a:endParaRPr>
          </a:p>
        </p:txBody>
      </p:sp>
      <p:pic>
        <p:nvPicPr>
          <p:cNvPr id="115" name="Google Shape;115;p20"/>
          <p:cNvPicPr preferRelativeResize="0"/>
          <p:nvPr/>
        </p:nvPicPr>
        <p:blipFill>
          <a:blip r:embed="rId4">
            <a:alphaModFix/>
          </a:blip>
          <a:stretch>
            <a:fillRect/>
          </a:stretch>
        </p:blipFill>
        <p:spPr>
          <a:xfrm>
            <a:off x="5961618" y="936850"/>
            <a:ext cx="2809407" cy="1755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19" name="Shape 119"/>
        <p:cNvGrpSpPr/>
        <p:nvPr/>
      </p:nvGrpSpPr>
      <p:grpSpPr>
        <a:xfrm>
          <a:off x="0" y="0"/>
          <a:ext cx="0" cy="0"/>
          <a:chOff x="0" y="0"/>
          <a:chExt cx="0" cy="0"/>
        </a:xfrm>
      </p:grpSpPr>
      <p:sp>
        <p:nvSpPr>
          <p:cNvPr id="120" name="Google Shape;120;p21"/>
          <p:cNvSpPr txBox="1"/>
          <p:nvPr/>
        </p:nvSpPr>
        <p:spPr>
          <a:xfrm>
            <a:off x="2375176" y="576150"/>
            <a:ext cx="6669300" cy="1995600"/>
          </a:xfrm>
          <a:prstGeom prst="rect">
            <a:avLst/>
          </a:prstGeom>
          <a:noFill/>
          <a:ln>
            <a:noFill/>
          </a:ln>
        </p:spPr>
        <p:txBody>
          <a:bodyPr anchorCtr="0" anchor="t" bIns="91425" lIns="91425" spcFirstLastPara="1" rIns="91425" wrap="square" tIns="91425">
            <a:spAutoFit/>
          </a:bodyPr>
          <a:lstStyle/>
          <a:p>
            <a:pPr indent="-311150" lvl="0" marL="457200" rtl="0" algn="l">
              <a:lnSpc>
                <a:spcPct val="115000"/>
              </a:lnSpc>
              <a:spcBef>
                <a:spcPts val="0"/>
              </a:spcBef>
              <a:spcAft>
                <a:spcPts val="0"/>
              </a:spcAft>
              <a:buClr>
                <a:schemeClr val="dk1"/>
              </a:buClr>
              <a:buSzPts val="1300"/>
              <a:buFont typeface="Spectral"/>
              <a:buChar char="❖"/>
            </a:pPr>
            <a:r>
              <a:rPr lang="it" sz="1300">
                <a:solidFill>
                  <a:schemeClr val="dk1"/>
                </a:solidFill>
                <a:latin typeface="Spectral"/>
                <a:ea typeface="Spectral"/>
                <a:cs typeface="Spectral"/>
                <a:sym typeface="Spectral"/>
              </a:rPr>
              <a:t>Il culto della dea Cibele viene importato a Roma nel 204 a. C., durante le guerre con Cartagine, quando il senato decide di far venire da Pessinunte  (Turchia) la "pietra nera" (magica, perché caduta dal cielo), simbolo della dea e di costruirle un tempio sul Palatino. </a:t>
            </a:r>
            <a:endParaRPr sz="1300">
              <a:solidFill>
                <a:schemeClr val="dk1"/>
              </a:solidFill>
              <a:latin typeface="Spectral"/>
              <a:ea typeface="Spectral"/>
              <a:cs typeface="Spectral"/>
              <a:sym typeface="Spectral"/>
            </a:endParaRPr>
          </a:p>
          <a:p>
            <a:pPr indent="0" lvl="0" marL="457200" rtl="0" algn="l">
              <a:lnSpc>
                <a:spcPct val="115000"/>
              </a:lnSpc>
              <a:spcBef>
                <a:spcPts val="0"/>
              </a:spcBef>
              <a:spcAft>
                <a:spcPts val="0"/>
              </a:spcAft>
              <a:buNone/>
            </a:pPr>
            <a:r>
              <a:t/>
            </a:r>
            <a:endParaRPr sz="1300">
              <a:solidFill>
                <a:schemeClr val="dk1"/>
              </a:solidFill>
              <a:latin typeface="Spectral"/>
              <a:ea typeface="Spectral"/>
              <a:cs typeface="Spectral"/>
              <a:sym typeface="Spectral"/>
            </a:endParaRPr>
          </a:p>
          <a:p>
            <a:pPr indent="-311150" lvl="0" marL="457200" rtl="0" algn="l">
              <a:lnSpc>
                <a:spcPct val="115000"/>
              </a:lnSpc>
              <a:spcBef>
                <a:spcPts val="0"/>
              </a:spcBef>
              <a:spcAft>
                <a:spcPts val="0"/>
              </a:spcAft>
              <a:buClr>
                <a:schemeClr val="dk1"/>
              </a:buClr>
              <a:buSzPts val="1300"/>
              <a:buFont typeface="Spectral"/>
              <a:buChar char="❖"/>
            </a:pPr>
            <a:r>
              <a:rPr lang="it" sz="1300">
                <a:solidFill>
                  <a:schemeClr val="dk1"/>
                </a:solidFill>
                <a:latin typeface="Spectral"/>
                <a:ea typeface="Spectral"/>
                <a:cs typeface="Spectral"/>
                <a:sym typeface="Spectral"/>
              </a:rPr>
              <a:t>Nelle intenzioni del senato il culto di Cibele avrebbe forse rinfrancato il sentimento religioso e il morale della popolazione, stremata dalla guerra. </a:t>
            </a:r>
            <a:endParaRPr sz="1300">
              <a:solidFill>
                <a:schemeClr val="dk1"/>
              </a:solidFill>
              <a:latin typeface="Spectral"/>
              <a:ea typeface="Spectral"/>
              <a:cs typeface="Spectral"/>
              <a:sym typeface="Spectral"/>
            </a:endParaRPr>
          </a:p>
          <a:p>
            <a:pPr indent="0" lvl="0" marL="457200" rtl="0" algn="l">
              <a:lnSpc>
                <a:spcPct val="115000"/>
              </a:lnSpc>
              <a:spcBef>
                <a:spcPts val="0"/>
              </a:spcBef>
              <a:spcAft>
                <a:spcPts val="0"/>
              </a:spcAft>
              <a:buNone/>
            </a:pPr>
            <a:r>
              <a:t/>
            </a:r>
            <a:endParaRPr sz="1300">
              <a:solidFill>
                <a:schemeClr val="dk1"/>
              </a:solidFill>
              <a:latin typeface="Spectral"/>
              <a:ea typeface="Spectral"/>
              <a:cs typeface="Spectral"/>
              <a:sym typeface="Spectral"/>
            </a:endParaRPr>
          </a:p>
        </p:txBody>
      </p:sp>
      <p:pic>
        <p:nvPicPr>
          <p:cNvPr id="121" name="Google Shape;121;p21"/>
          <p:cNvPicPr preferRelativeResize="0"/>
          <p:nvPr/>
        </p:nvPicPr>
        <p:blipFill>
          <a:blip r:embed="rId3">
            <a:alphaModFix/>
          </a:blip>
          <a:stretch>
            <a:fillRect/>
          </a:stretch>
        </p:blipFill>
        <p:spPr>
          <a:xfrm>
            <a:off x="445650" y="495600"/>
            <a:ext cx="2006700" cy="1825325"/>
          </a:xfrm>
          <a:prstGeom prst="rect">
            <a:avLst/>
          </a:prstGeom>
          <a:noFill/>
          <a:ln>
            <a:noFill/>
          </a:ln>
        </p:spPr>
      </p:pic>
      <p:sp>
        <p:nvSpPr>
          <p:cNvPr id="122" name="Google Shape;122;p21"/>
          <p:cNvSpPr txBox="1"/>
          <p:nvPr/>
        </p:nvSpPr>
        <p:spPr>
          <a:xfrm>
            <a:off x="183700" y="0"/>
            <a:ext cx="3747300" cy="49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020">
                <a:solidFill>
                  <a:schemeClr val="dk1"/>
                </a:solidFill>
                <a:latin typeface="Merriweather Black"/>
                <a:ea typeface="Merriweather Black"/>
                <a:cs typeface="Merriweather Black"/>
                <a:sym typeface="Merriweather Black"/>
              </a:rPr>
              <a:t>Il culto di Cibele</a:t>
            </a:r>
            <a:r>
              <a:rPr lang="it"/>
              <a:t> </a:t>
            </a:r>
            <a:endParaRPr/>
          </a:p>
        </p:txBody>
      </p:sp>
      <p:sp>
        <p:nvSpPr>
          <p:cNvPr id="123" name="Google Shape;123;p21"/>
          <p:cNvSpPr txBox="1"/>
          <p:nvPr/>
        </p:nvSpPr>
        <p:spPr>
          <a:xfrm>
            <a:off x="-45925" y="2192450"/>
            <a:ext cx="9144000" cy="31617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Clr>
                <a:schemeClr val="dk1"/>
              </a:buClr>
              <a:buSzPts val="1100"/>
              <a:buFont typeface="Arial"/>
              <a:buNone/>
            </a:pPr>
            <a:r>
              <a:t/>
            </a:r>
            <a:endParaRPr sz="1300">
              <a:solidFill>
                <a:schemeClr val="dk1"/>
              </a:solidFill>
              <a:latin typeface="Spectral"/>
              <a:ea typeface="Spectral"/>
              <a:cs typeface="Spectral"/>
              <a:sym typeface="Spectral"/>
            </a:endParaRPr>
          </a:p>
          <a:p>
            <a:pPr indent="-311150" lvl="0" marL="457200" rtl="0" algn="l">
              <a:lnSpc>
                <a:spcPct val="115000"/>
              </a:lnSpc>
              <a:spcBef>
                <a:spcPts val="0"/>
              </a:spcBef>
              <a:spcAft>
                <a:spcPts val="0"/>
              </a:spcAft>
              <a:buClr>
                <a:schemeClr val="dk1"/>
              </a:buClr>
              <a:buSzPts val="1300"/>
              <a:buFont typeface="Spectral"/>
              <a:buChar char="❖"/>
            </a:pPr>
            <a:r>
              <a:rPr lang="it" sz="1300">
                <a:solidFill>
                  <a:schemeClr val="dk1"/>
                </a:solidFill>
                <a:latin typeface="Spectral"/>
                <a:ea typeface="Spectral"/>
                <a:cs typeface="Spectral"/>
                <a:sym typeface="Spectral"/>
              </a:rPr>
              <a:t>L'adozione del culto di Cibele sarebbe stata suggerita dagli auguri, che avevano consultato i Libri Sibillini e ne avevano ricavato un'allusione alla dea e all'opportunità di introdurla in Roma, per avvantaggiarsi nella situazione bellica. Per questo vengono mandati ambasciatori al re Attalo, che acconsente, dietro assicurazione che alla dea sarà tributato il culto che le compete. </a:t>
            </a:r>
            <a:endParaRPr sz="1300">
              <a:solidFill>
                <a:schemeClr val="dk1"/>
              </a:solidFill>
              <a:latin typeface="Spectral"/>
              <a:ea typeface="Spectral"/>
              <a:cs typeface="Spectral"/>
              <a:sym typeface="Spectral"/>
            </a:endParaRPr>
          </a:p>
          <a:p>
            <a:pPr indent="0" lvl="0" marL="457200" rtl="0" algn="l">
              <a:lnSpc>
                <a:spcPct val="115000"/>
              </a:lnSpc>
              <a:spcBef>
                <a:spcPts val="0"/>
              </a:spcBef>
              <a:spcAft>
                <a:spcPts val="0"/>
              </a:spcAft>
              <a:buClr>
                <a:schemeClr val="dk1"/>
              </a:buClr>
              <a:buSzPts val="1100"/>
              <a:buFont typeface="Arial"/>
              <a:buNone/>
            </a:pPr>
            <a:r>
              <a:t/>
            </a:r>
            <a:endParaRPr sz="1300">
              <a:solidFill>
                <a:schemeClr val="dk1"/>
              </a:solidFill>
              <a:latin typeface="Spectral"/>
              <a:ea typeface="Spectral"/>
              <a:cs typeface="Spectral"/>
              <a:sym typeface="Spectral"/>
            </a:endParaRPr>
          </a:p>
          <a:p>
            <a:pPr indent="-311150" lvl="0" marL="457200" rtl="0" algn="l">
              <a:lnSpc>
                <a:spcPct val="115000"/>
              </a:lnSpc>
              <a:spcBef>
                <a:spcPts val="0"/>
              </a:spcBef>
              <a:spcAft>
                <a:spcPts val="0"/>
              </a:spcAft>
              <a:buClr>
                <a:schemeClr val="dk1"/>
              </a:buClr>
              <a:buSzPts val="1300"/>
              <a:buFont typeface="Spectral"/>
              <a:buChar char="❖"/>
            </a:pPr>
            <a:r>
              <a:rPr lang="it" sz="1300">
                <a:solidFill>
                  <a:schemeClr val="dk1"/>
                </a:solidFill>
                <a:latin typeface="Spectral"/>
                <a:ea typeface="Spectral"/>
                <a:cs typeface="Spectral"/>
                <a:sym typeface="Spectral"/>
              </a:rPr>
              <a:t>A Roma la pietra sacra doveva essere accolta dall'uomo e dalla donna migliori tra i cittadini. Per gli uomini fu scelto Publio Scipione Nasica, lo strenuo avversario dei Gracchi. Più confusa, nelle fonti antiche, l'identità della donna prescelta per il delicato incarico. </a:t>
            </a:r>
            <a:endParaRPr sz="1300">
              <a:solidFill>
                <a:schemeClr val="dk1"/>
              </a:solidFill>
              <a:latin typeface="Spectral"/>
              <a:ea typeface="Spectral"/>
              <a:cs typeface="Spectral"/>
              <a:sym typeface="Spectral"/>
            </a:endParaRPr>
          </a:p>
          <a:p>
            <a:pPr indent="0" lvl="0" marL="457200" rtl="0" algn="l">
              <a:lnSpc>
                <a:spcPct val="115000"/>
              </a:lnSpc>
              <a:spcBef>
                <a:spcPts val="0"/>
              </a:spcBef>
              <a:spcAft>
                <a:spcPts val="0"/>
              </a:spcAft>
              <a:buClr>
                <a:schemeClr val="dk1"/>
              </a:buClr>
              <a:buSzPts val="1100"/>
              <a:buFont typeface="Arial"/>
              <a:buNone/>
            </a:pPr>
            <a:r>
              <a:t/>
            </a:r>
            <a:endParaRPr sz="1300">
              <a:solidFill>
                <a:schemeClr val="dk1"/>
              </a:solidFill>
              <a:latin typeface="Spectral"/>
              <a:ea typeface="Spectral"/>
              <a:cs typeface="Spectral"/>
              <a:sym typeface="Spectral"/>
            </a:endParaRPr>
          </a:p>
          <a:p>
            <a:pPr indent="-311150" lvl="0" marL="457200" rtl="0" algn="l">
              <a:lnSpc>
                <a:spcPct val="115000"/>
              </a:lnSpc>
              <a:spcBef>
                <a:spcPts val="0"/>
              </a:spcBef>
              <a:spcAft>
                <a:spcPts val="0"/>
              </a:spcAft>
              <a:buClr>
                <a:schemeClr val="dk1"/>
              </a:buClr>
              <a:buSzPts val="1300"/>
              <a:buFont typeface="Spectral"/>
              <a:buChar char="❖"/>
            </a:pPr>
            <a:r>
              <a:rPr lang="it" sz="1300">
                <a:solidFill>
                  <a:schemeClr val="dk1"/>
                </a:solidFill>
                <a:latin typeface="Spectral"/>
                <a:ea typeface="Spectral"/>
                <a:cs typeface="Spectral"/>
                <a:sym typeface="Spectral"/>
              </a:rPr>
              <a:t>Insieme a Cibele giungono a Roma anche i suoi sacerdoti, detti Galli, il cui capo è l'Arcigallo. Il culto di Cibele, sopravvive a lungo nella storia dell'impero romano.</a:t>
            </a:r>
            <a:endParaRPr sz="1300">
              <a:solidFill>
                <a:schemeClr val="dk1"/>
              </a:solidFill>
              <a:latin typeface="Spectral"/>
              <a:ea typeface="Spectral"/>
              <a:cs typeface="Spectral"/>
              <a:sym typeface="Spectral"/>
            </a:endParaRPr>
          </a:p>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