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13"/>
    </p:embeddedFont>
    <p:embeddedFont>
      <p:font typeface="Caveat" panose="020B0604020202020204" charset="0"/>
      <p:regular r:id="rId14"/>
      <p:bold r:id="rId15"/>
    </p:embeddedFont>
    <p:embeddedFont>
      <p:font typeface="Roboto" panose="02000000000000000000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f3348a4f64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f3348a4f64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f7e9e35cb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f7e9e35cb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f7e9e35cb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f7e9e35cb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87717b771c373ac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87717b771c373ac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240f2fab8e0c6f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240f2fab8e0c6f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240f2fab8e0c6f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240f2fab8e0c6f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f7be511140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f7be511140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3348a4f6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f3348a4f6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3348a4f64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3348a4f64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600" dirty="0">
                <a:latin typeface="Caveat"/>
                <a:ea typeface="Caveat"/>
                <a:cs typeface="Caveat"/>
                <a:sym typeface="Caveat"/>
              </a:rPr>
              <a:t>Le Stationes Municipiorum</a:t>
            </a:r>
            <a:endParaRPr sz="4600" dirty="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Di Fabio, Donatelli, </a:t>
            </a:r>
            <a:r>
              <a:rPr lang="it-IT"/>
              <a:t>Libriani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 dirty="0">
                <a:latin typeface="Arial Rounded MT Bold" pitchFamily="34" charset="0"/>
              </a:rPr>
              <a:t>Dove erano di preciso le </a:t>
            </a:r>
            <a:r>
              <a:rPr lang="it" b="1" i="1" dirty="0">
                <a:latin typeface="Arial Rounded MT Bold" pitchFamily="34" charset="0"/>
              </a:rPr>
              <a:t>Stationes?</a:t>
            </a:r>
            <a:endParaRPr b="1" i="1" dirty="0">
              <a:latin typeface="Arial Rounded MT Bold" pitchFamily="34" charset="0"/>
            </a:endParaRPr>
          </a:p>
        </p:txBody>
      </p:sp>
      <p:pic>
        <p:nvPicPr>
          <p:cNvPr id="158" name="Google Shape;15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1491"/>
            <a:ext cx="3990109" cy="236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/>
          <p:nvPr/>
        </p:nvSpPr>
        <p:spPr>
          <a:xfrm>
            <a:off x="0" y="3016223"/>
            <a:ext cx="6224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dirty="0">
                <a:latin typeface="Roboto"/>
                <a:ea typeface="Roboto"/>
                <a:cs typeface="Roboto"/>
                <a:sym typeface="Roboto"/>
              </a:rPr>
              <a:t>https://upload.wikimedia.org/wikipedia/commons/6/62/Volcanal.jpg</a:t>
            </a:r>
            <a:endParaRPr sz="11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50" name="Picture 2" descr="L&amp;#39;Arco di Settimio Severo si racconta. Il cantiere di manutenzione  straordinaria - Parco archeologico del Colosse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93918"/>
            <a:ext cx="3913077" cy="1849582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3864807" y="4558725"/>
            <a:ext cx="44271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/>
              <a:t>https://www.google.com/url?sa=i&amp;url=https%3A%2F%2Fparcocolosseo.it%2Fevento%2Fl-arco-di-settimio-severo-si-racconta-il-cantiere-di-manutenzione-straordinaria%2F&amp;psig=AOvVaw0fSeOQhu_KzaMTELO3IUil&amp;ust=1634234859505000&amp;source=images&amp;cd=vfe&amp;ved=0CAsQjRxqFwoTCOCH0L_9x_MCFQAAAAAdAAAAABAI</a:t>
            </a:r>
          </a:p>
        </p:txBody>
      </p:sp>
      <p:pic>
        <p:nvPicPr>
          <p:cNvPr id="2054" name="Picture 6" descr="Vicus Tuscu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0565" y="342900"/>
            <a:ext cx="3073435" cy="3783120"/>
          </a:xfrm>
          <a:prstGeom prst="rect">
            <a:avLst/>
          </a:prstGeom>
          <a:noFill/>
        </p:spPr>
      </p:pic>
      <p:sp>
        <p:nvSpPr>
          <p:cNvPr id="10" name="Rettangolo 9"/>
          <p:cNvSpPr/>
          <p:nvPr/>
        </p:nvSpPr>
        <p:spPr>
          <a:xfrm>
            <a:off x="4073237" y="684298"/>
            <a:ext cx="1911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/>
              <a:t>https://www.google.com/url?sa=i&amp;url=https%3A%2F%2Fwww.romanoimpero.com%2F2020%2F08%2Fvicus-tuscus.html&amp;psig=AOvVaw3MMIcAlSe8ExcKFmcDy-Lk&amp;ust=1634234997895000&amp;source=images&amp;cd=vfe&amp;ved=0CAsQjRxqFwoTCOiYuIH-x_MCFQAAAAAdAAAAABAO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65250" y="10997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i="1" dirty="0">
                <a:latin typeface="Arial Rounded MT Bold" pitchFamily="34" charset="0"/>
              </a:rPr>
              <a:t>Caesarea-Anazarbos</a:t>
            </a:r>
            <a:endParaRPr b="1" i="1" dirty="0">
              <a:latin typeface="Arial Rounded MT Bold" pitchFamily="34" charset="0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321475" y="846525"/>
            <a:ext cx="6086400" cy="2985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Roboto"/>
                <a:ea typeface="Roboto"/>
                <a:cs typeface="Roboto"/>
                <a:sym typeface="Roboto"/>
              </a:rPr>
              <a:t>Nel 1899 venne ritrovata, sulla “Via Sacra” nel Foro Romano, l’angolo destro di una grossa tavola di marmo. 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Roboto"/>
                <a:ea typeface="Roboto"/>
                <a:cs typeface="Roboto"/>
                <a:sym typeface="Roboto"/>
              </a:rPr>
              <a:t>Sulla pietra è possibile leggere tre parole non del tutto decifrabili: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algn="l"/>
            <a:r>
              <a:rPr lang="el-GR" b="0" i="0" dirty="0">
                <a:solidFill>
                  <a:srgbClr val="333333"/>
                </a:solidFill>
                <a:effectLst/>
                <a:latin typeface="greek"/>
              </a:rPr>
              <a:t>[τῇ κυρίᾳ πατρίδι Και]</a:t>
            </a:r>
            <a:r>
              <a:rPr lang="el-GR" b="0" i="0" dirty="0">
                <a:solidFill>
                  <a:srgbClr val="FF0000"/>
                </a:solidFill>
                <a:effectLst/>
                <a:latin typeface="greek"/>
              </a:rPr>
              <a:t>σαρείᾳ</a:t>
            </a:r>
            <a:endParaRPr lang="el-GR" b="0" i="0" dirty="0">
              <a:solidFill>
                <a:srgbClr val="333333"/>
              </a:solidFill>
              <a:effectLst/>
              <a:latin typeface="greek"/>
            </a:endParaRPr>
          </a:p>
          <a:p>
            <a:pPr algn="l"/>
            <a:r>
              <a:rPr lang="el-GR" b="0" i="0" dirty="0">
                <a:solidFill>
                  <a:srgbClr val="333333"/>
                </a:solidFill>
                <a:effectLst/>
                <a:latin typeface="greek"/>
              </a:rPr>
              <a:t>[πρὸς Ἀναζάρβῳ προκ]α̣θεζομένῃ</a:t>
            </a:r>
            <a:endParaRPr lang="it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Roboto"/>
                <a:ea typeface="Roboto"/>
                <a:cs typeface="Roboto"/>
                <a:sym typeface="Roboto"/>
              </a:rPr>
              <a:t>[---] ΥΙΛ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Roboto"/>
                <a:ea typeface="Roboto"/>
                <a:cs typeface="Roboto"/>
                <a:sym typeface="Roboto"/>
              </a:rPr>
              <a:t>queste tre parole fanno pensare a solo due città possibili: Tarso e Anazarbo. 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Roboto"/>
                <a:ea typeface="Roboto"/>
                <a:cs typeface="Roboto"/>
                <a:sym typeface="Roboto"/>
              </a:rPr>
              <a:t>L’iscrizione è di carattere monumentale e si supponga di risalente non prima del III secolo d.C. o addirittura agli inizi del IV d.C.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9505" y="0"/>
            <a:ext cx="2159644" cy="14512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4"/>
          <p:cNvSpPr txBox="1"/>
          <p:nvPr/>
        </p:nvSpPr>
        <p:spPr>
          <a:xfrm>
            <a:off x="6679500" y="1451275"/>
            <a:ext cx="24645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/>
              <a:t>https://commons.wikimedia.org/wiki/Category:Anazarbus?uselang=it</a:t>
            </a:r>
            <a:endParaRPr sz="900"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9500" y="1983075"/>
            <a:ext cx="1906351" cy="11773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6679575" y="3160425"/>
            <a:ext cx="1906200" cy="5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latin typeface="Roboto"/>
                <a:ea typeface="Roboto"/>
                <a:cs typeface="Roboto"/>
                <a:sym typeface="Roboto"/>
              </a:rPr>
              <a:t>https://www.cittanuova.it/con-paolo-in-turchia-e-in-grecia/?ms=004&amp;se=028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i="1" dirty="0">
                <a:latin typeface="Arial Rounded MT Bold" pitchFamily="34" charset="0"/>
              </a:rPr>
              <a:t>Tarsos e Tiberias </a:t>
            </a:r>
            <a:endParaRPr b="1" i="1" dirty="0">
              <a:latin typeface="Arial Rounded MT Bold" pitchFamily="34" charset="0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311703" y="1017800"/>
            <a:ext cx="37881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latin typeface="Roboto"/>
                <a:ea typeface="Roboto"/>
                <a:cs typeface="Roboto"/>
                <a:sym typeface="Roboto"/>
              </a:rPr>
              <a:t>Della città di Tarso abbiamo un ritrovamento sempre nel Foro Romano, un grosso rammento di un architrive con la dedica, scritta in maiuscomaiuscola: TAPCEωN. Ed è presente anche una dedica a Gordiano III.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311696" y="2571750"/>
            <a:ext cx="2677800" cy="12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Roboto"/>
                <a:ea typeface="Roboto"/>
                <a:cs typeface="Roboto"/>
                <a:sym typeface="Roboto"/>
              </a:rPr>
              <a:t>Come Tarso anche di Tiberiade abbiamo un architrave in marmo. Nella stessa statio è stata ritrovata anche una statuina.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4" name="Google Shape;10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4707" y="800338"/>
            <a:ext cx="2525576" cy="167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/>
        </p:nvSpPr>
        <p:spPr>
          <a:xfrm>
            <a:off x="5484699" y="2478150"/>
            <a:ext cx="19845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latin typeface="Roboto"/>
                <a:ea typeface="Roboto"/>
                <a:cs typeface="Roboto"/>
                <a:sym typeface="Roboto"/>
              </a:rPr>
              <a:t>https://www.istockphoto.com/it/vettoriale/tiberiade-citt%C3%A0-israeliana-sulla-riva-occidentale-del-mare-di-galilea-gm879824706-245196107</a:t>
            </a:r>
            <a:endParaRPr sz="9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6"/>
          <p:cNvSpPr txBox="1">
            <a:spLocks noGrp="1"/>
          </p:cNvSpPr>
          <p:nvPr>
            <p:ph type="title"/>
          </p:nvPr>
        </p:nvSpPr>
        <p:spPr>
          <a:xfrm>
            <a:off x="143535" y="12622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 dirty="0">
                <a:latin typeface="Arial Rounded MT Bold" pitchFamily="34" charset="0"/>
              </a:rPr>
              <a:t>Tralles</a:t>
            </a:r>
            <a:endParaRPr i="1" dirty="0">
              <a:latin typeface="Arial Rounded MT Bold" pitchFamily="34" charset="0"/>
            </a:endParaRPr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143536" y="607948"/>
            <a:ext cx="5647664" cy="41164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it" dirty="0"/>
              <a:t>Questa città nel 27 a.C fu devastata da un terremoto e per ringraziare Augusto dell’aiuto dato durante la catastrofe, il nome della città fu cambiato in </a:t>
            </a:r>
            <a:r>
              <a:rPr lang="it" b="1" i="1" dirty="0"/>
              <a:t>Caesarea Tralles</a:t>
            </a:r>
          </a:p>
          <a:p>
            <a:pPr marL="0" indent="0">
              <a:buNone/>
            </a:pPr>
            <a:r>
              <a:rPr lang="it" dirty="0"/>
              <a:t>Si pensa che anche questo documento faccia parte delle serie stationes,tanto è vero che il Fiorelli attesta essere stata trovata l’iscrizione presso il </a:t>
            </a:r>
            <a:r>
              <a:rPr lang="it" b="1" i="1" dirty="0"/>
              <a:t>tempio di Faustina e Antonino nel foro romano.</a:t>
            </a:r>
            <a:endParaRPr b="1" i="1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dirty="0"/>
              <a:t>L’iscrizione che appartiene all'età di Caracalla e forse al periodo 211-217,attesta che la </a:t>
            </a:r>
            <a:r>
              <a:rPr lang="it" i="1" dirty="0"/>
              <a:t>statio</a:t>
            </a:r>
            <a:r>
              <a:rPr lang="it" dirty="0"/>
              <a:t> di Tralles sia stata costruita agli inizi del III secolo d.C</a:t>
            </a:r>
            <a:endParaRPr dirty="0"/>
          </a:p>
        </p:txBody>
      </p:sp>
      <p:pic>
        <p:nvPicPr>
          <p:cNvPr id="14340" name="Picture 4" descr="Palazzo Imperiale Distrutto A Tralleis Tralles, CittÃ Antica Di Aydin,  Turchia Fotografia Stock - Immagine di montagna, coltura: 1568700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2362" y="0"/>
            <a:ext cx="3261638" cy="2177143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5693229" y="2152531"/>
            <a:ext cx="3450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00" dirty="0"/>
              <a:t>https://www.google.com/url?sa=i&amp;url=https%3A%2F%2Fit.dreamstime</a:t>
            </a:r>
            <a:r>
              <a:rPr lang="it-IT" sz="700" dirty="0"/>
              <a:t>.</a:t>
            </a:r>
            <a:r>
              <a:rPr lang="it-IT" sz="500" dirty="0"/>
              <a:t>com%2Fpa</a:t>
            </a:r>
            <a:r>
              <a:rPr lang="it-IT" sz="700" dirty="0"/>
              <a:t>lazzo-imperiale-distrutto-tralleis-tralles-citt%25C3%25A0-antica-di-aydin-turchia-</a:t>
            </a:r>
            <a:r>
              <a:rPr lang="it-IT" sz="500" dirty="0"/>
              <a:t>image156870080&amp;psig=AOvVaw1m53Of5EWnbCiwz4WFUBZ_&amp;ust=1634233039743000&amp;source=images&amp;cd=vfe&amp;ved=0CAsQjRxqFwoTCPiSi9v2x_MCFQAAAAAdAAAAABAd</a:t>
            </a:r>
          </a:p>
        </p:txBody>
      </p:sp>
      <p:pic>
        <p:nvPicPr>
          <p:cNvPr id="14342" name="Picture 6" descr="Tralleis Tralles CittÃ Antica Di Aydin, Turchia Fotografia Stock - Immagine  di monumento, architettura: 1568701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6629" y="2925701"/>
            <a:ext cx="2917371" cy="1947345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2079174" y="4307903"/>
            <a:ext cx="41147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700" dirty="0"/>
              <a:t>https://www.google.com/url?sa=i&amp;url=https%3A%2F%2Fit.dreamstime.com%2Ftralleis-tralles-citt%25C3%25A0-antica-di-aydin-turchia-image156870120&amp;psig=AOvVaw1m53Of5EWnbCiwz4WFUBZ_&amp;ust=1634233039743000&amp;source=images&amp;cd=vfe&amp;ved=0CAsQjRxqFwoTCPiSi9v2x_MCFQAAAAAdAAAAABAp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title"/>
          </p:nvPr>
        </p:nvSpPr>
        <p:spPr>
          <a:xfrm>
            <a:off x="0" y="136731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 dirty="0">
                <a:latin typeface="Arial Rounded MT Bold" pitchFamily="34" charset="0"/>
              </a:rPr>
              <a:t>Città ignota</a:t>
            </a:r>
            <a:endParaRPr i="1" dirty="0">
              <a:latin typeface="Arial Rounded MT Bold" pitchFamily="34" charset="0"/>
            </a:endParaRPr>
          </a:p>
        </p:txBody>
      </p:sp>
      <p:sp>
        <p:nvSpPr>
          <p:cNvPr id="117" name="Google Shape;117;p17"/>
          <p:cNvSpPr txBox="1">
            <a:spLocks noGrp="1"/>
          </p:cNvSpPr>
          <p:nvPr>
            <p:ph type="body" idx="1"/>
          </p:nvPr>
        </p:nvSpPr>
        <p:spPr>
          <a:xfrm>
            <a:off x="0" y="629944"/>
            <a:ext cx="91440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Questa iscrizione fu ritrovata oltre cinquanta anni fa nella </a:t>
            </a:r>
            <a:r>
              <a:rPr lang="it" i="1" dirty="0"/>
              <a:t>Basilica Emilia </a:t>
            </a:r>
            <a:r>
              <a:rPr lang="it" dirty="0"/>
              <a:t>su una base di marmo.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dirty="0"/>
              <a:t>Spiacevole è non poter identificare la patria dei due dedicanti poiché il culto di Eracle non è caratteristico di una sola città.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dirty="0"/>
              <a:t>Non si riesce neanche a capire se Eracle qui debba essere considerato come </a:t>
            </a:r>
            <a:r>
              <a:rPr lang="it" b="1" i="1" dirty="0"/>
              <a:t>interpretatio graeca dello Hercules defensor</a:t>
            </a:r>
            <a:r>
              <a:rPr lang="it" i="1" dirty="0"/>
              <a:t> </a:t>
            </a:r>
            <a:r>
              <a:rPr lang="it" dirty="0"/>
              <a:t>o come </a:t>
            </a:r>
            <a:r>
              <a:rPr lang="it" b="1" i="1" dirty="0"/>
              <a:t>divinità patria dei due Aelii.</a:t>
            </a:r>
            <a:endParaRPr b="1" i="1" dirty="0"/>
          </a:p>
        </p:txBody>
      </p:sp>
      <p:pic>
        <p:nvPicPr>
          <p:cNvPr id="12294" name="Picture 6" descr="BASILICA EMILIA - ROMAINTERACTI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5917"/>
            <a:ext cx="3616036" cy="2097583"/>
          </a:xfrm>
          <a:prstGeom prst="rect">
            <a:avLst/>
          </a:prstGeom>
          <a:noFill/>
        </p:spPr>
      </p:pic>
      <p:sp>
        <p:nvSpPr>
          <p:cNvPr id="8" name="Rettangolo 7"/>
          <p:cNvSpPr/>
          <p:nvPr/>
        </p:nvSpPr>
        <p:spPr>
          <a:xfrm>
            <a:off x="3616036" y="3950857"/>
            <a:ext cx="25561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/>
              <a:t>https://www.google.com/url?sa=i&amp;url=http%3A%2F%2Fromainteractive.com%2Fita%2Ftake_a_bit%2Fbasilica-emilia.html&amp;psig=AOvVaw3xi7oic8yVfpUuuyoabbif&amp;ust=1634233737622000&amp;source=images&amp;cd=vfe&amp;ved=0CAsQjRxqFwoTCKCJ_af5x_MCFQAAAAAdAAAAABAT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>
            <a:spLocks noGrp="1"/>
          </p:cNvSpPr>
          <p:nvPr>
            <p:ph type="title"/>
          </p:nvPr>
        </p:nvSpPr>
        <p:spPr>
          <a:xfrm>
            <a:off x="126124" y="13673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 dirty="0">
                <a:latin typeface="Arial Rounded MT Bold" pitchFamily="34" charset="0"/>
              </a:rPr>
              <a:t>Città ignota</a:t>
            </a:r>
            <a:endParaRPr i="1" dirty="0">
              <a:latin typeface="Arial Rounded MT Bold" pitchFamily="34" charset="0"/>
            </a:endParaRPr>
          </a:p>
        </p:txBody>
      </p:sp>
      <p:sp>
        <p:nvSpPr>
          <p:cNvPr id="123" name="Google Shape;123;p18"/>
          <p:cNvSpPr txBox="1">
            <a:spLocks noGrp="1"/>
          </p:cNvSpPr>
          <p:nvPr>
            <p:ph type="body" idx="1"/>
          </p:nvPr>
        </p:nvSpPr>
        <p:spPr>
          <a:xfrm>
            <a:off x="126125" y="651805"/>
            <a:ext cx="610842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Qui invece abbiamo un frammento di piccola statua di marmo raffigurante una donna di cui si scorge solo il piede sinistro.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dirty="0"/>
              <a:t>Di questa statuina si ignora la provenienza originaria,ma sicuramente un tempo era al </a:t>
            </a:r>
            <a:r>
              <a:rPr lang="it" i="1" dirty="0"/>
              <a:t>Museo Kircheriano.</a:t>
            </a:r>
            <a:endParaRPr i="1" dirty="0"/>
          </a:p>
        </p:txBody>
      </p:sp>
      <p:pic>
        <p:nvPicPr>
          <p:cNvPr id="10244" name="Picture 4" descr="Il museo di Athanasius Kircher a Roma, &amp;quot;archetipo&amp;quot; del museo Salnitriano -  L&amp;#39;Identità di Cl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87492"/>
            <a:ext cx="3924708" cy="1853334"/>
          </a:xfrm>
          <a:prstGeom prst="rect">
            <a:avLst/>
          </a:prstGeom>
          <a:noFill/>
        </p:spPr>
      </p:pic>
      <p:sp>
        <p:nvSpPr>
          <p:cNvPr id="6" name="Rettangolo 5"/>
          <p:cNvSpPr/>
          <p:nvPr/>
        </p:nvSpPr>
        <p:spPr>
          <a:xfrm>
            <a:off x="0" y="45587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800" dirty="0"/>
              <a:t>https://www.google.com/url?sa=i&amp;url=https%3A%2F%2Fwww.lidentitadiclio.com%2Fil-museo-di-athanasius-kircher-a-roma-archetipo-del-museo-salnitriano%2F&amp;psig=AOvVaw02XuCi9yHVElhPZP11SVV_&amp;ust=1634234006269000&amp;source=images&amp;cd=vfe&amp;ved=0CAsQjRxqFwoTCLix5Kf6x_MCFQAAAAAdAAAAABAS</a:t>
            </a:r>
          </a:p>
        </p:txBody>
      </p:sp>
      <p:pic>
        <p:nvPicPr>
          <p:cNvPr id="10252" name="Picture 12" descr="El Museo Kircheriano. | Taxidermidad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8463" y="519545"/>
            <a:ext cx="2825537" cy="4623955"/>
          </a:xfrm>
          <a:prstGeom prst="rect">
            <a:avLst/>
          </a:prstGeom>
          <a:noFill/>
        </p:spPr>
      </p:pic>
      <p:sp>
        <p:nvSpPr>
          <p:cNvPr id="11" name="Rettangolo 10"/>
          <p:cNvSpPr/>
          <p:nvPr/>
        </p:nvSpPr>
        <p:spPr>
          <a:xfrm>
            <a:off x="4572000" y="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800" dirty="0"/>
              <a:t>https://www.google.com/url?sa=i&amp;url=https%3A%2F%2Fwww.taxidermidades.com%2F2016%2F02%2Fel-museo-kircheriano.html&amp;psig=AOvVaw02XuCi9yHVElhPZP11SVV_&amp;ust=1634234006269000&amp;source=images&amp;cd=vfe&amp;ved=0CAsQjRxqFwoTCLix5Kf6x_MCFQAAAAAdAAAAABAl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 dirty="0">
                <a:latin typeface="Arial Rounded MT Bold" pitchFamily="34" charset="0"/>
              </a:rPr>
              <a:t>Città Ignota</a:t>
            </a:r>
            <a:endParaRPr i="1" dirty="0">
              <a:latin typeface="Arial Rounded MT Bold" pitchFamily="34" charset="0"/>
            </a:endParaRPr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4260300" cy="406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Tipologicamente identica alla statuina dedicata </a:t>
            </a:r>
            <a:r>
              <a:rPr lang="it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 </a:t>
            </a:r>
            <a:r>
              <a:rPr lang="it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Alexandros alla sua patria è un’ altra statuina, o</a:t>
            </a:r>
            <a:r>
              <a:rPr lang="it" sz="13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meglio frammento di statuina, a noi giunto in condizioni ancora più misere, rinvenuta « riordinandosi i marmi dell’ atrio di Vesta, nei magazzini locali ». </a:t>
            </a: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5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 breve iscrizione:</a:t>
            </a:r>
            <a:endParaRPr sz="15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(---)</a:t>
            </a:r>
            <a:r>
              <a:rPr kumimoji="0" lang="el-GR" sz="1400" b="0" i="0" u="none" strike="noStrike" kern="0" cap="none" spc="0" normalizeH="0" baseline="0" noProof="0" dirty="0">
                <a:ln>
                  <a:noFill/>
                </a:ln>
                <a:solidFill>
                  <a:srgbClr val="434343">
                    <a:lumMod val="75000"/>
                  </a:srgbClr>
                </a:solidFill>
                <a:effectLst/>
                <a:uLnTx/>
                <a:uFillTx/>
                <a:latin typeface="greek"/>
                <a:ea typeface="Roboto"/>
                <a:sym typeface="Roboto"/>
              </a:rPr>
              <a:t>ας</a:t>
            </a:r>
            <a:endParaRPr sz="1500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500" i="1" dirty="0">
                <a:solidFill>
                  <a:schemeClr val="bg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                (---)</a:t>
            </a:r>
            <a:r>
              <a:rPr lang="it-IT" sz="1500" i="1" dirty="0">
                <a:solidFill>
                  <a:schemeClr val="bg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it" sz="1500" i="1" dirty="0">
                <a:solidFill>
                  <a:schemeClr val="bg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l-GR" sz="1400" b="0" i="0" dirty="0">
                <a:solidFill>
                  <a:schemeClr val="bg2">
                    <a:lumMod val="75000"/>
                  </a:schemeClr>
                </a:solidFill>
                <a:effectLst/>
                <a:latin typeface="greek"/>
              </a:rPr>
              <a:t>Ἰουλιανὸς</a:t>
            </a:r>
            <a:endParaRPr lang="it-IT" sz="1400" b="0" i="0" dirty="0">
              <a:solidFill>
                <a:schemeClr val="bg2">
                  <a:lumMod val="75000"/>
                </a:schemeClr>
              </a:solidFill>
              <a:effectLst/>
              <a:latin typeface="greek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-IT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 </a:t>
            </a:r>
            <a:r>
              <a:rPr lang="it-IT" sz="1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Kaibel</a:t>
            </a:r>
            <a:r>
              <a:rPr lang="it-IT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che non vide il frammento, </a:t>
            </a:r>
            <a:r>
              <a:rPr lang="it-IT" sz="14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inseri</a:t>
            </a:r>
            <a:r>
              <a:rPr lang="it-IT" sz="1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̀ l’iscrizione tra quelle sepolcrali ma Moretti crede invece che possa invece appartenere alla serie delle </a:t>
            </a:r>
            <a:r>
              <a:rPr lang="it-IT" sz="1400" i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Stationes</a:t>
            </a:r>
            <a:r>
              <a:rPr lang="it-IT" sz="14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8217" y="271473"/>
            <a:ext cx="4185558" cy="309990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9"/>
          <p:cNvSpPr txBox="1"/>
          <p:nvPr/>
        </p:nvSpPr>
        <p:spPr>
          <a:xfrm>
            <a:off x="373175" y="-559700"/>
            <a:ext cx="2942700" cy="28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9"/>
          <p:cNvSpPr txBox="1"/>
          <p:nvPr/>
        </p:nvSpPr>
        <p:spPr>
          <a:xfrm>
            <a:off x="4708225" y="3371375"/>
            <a:ext cx="5143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latin typeface="Roboto"/>
                <a:ea typeface="Roboto"/>
                <a:cs typeface="Roboto"/>
                <a:sym typeface="Roboto"/>
              </a:rPr>
              <a:t>https://www.romanoimpero.com/2012/09/atrium-vestae.html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311700" y="1939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 dirty="0">
                <a:latin typeface="Arial Rounded MT Bold" pitchFamily="34" charset="0"/>
              </a:rPr>
              <a:t>Le</a:t>
            </a:r>
            <a:r>
              <a:rPr lang="it" b="1" i="1" dirty="0">
                <a:latin typeface="Arial Rounded MT Bold" pitchFamily="34" charset="0"/>
              </a:rPr>
              <a:t> Stationes </a:t>
            </a:r>
            <a:r>
              <a:rPr lang="it" i="1" dirty="0">
                <a:latin typeface="Arial Rounded MT Bold" pitchFamily="34" charset="0"/>
              </a:rPr>
              <a:t>del foro</a:t>
            </a:r>
            <a:r>
              <a:rPr lang="it" i="1" dirty="0"/>
              <a:t>.</a:t>
            </a:r>
            <a:endParaRPr i="1" dirty="0"/>
          </a:p>
        </p:txBody>
      </p:sp>
      <p:sp>
        <p:nvSpPr>
          <p:cNvPr id="138" name="Google Shape;138;p20"/>
          <p:cNvSpPr txBox="1">
            <a:spLocks noGrp="1"/>
          </p:cNvSpPr>
          <p:nvPr>
            <p:ph type="body" idx="1"/>
          </p:nvPr>
        </p:nvSpPr>
        <p:spPr>
          <a:xfrm>
            <a:off x="5378824" y="315045"/>
            <a:ext cx="3765076" cy="358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-</a:t>
            </a:r>
            <a:r>
              <a:rPr lang="it" b="1" dirty="0"/>
              <a:t>Norico.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500" i="1" dirty="0"/>
              <a:t>Genio</a:t>
            </a:r>
            <a:r>
              <a:rPr lang="it" sz="1500" dirty="0"/>
              <a:t> | </a:t>
            </a:r>
            <a:r>
              <a:rPr lang="it" sz="1500" i="1" dirty="0"/>
              <a:t>Noricorum </a:t>
            </a:r>
            <a:r>
              <a:rPr lang="it" sz="1500" dirty="0"/>
              <a:t>| </a:t>
            </a:r>
            <a:r>
              <a:rPr lang="it" sz="1500" i="1" dirty="0"/>
              <a:t>L. Iulius Bassus </a:t>
            </a:r>
            <a:r>
              <a:rPr lang="it" sz="1500" dirty="0"/>
              <a:t>| </a:t>
            </a:r>
            <a:r>
              <a:rPr lang="it" sz="1500" i="1" dirty="0"/>
              <a:t>stationarius </a:t>
            </a:r>
            <a:r>
              <a:rPr lang="it" sz="1500" dirty="0"/>
              <a:t>| </a:t>
            </a:r>
            <a:r>
              <a:rPr lang="it" sz="1500" i="1" dirty="0"/>
              <a:t>eorum</a:t>
            </a:r>
            <a:endParaRPr sz="1500" i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b="1" dirty="0"/>
              <a:t>-Sardi.</a:t>
            </a:r>
          </a:p>
          <a:p>
            <a:pPr marL="114300" indent="0" algn="l">
              <a:buNone/>
            </a:pPr>
            <a:r>
              <a:rPr lang="el-GR" sz="1600" b="0" i="0" dirty="0">
                <a:solidFill>
                  <a:schemeClr val="bg2">
                    <a:lumMod val="75000"/>
                  </a:schemeClr>
                </a:solidFill>
                <a:effectLst/>
                <a:latin typeface="greek"/>
              </a:rPr>
              <a:t>θεὰν ∙ Κόρην</a:t>
            </a:r>
          </a:p>
          <a:p>
            <a:pPr marL="114300" indent="0" algn="l">
              <a:buNone/>
            </a:pPr>
            <a:r>
              <a:rPr lang="el-GR" sz="1600" b="0" i="0" dirty="0">
                <a:solidFill>
                  <a:schemeClr val="bg2">
                    <a:lumMod val="75000"/>
                  </a:schemeClr>
                </a:solidFill>
                <a:effectLst/>
                <a:latin typeface="greek"/>
              </a:rPr>
              <a:t>Σαρδιανοῖς</a:t>
            </a:r>
          </a:p>
          <a:p>
            <a:pPr marL="114300" indent="0" algn="l">
              <a:buNone/>
            </a:pPr>
            <a:r>
              <a:rPr lang="el-GR" sz="1600" b="0" i="0" dirty="0">
                <a:solidFill>
                  <a:schemeClr val="bg2">
                    <a:lumMod val="75000"/>
                  </a:schemeClr>
                </a:solidFill>
                <a:effectLst/>
                <a:latin typeface="greek"/>
              </a:rPr>
              <a:t>Λ(ούκιος) ∙ Αὐρ(ήλιος) ∙ Σάτυρος</a:t>
            </a:r>
            <a:endParaRPr lang="it-IT" sz="1600" b="0" i="0" dirty="0">
              <a:solidFill>
                <a:schemeClr val="bg2">
                  <a:lumMod val="75000"/>
                </a:schemeClr>
              </a:solidFill>
              <a:effectLst/>
              <a:latin typeface="greek"/>
            </a:endParaRPr>
          </a:p>
          <a:p>
            <a:pPr marL="114300" indent="0" algn="l">
              <a:buNone/>
            </a:pPr>
            <a:r>
              <a:rPr lang="el-GR" sz="1600" b="0" i="0" dirty="0">
                <a:solidFill>
                  <a:schemeClr val="bg2">
                    <a:lumMod val="75000"/>
                  </a:schemeClr>
                </a:solidFill>
                <a:effectLst/>
                <a:latin typeface="greek"/>
              </a:rPr>
              <a:t>ἀπελ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  <a:latin typeface="greek"/>
              </a:rPr>
              <a:t>(</a:t>
            </a:r>
            <a:r>
              <a:rPr lang="el-GR" sz="1600" b="0" i="0" dirty="0">
                <a:solidFill>
                  <a:schemeClr val="bg2">
                    <a:lumMod val="75000"/>
                  </a:schemeClr>
                </a:solidFill>
                <a:effectLst/>
                <a:latin typeface="greek"/>
              </a:rPr>
              <a:t>εύθερος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  <a:latin typeface="greek"/>
              </a:rPr>
              <a:t>)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  <a:latin typeface="greek"/>
              </a:rPr>
              <a:t> </a:t>
            </a:r>
            <a:r>
              <a:rPr lang="el-GR" sz="1600" b="0" i="0" dirty="0">
                <a:solidFill>
                  <a:schemeClr val="bg2">
                    <a:lumMod val="75000"/>
                  </a:schemeClr>
                </a:solidFill>
                <a:effectLst/>
                <a:latin typeface="greek"/>
              </a:rPr>
              <a:t>Σεβασ</a:t>
            </a:r>
            <a:r>
              <a:rPr lang="it-IT" sz="1600" b="0" i="0" dirty="0">
                <a:solidFill>
                  <a:schemeClr val="bg2">
                    <a:lumMod val="75000"/>
                  </a:schemeClr>
                </a:solidFill>
                <a:effectLst/>
                <a:latin typeface="greek"/>
              </a:rPr>
              <a:t>(</a:t>
            </a:r>
            <a:r>
              <a:rPr lang="el-GR" sz="1600" b="0" i="0" dirty="0">
                <a:solidFill>
                  <a:schemeClr val="bg2">
                    <a:lumMod val="75000"/>
                  </a:schemeClr>
                </a:solidFill>
                <a:effectLst/>
                <a:latin typeface="greek"/>
              </a:rPr>
              <a:t>τοῦ) </a:t>
            </a:r>
          </a:p>
          <a:p>
            <a:pPr marL="114300" indent="0" algn="l">
              <a:buNone/>
            </a:pPr>
            <a:r>
              <a:rPr lang="el-GR" sz="1600" b="0" i="0" dirty="0">
                <a:solidFill>
                  <a:schemeClr val="bg2">
                    <a:lumMod val="75000"/>
                  </a:schemeClr>
                </a:solidFill>
                <a:effectLst/>
                <a:latin typeface="greek"/>
              </a:rPr>
              <a:t>ἀν]έθεκεν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b="1" dirty="0"/>
              <a:t>-Tivoli.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500" i="1" dirty="0"/>
              <a:t>(H)erculi Tiburtino e(t- - -) </a:t>
            </a:r>
            <a:r>
              <a:rPr lang="it" sz="1500" dirty="0"/>
              <a:t>| </a:t>
            </a:r>
            <a:r>
              <a:rPr lang="it" sz="1500" i="1" dirty="0"/>
              <a:t>(- - -)ius Asinus Panariust(us- - -) </a:t>
            </a:r>
            <a:r>
              <a:rPr lang="it" sz="1500" dirty="0"/>
              <a:t>|</a:t>
            </a:r>
            <a:r>
              <a:rPr lang="it" sz="1500" i="1" dirty="0"/>
              <a:t> (i)demque stationem(- - -)</a:t>
            </a:r>
            <a:endParaRPr sz="1500" i="1" dirty="0"/>
          </a:p>
        </p:txBody>
      </p:sp>
      <p:pic>
        <p:nvPicPr>
          <p:cNvPr id="139" name="Google Shape;13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52675"/>
            <a:ext cx="4973024" cy="279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-9445800" y="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1"/>
          </p:nvPr>
        </p:nvSpPr>
        <p:spPr>
          <a:xfrm>
            <a:off x="311700" y="216125"/>
            <a:ext cx="8520600" cy="43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 dirty="0"/>
              <a:t>-Tiro.</a:t>
            </a:r>
            <a:endParaRPr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Trovata a Puteoli, può darsi che questa statio urbana fosse nel Foro, ma naturalmente ne mancano le prove. </a:t>
            </a: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Però di questo gruppo, l’unica iscrizione che può con molta probabilità collegarsi alle </a:t>
            </a:r>
            <a:r>
              <a:rPr lang="it" sz="1500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stationes</a:t>
            </a:r>
            <a:r>
              <a:rPr lang="it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è quella di Tivoli.</a:t>
            </a: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5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600" b="1" dirty="0"/>
          </a:p>
        </p:txBody>
      </p:sp>
      <p:pic>
        <p:nvPicPr>
          <p:cNvPr id="146" name="Google Shape;14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400" y="2043425"/>
            <a:ext cx="2507875" cy="257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1"/>
          <p:cNvSpPr txBox="1"/>
          <p:nvPr/>
        </p:nvSpPr>
        <p:spPr>
          <a:xfrm>
            <a:off x="281811" y="2135845"/>
            <a:ext cx="1484400" cy="18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1"/>
          <p:cNvSpPr txBox="1"/>
          <p:nvPr/>
        </p:nvSpPr>
        <p:spPr>
          <a:xfrm>
            <a:off x="0" y="4568825"/>
            <a:ext cx="6159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Roboto"/>
                <a:ea typeface="Roboto"/>
                <a:cs typeface="Roboto"/>
                <a:sym typeface="Roboto"/>
              </a:rPr>
              <a:t>https://2.bp.blogspot.com/-Za_BsoYxnJs/V0bB5awipWI/AAAAAAAAa9Y/v27pQ_VaOLIyvNaarHe6JWgjsb8YeHV4ACLcB/s1600/Pozzuoli.jpg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9" name="Google Shape;14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7850" y="1808763"/>
            <a:ext cx="3575550" cy="264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1"/>
          <p:cNvSpPr txBox="1"/>
          <p:nvPr/>
        </p:nvSpPr>
        <p:spPr>
          <a:xfrm>
            <a:off x="3011866" y="1929048"/>
            <a:ext cx="2047500" cy="23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1"/>
          <p:cNvSpPr txBox="1"/>
          <p:nvPr/>
        </p:nvSpPr>
        <p:spPr>
          <a:xfrm>
            <a:off x="6526625" y="3277925"/>
            <a:ext cx="243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Roboto"/>
                <a:ea typeface="Roboto"/>
                <a:cs typeface="Roboto"/>
                <a:sym typeface="Roboto"/>
              </a:rPr>
              <a:t>https://2.bp.blogspot.com/-YScnf_p8x2o/WD2VOfQHUKI/AAAAAAAAdiw/BOe4CEkw9o0CvAewWTkEgqkUD6VtVVUjwCLcB/s1600/TIVOLI.jpg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1107</Words>
  <Application>Microsoft Office PowerPoint</Application>
  <PresentationFormat>Presentazione su schermo (16:9)</PresentationFormat>
  <Paragraphs>63</Paragraphs>
  <Slides>10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Caveat</vt:lpstr>
      <vt:lpstr>Roboto</vt:lpstr>
      <vt:lpstr>Arial Rounded MT Bold</vt:lpstr>
      <vt:lpstr>greek</vt:lpstr>
      <vt:lpstr>Arial</vt:lpstr>
      <vt:lpstr>Geometric</vt:lpstr>
      <vt:lpstr>Le Stationes Municipiorum</vt:lpstr>
      <vt:lpstr>Caesarea-Anazarbos</vt:lpstr>
      <vt:lpstr>Tarsos e Tiberias </vt:lpstr>
      <vt:lpstr>Tralles</vt:lpstr>
      <vt:lpstr>Città ignota</vt:lpstr>
      <vt:lpstr>Città ignota</vt:lpstr>
      <vt:lpstr>Città Ignota</vt:lpstr>
      <vt:lpstr>Le Stationes del foro.</vt:lpstr>
      <vt:lpstr>Presentazione standard di PowerPoint</vt:lpstr>
      <vt:lpstr>Dove erano di preciso le Stationes?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Stationes Municipiorum</dc:title>
  <dc:creator>User</dc:creator>
  <cp:lastModifiedBy>Francesco Guizzi</cp:lastModifiedBy>
  <cp:revision>10</cp:revision>
  <dcterms:modified xsi:type="dcterms:W3CDTF">2021-10-13T19:21:48Z</dcterms:modified>
</cp:coreProperties>
</file>