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Baumans" panose="02000506020000020003" pitchFamily="2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rimson Text" panose="02000503000000000000" pitchFamily="2" charset="77"/>
      <p:regular r:id="rId14"/>
      <p:bold r:id="rId15"/>
      <p:italic r:id="rId16"/>
      <p:boldItalic r:id="rId17"/>
    </p:embeddedFont>
    <p:embeddedFont>
      <p:font typeface="Montserrat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0ATC6reV/8h+3V/PJ+u1edC9c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 snapToObjects="1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228599" y="128027"/>
            <a:ext cx="4867275" cy="407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rimson Text"/>
              <a:buNone/>
            </a:pPr>
            <a:r>
              <a:rPr lang="it-IT" sz="2400" b="1" i="0">
                <a:latin typeface="Crimson Text"/>
                <a:ea typeface="Crimson Text"/>
                <a:cs typeface="Crimson Text"/>
                <a:sym typeface="Crimson Text"/>
              </a:rPr>
              <a:t>calligramma</a:t>
            </a:r>
            <a:r>
              <a:rPr lang="it-IT" sz="2400" b="0" i="0">
                <a:latin typeface="Crimson Text"/>
                <a:ea typeface="Crimson Text"/>
                <a:cs typeface="Crimson Text"/>
                <a:sym typeface="Crimson Text"/>
              </a:rPr>
              <a:t> s. m. [comp. di </a:t>
            </a:r>
            <a:r>
              <a:rPr lang="it-IT" sz="2400" b="0" i="1">
                <a:latin typeface="Crimson Text"/>
                <a:ea typeface="Crimson Text"/>
                <a:cs typeface="Crimson Text"/>
                <a:sym typeface="Crimson Text"/>
              </a:rPr>
              <a:t>calli</a:t>
            </a:r>
            <a:r>
              <a:rPr lang="it-IT" sz="2400" b="0" i="0">
                <a:latin typeface="Crimson Text"/>
                <a:ea typeface="Crimson Text"/>
                <a:cs typeface="Crimson Text"/>
                <a:sym typeface="Crimson Text"/>
              </a:rPr>
              <a:t>- e -</a:t>
            </a:r>
            <a:r>
              <a:rPr lang="it-IT" sz="2400" b="0" i="1">
                <a:latin typeface="Crimson Text"/>
                <a:ea typeface="Crimson Text"/>
                <a:cs typeface="Crimson Text"/>
                <a:sym typeface="Crimson Text"/>
              </a:rPr>
              <a:t>gramma</a:t>
            </a:r>
            <a:r>
              <a:rPr lang="it-IT" sz="2400" b="0" i="0">
                <a:latin typeface="Crimson Text"/>
                <a:ea typeface="Crimson Text"/>
                <a:cs typeface="Crimson Text"/>
                <a:sym typeface="Crimson Text"/>
              </a:rPr>
              <a:t>] (pl. -</a:t>
            </a:r>
            <a:r>
              <a:rPr lang="it-IT" sz="2400" b="0" i="1">
                <a:latin typeface="Crimson Text"/>
                <a:ea typeface="Crimson Text"/>
                <a:cs typeface="Crimson Text"/>
                <a:sym typeface="Crimson Text"/>
              </a:rPr>
              <a:t>i</a:t>
            </a:r>
            <a:r>
              <a:rPr lang="it-IT" sz="2400" b="0" i="0">
                <a:latin typeface="Crimson Text"/>
                <a:ea typeface="Crimson Text"/>
                <a:cs typeface="Crimson Text"/>
                <a:sym typeface="Crimson Text"/>
              </a:rPr>
              <a:t>). – Estrosa disposizione tipografica delle parole di un testo, soprattutto di un componimento poetico, così da formare disegni decorativi o figure bizzarre. La parola è stata adoperata come titolo di una raccolta di poesie (fr. </a:t>
            </a:r>
            <a:r>
              <a:rPr lang="it-IT" sz="2400" b="0" i="1">
                <a:latin typeface="Crimson Text"/>
                <a:ea typeface="Crimson Text"/>
                <a:cs typeface="Crimson Text"/>
                <a:sym typeface="Crimson Text"/>
              </a:rPr>
              <a:t>Calligrammes</a:t>
            </a:r>
            <a:r>
              <a:rPr lang="it-IT" sz="2400" b="0" i="0">
                <a:latin typeface="Crimson Text"/>
                <a:ea typeface="Crimson Text"/>
                <a:cs typeface="Crimson Text"/>
                <a:sym typeface="Crimson Text"/>
              </a:rPr>
              <a:t>, 1918) di G. Apollinaire.</a:t>
            </a:r>
            <a:br>
              <a:rPr lang="it-IT" sz="2400" b="0" i="0">
                <a:latin typeface="Crimson Text"/>
                <a:ea typeface="Crimson Text"/>
                <a:cs typeface="Crimson Text"/>
                <a:sym typeface="Crimson Text"/>
              </a:rPr>
            </a:br>
            <a:br>
              <a:rPr lang="it-IT" sz="2400"/>
            </a:br>
            <a:r>
              <a:rPr lang="it-IT" sz="2400" b="1">
                <a:latin typeface="Crimson Text"/>
                <a:ea typeface="Crimson Text"/>
                <a:cs typeface="Crimson Text"/>
                <a:sym typeface="Crimson Text"/>
              </a:rPr>
              <a:t>Dal </a:t>
            </a:r>
            <a:r>
              <a:rPr lang="it-IT" sz="2400" b="1" i="0">
                <a:latin typeface="Montserrat"/>
                <a:ea typeface="Montserrat"/>
                <a:cs typeface="Montserrat"/>
                <a:sym typeface="Montserrat"/>
              </a:rPr>
              <a:t>Vocabolario on line Treccani   </a:t>
            </a:r>
            <a:br>
              <a:rPr lang="it-IT" sz="1800" b="1" i="0">
                <a:latin typeface="Montserrat"/>
                <a:ea typeface="Montserrat"/>
                <a:cs typeface="Montserrat"/>
                <a:sym typeface="Montserrat"/>
              </a:rPr>
            </a:br>
            <a:endParaRPr sz="180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114300" y="4685446"/>
            <a:ext cx="5343525" cy="208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it-IT" b="1">
                <a:solidFill>
                  <a:schemeClr val="accent2"/>
                </a:solidFill>
              </a:rPr>
              <a:t>immagine esemplificativa da : </a:t>
            </a:r>
            <a:r>
              <a:rPr lang="it-IT"/>
              <a:t>https://commons.wikimedia.org/wiki/File:El_Cal%C2%B7ligrama_m%C3%A9s_gran_del_m%C3%B3n_(26517405610).jpg</a:t>
            </a:r>
            <a:endParaRPr b="1" i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87" name="Google Shape;87;p1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l="14643" r="1464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>
            <a:spLocks noGrp="1"/>
          </p:cNvSpPr>
          <p:nvPr>
            <p:ph type="ctrTitle"/>
          </p:nvPr>
        </p:nvSpPr>
        <p:spPr>
          <a:xfrm>
            <a:off x="4654296" y="640080"/>
            <a:ext cx="6894576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6600"/>
              <a:buFont typeface="Arial"/>
              <a:buNone/>
            </a:pPr>
            <a:r>
              <a:rPr lang="it-IT" sz="66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Quest’albero</a:t>
            </a:r>
            <a:br>
              <a:rPr lang="it-IT" sz="6600">
                <a:latin typeface="Calibri"/>
                <a:ea typeface="Calibri"/>
                <a:cs typeface="Calibri"/>
                <a:sym typeface="Calibri"/>
              </a:rPr>
            </a:br>
            <a:br>
              <a:rPr lang="it-IT" sz="6600">
                <a:latin typeface="Calibri"/>
                <a:ea typeface="Calibri"/>
                <a:cs typeface="Calibri"/>
                <a:sym typeface="Calibri"/>
              </a:rPr>
            </a:br>
            <a:endParaRPr sz="6600"/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xfrm>
            <a:off x="4654296" y="4636008"/>
            <a:ext cx="6894576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it-IT" sz="2200" b="1">
                <a:latin typeface="Arial"/>
                <a:ea typeface="Arial"/>
                <a:cs typeface="Arial"/>
                <a:sym typeface="Arial"/>
              </a:rPr>
              <a:t>Quest’albero ormai piantato anni fa con la mia famiglia è diventato una piccola parte di me. Stando davanti casa, lo conosco e lo vedo da sempre</a:t>
            </a:r>
            <a:r>
              <a:rPr lang="it-IT" sz="22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200" b="1">
                <a:latin typeface="Arial"/>
                <a:ea typeface="Arial"/>
                <a:cs typeface="Arial"/>
                <a:sym typeface="Arial"/>
              </a:rPr>
              <a:t>RADICI-GELSO-FOGLIE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200"/>
              <a:buNone/>
            </a:pPr>
            <a:r>
              <a:rPr lang="it-IT" sz="22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Federica, II i</a:t>
            </a:r>
            <a:endParaRPr sz="2200" b="1">
              <a:solidFill>
                <a:srgbClr val="00B050"/>
              </a:solidFill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r="1580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 extrusionOk="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4654296" y="4409267"/>
            <a:ext cx="4242816" cy="18288"/>
          </a:xfrm>
          <a:custGeom>
            <a:avLst/>
            <a:gdLst/>
            <a:ahLst/>
            <a:cxnLst/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" name="Google Shape;105;p3"/>
          <p:cNvCxnSpPr/>
          <p:nvPr/>
        </p:nvCxnSpPr>
        <p:spPr>
          <a:xfrm rot="10800000">
            <a:off x="596464" y="6329769"/>
            <a:ext cx="11000232" cy="0"/>
          </a:xfrm>
          <a:prstGeom prst="straightConnector1">
            <a:avLst/>
          </a:prstGeom>
          <a:noFill/>
          <a:ln w="152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p3"/>
          <p:cNvSpPr txBox="1"/>
          <p:nvPr/>
        </p:nvSpPr>
        <p:spPr>
          <a:xfrm>
            <a:off x="9055171" y="148619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1412240" y="1021175"/>
            <a:ext cx="362648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La nostra vita è cambiata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 txBox="1">
            <a:spLocks noGrp="1"/>
          </p:cNvSpPr>
          <p:nvPr>
            <p:ph type="body" idx="1"/>
          </p:nvPr>
        </p:nvSpPr>
        <p:spPr>
          <a:xfrm>
            <a:off x="185150" y="4063300"/>
            <a:ext cx="11764200" cy="24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00025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Char char="•"/>
            </a:pPr>
            <a:r>
              <a:rPr lang="it-IT" sz="3000" b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it-IT" sz="2800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ANE-</a:t>
            </a:r>
            <a:r>
              <a:rPr lang="it-IT" sz="30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it-IT" sz="2800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ATTE-</a:t>
            </a:r>
            <a:r>
              <a:rPr lang="it-IT" sz="30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it-IT" sz="2800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ASCHERINE </a:t>
            </a:r>
            <a:r>
              <a:rPr lang="it-IT" sz="30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it-IT" sz="28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it-IT" sz="2800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 nostra vita è cambiata, di punto in bianco, da un momento all’altro, ormai senza questa ci sentiamo smarriti. </a:t>
            </a:r>
            <a:r>
              <a:rPr lang="it-IT" sz="30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it-IT" sz="2800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ravamo contenti di iniziare questo lock down eppure trovavamo ogni scusa per mettere un piede fuori. </a:t>
            </a:r>
            <a:r>
              <a:rPr lang="it-IT" sz="30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it-IT" sz="2800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oi la chiamiamo normalità, eppure ogni volta che ne parliamo abbiamo gli occhi sgranati</a:t>
            </a:r>
            <a:r>
              <a:rPr lang="it-IT" sz="28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30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AU</a:t>
            </a:r>
            <a:r>
              <a:rPr lang="it-IT" sz="2800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MENTANO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2F5597"/>
              </a:buClr>
              <a:buSzPct val="100000"/>
              <a:buNone/>
            </a:pPr>
            <a:r>
              <a:rPr lang="it-IT" sz="2600" b="1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rPr>
              <a:t>Chiara, III E </a:t>
            </a: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764" y="-1"/>
            <a:ext cx="6452061" cy="382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6452108" y="809625"/>
            <a:ext cx="4911300" cy="606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it-IT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SENSAZIONE</a:t>
            </a:r>
            <a:r>
              <a:rPr lang="it-IT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BELLISSIMA UNA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RETE 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 SI 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GONFIA</a:t>
            </a:r>
            <a:r>
              <a:rPr lang="it-IT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TANTE PERSONE </a:t>
            </a:r>
            <a:r>
              <a:rPr lang="it-IT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</a:t>
            </a:r>
            <a:r>
              <a:rPr lang="it-IT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SALTANO 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CONTENTE</a:t>
            </a:r>
            <a:r>
              <a:rPr lang="it-IT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DIVERTONO </a:t>
            </a:r>
            <a:r>
              <a:rPr lang="it-IT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TANTISSIMO 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ANCHE PER ME E’ </a:t>
            </a:r>
            <a:r>
              <a:rPr lang="it-IT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COSI’</a:t>
            </a:r>
            <a:r>
              <a:rPr lang="it-IT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endParaRPr dirty="0"/>
          </a:p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it-IT" sz="1800" dirty="0">
                <a:solidFill>
                  <a:schemeClr val="dk1"/>
                </a:solidFill>
              </a:rPr>
              <a:t>TUTTI ESULTANO</a:t>
            </a:r>
          </a:p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it-IT" sz="1800" b="1" dirty="0">
                <a:solidFill>
                  <a:srgbClr val="C00000"/>
                </a:solidFill>
              </a:rPr>
              <a:t>E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dirty="0">
                <a:solidFill>
                  <a:schemeClr val="dk1"/>
                </a:solidFill>
              </a:rPr>
              <a:t>QUELLI CHE </a:t>
            </a:r>
            <a:endParaRPr lang="it-IT" sz="1800" dirty="0"/>
          </a:p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it-IT" sz="1800" b="1" dirty="0">
                <a:solidFill>
                  <a:srgbClr val="C00000"/>
                </a:solidFill>
              </a:rPr>
              <a:t>SI </a:t>
            </a:r>
            <a:r>
              <a:rPr lang="it-IT" sz="1800" dirty="0">
                <a:solidFill>
                  <a:schemeClr val="dk1"/>
                </a:solidFill>
              </a:rPr>
              <a:t>TROVANO IN </a:t>
            </a:r>
            <a:endParaRPr lang="it-IT" sz="1800" dirty="0"/>
          </a:p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it-IT" sz="1800" b="1" dirty="0">
                <a:solidFill>
                  <a:srgbClr val="C00000"/>
                </a:solidFill>
              </a:rPr>
              <a:t>QUEL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dirty="0">
                <a:solidFill>
                  <a:schemeClr val="dk1"/>
                </a:solidFill>
              </a:rPr>
              <a:t>PRATO VERDE</a:t>
            </a:r>
            <a:endParaRPr lang="it-IT" sz="1800" dirty="0"/>
          </a:p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it-IT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ABBRACCIANO 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COLUI CHE </a:t>
            </a:r>
            <a:r>
              <a:rPr lang="it-IT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HA</a:t>
            </a:r>
            <a:r>
              <a:rPr lang="it-IT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APPENA 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SIGLATO UNA MAGIA 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Francesco, II D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6563360" y="396241"/>
            <a:ext cx="4999227" cy="53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 R A P</a:t>
            </a:r>
            <a:r>
              <a:rPr lang="it-IT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5374" y="591472"/>
            <a:ext cx="5779480" cy="5675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ct val="100000"/>
              <a:buFont typeface="Baumans"/>
              <a:buNone/>
            </a:pPr>
            <a:r>
              <a:rPr lang="it-IT" sz="4900">
                <a:solidFill>
                  <a:srgbClr val="BF9000"/>
                </a:solidFill>
                <a:latin typeface="Baumans"/>
                <a:ea typeface="Baumans"/>
                <a:cs typeface="Baumans"/>
                <a:sym typeface="Baumans"/>
              </a:rPr>
              <a:t>S</a:t>
            </a:r>
            <a:r>
              <a:rPr lang="it-IT" sz="4900">
                <a:solidFill>
                  <a:srgbClr val="0070C0"/>
                </a:solidFill>
                <a:latin typeface="Baumans"/>
                <a:ea typeface="Baumans"/>
                <a:cs typeface="Baumans"/>
                <a:sym typeface="Baumans"/>
              </a:rPr>
              <a:t>H</a:t>
            </a:r>
            <a:r>
              <a:rPr lang="it-IT" sz="4900">
                <a:solidFill>
                  <a:srgbClr val="C55A11"/>
                </a:solidFill>
                <a:latin typeface="Baumans"/>
                <a:ea typeface="Baumans"/>
                <a:cs typeface="Baumans"/>
                <a:sym typeface="Baumans"/>
              </a:rPr>
              <a:t>H</a:t>
            </a:r>
            <a:r>
              <a:rPr lang="it-IT" sz="4900">
                <a:solidFill>
                  <a:srgbClr val="A31D93"/>
                </a:solidFill>
                <a:latin typeface="Baumans"/>
                <a:ea typeface="Baumans"/>
                <a:cs typeface="Baumans"/>
                <a:sym typeface="Baumans"/>
              </a:rPr>
              <a:t>H!!</a:t>
            </a:r>
            <a:br>
              <a:rPr lang="it-IT" sz="28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r="367" b="-1"/>
          <a:stretch/>
        </p:blipFill>
        <p:spPr>
          <a:xfrm>
            <a:off x="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 extrusionOk="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7320465" y="2194101"/>
            <a:ext cx="4709610" cy="45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ct val="100000"/>
              <a:buNone/>
            </a:pPr>
            <a:r>
              <a:rPr lang="it-IT" sz="3600">
                <a:solidFill>
                  <a:srgbClr val="2F5597"/>
                </a:solidFill>
                <a:latin typeface="Baumans"/>
                <a:ea typeface="Baumans"/>
                <a:cs typeface="Baumans"/>
                <a:sym typeface="Baumans"/>
              </a:rPr>
              <a:t>Non sei abbastanza-</a:t>
            </a:r>
            <a:endParaRPr sz="3600">
              <a:latin typeface="Baumans"/>
              <a:ea typeface="Baumans"/>
              <a:cs typeface="Baumans"/>
              <a:sym typeface="Baumans"/>
            </a:endParaRPr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3600">
                <a:latin typeface="Baumans"/>
                <a:ea typeface="Baumans"/>
                <a:cs typeface="Baumans"/>
                <a:sym typeface="Baumans"/>
              </a:rPr>
              <a:t>vuoto-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it-IT" sz="3600">
                <a:solidFill>
                  <a:srgbClr val="C00000"/>
                </a:solidFill>
                <a:latin typeface="Baumans"/>
                <a:ea typeface="Baumans"/>
                <a:cs typeface="Baumans"/>
                <a:sym typeface="Baumans"/>
              </a:rPr>
              <a:t>problema-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BF9000"/>
              </a:buClr>
              <a:buSzPct val="100000"/>
              <a:buNone/>
            </a:pPr>
            <a:r>
              <a:rPr lang="it-IT" sz="3600">
                <a:solidFill>
                  <a:srgbClr val="BF9000"/>
                </a:solidFill>
                <a:latin typeface="Baumans"/>
                <a:ea typeface="Baumans"/>
                <a:cs typeface="Baumans"/>
                <a:sym typeface="Baumans"/>
              </a:rPr>
              <a:t>SHHH!!-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>
              <a:solidFill>
                <a:srgbClr val="BF9000"/>
              </a:solidFill>
              <a:latin typeface="Baumans"/>
              <a:ea typeface="Baumans"/>
              <a:cs typeface="Baumans"/>
              <a:sym typeface="Baumans"/>
            </a:endParaRPr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3600">
                <a:latin typeface="Baumans"/>
                <a:ea typeface="Baumans"/>
                <a:cs typeface="Baumans"/>
                <a:sym typeface="Baumans"/>
              </a:rPr>
              <a:t>Francesco  III E</a:t>
            </a:r>
            <a:endParaRPr/>
          </a:p>
          <a:p>
            <a:pPr marL="228600" lvl="0" indent="-11112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703" r="-1" b="-1"/>
          <a:stretch/>
        </p:blipFill>
        <p:spPr>
          <a:xfrm>
            <a:off x="3882570" y="10"/>
            <a:ext cx="8309429" cy="6857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6"/>
          <p:cNvGrpSpPr/>
          <p:nvPr/>
        </p:nvGrpSpPr>
        <p:grpSpPr>
          <a:xfrm>
            <a:off x="-2" y="-1"/>
            <a:ext cx="4581527" cy="6858002"/>
            <a:chOff x="-2" y="-1"/>
            <a:chExt cx="4581527" cy="6858002"/>
          </a:xfrm>
        </p:grpSpPr>
        <p:sp>
          <p:nvSpPr>
            <p:cNvPr id="135" name="Google Shape;135;p6"/>
            <p:cNvSpPr/>
            <p:nvPr/>
          </p:nvSpPr>
          <p:spPr>
            <a:xfrm>
              <a:off x="-2" y="-1"/>
              <a:ext cx="4572002" cy="6858002"/>
            </a:xfrm>
            <a:custGeom>
              <a:avLst/>
              <a:gdLst/>
              <a:ahLst/>
              <a:cxnLst/>
              <a:rect l="l" t="t" r="r" b="b"/>
              <a:pathLst>
                <a:path w="4572002" h="6858002" extrusionOk="0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381000" dist="50800" algn="ctr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" name="Google Shape;136;p6"/>
            <p:cNvGrpSpPr/>
            <p:nvPr/>
          </p:nvGrpSpPr>
          <p:grpSpPr>
            <a:xfrm>
              <a:off x="3697284" y="0"/>
              <a:ext cx="884241" cy="6858002"/>
              <a:chOff x="3697284" y="0"/>
              <a:chExt cx="884241" cy="6858002"/>
            </a:xfrm>
          </p:grpSpPr>
          <p:grpSp>
            <p:nvGrpSpPr>
              <p:cNvPr id="137" name="Google Shape;137;p6"/>
              <p:cNvGrpSpPr/>
              <p:nvPr/>
            </p:nvGrpSpPr>
            <p:grpSpPr>
              <a:xfrm>
                <a:off x="3697284" y="0"/>
                <a:ext cx="884241" cy="6858001"/>
                <a:chOff x="3697284" y="0"/>
                <a:chExt cx="884241" cy="6858001"/>
              </a:xfrm>
            </p:grpSpPr>
            <p:sp>
              <p:nvSpPr>
                <p:cNvPr id="138" name="Google Shape;138;p6"/>
                <p:cNvSpPr/>
                <p:nvPr/>
              </p:nvSpPr>
              <p:spPr>
                <a:xfrm rot="-5400000" flipH="1">
                  <a:off x="705641" y="2991642"/>
                  <a:ext cx="6858001" cy="874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1" h="874716" extrusionOk="0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6"/>
                <p:cNvSpPr/>
                <p:nvPr/>
              </p:nvSpPr>
              <p:spPr>
                <a:xfrm rot="-5400000" flipH="1">
                  <a:off x="715166" y="2991642"/>
                  <a:ext cx="6858001" cy="874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1" h="874716" extrusionOk="0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0" name="Google Shape;140;p6"/>
              <p:cNvGrpSpPr/>
              <p:nvPr/>
            </p:nvGrpSpPr>
            <p:grpSpPr>
              <a:xfrm>
                <a:off x="3697284" y="0"/>
                <a:ext cx="884241" cy="6858001"/>
                <a:chOff x="3697284" y="0"/>
                <a:chExt cx="884241" cy="6858001"/>
              </a:xfrm>
            </p:grpSpPr>
            <p:sp>
              <p:nvSpPr>
                <p:cNvPr id="141" name="Google Shape;141;p6"/>
                <p:cNvSpPr/>
                <p:nvPr/>
              </p:nvSpPr>
              <p:spPr>
                <a:xfrm rot="-5400000" flipH="1">
                  <a:off x="705641" y="2991642"/>
                  <a:ext cx="6858001" cy="874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1" h="874716" extrusionOk="0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 rotWithShape="1">
                  <a:blip r:embed="rId4">
                    <a:alphaModFix amt="57000"/>
                  </a:blip>
                  <a:tile tx="0" ty="0" sx="100000" sy="100000" flip="none" algn="tl"/>
                </a:blip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6"/>
                <p:cNvSpPr/>
                <p:nvPr/>
              </p:nvSpPr>
              <p:spPr>
                <a:xfrm rot="-5400000" flipH="1">
                  <a:off x="715166" y="2991642"/>
                  <a:ext cx="6858001" cy="874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1" h="874716" extrusionOk="0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 rotWithShape="1">
                  <a:blip r:embed="rId4">
                    <a:alphaModFix amt="57000"/>
                  </a:blip>
                  <a:tile tx="0" ty="0" sx="100000" sy="100000" flip="none" algn="tl"/>
                </a:blip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43" name="Google Shape;143;p6"/>
          <p:cNvSpPr txBox="1"/>
          <p:nvPr/>
        </p:nvSpPr>
        <p:spPr>
          <a:xfrm>
            <a:off x="133350" y="561975"/>
            <a:ext cx="3943350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fantasia e la creatività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fantasia  e la creatività possono essere un dono </a:t>
            </a:r>
            <a:r>
              <a:rPr lang="it-IT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 possono anche allontanare una persona dalla realtà diventandone la rovina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Sergio, III C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Macintosh PowerPoint</Application>
  <PresentationFormat>Widescreen</PresentationFormat>
  <Paragraphs>39</Paragraphs>
  <Slides>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Crimson Text</vt:lpstr>
      <vt:lpstr>Baumans</vt:lpstr>
      <vt:lpstr>Calibri</vt:lpstr>
      <vt:lpstr>Arial</vt:lpstr>
      <vt:lpstr>Montserrat</vt:lpstr>
      <vt:lpstr>Tema di Office</vt:lpstr>
      <vt:lpstr>calligramma s. m. [comp. di calli- e -gramma] (pl. -i). – Estrosa disposizione tipografica delle parole di un testo, soprattutto di un componimento poetico, così da formare disegni decorativi o figure bizzarre. La parola è stata adoperata come titolo di una raccolta di poesie (fr. Calligrammes, 1918) di G. Apollinaire.  Dal Vocabolario on line Treccani    </vt:lpstr>
      <vt:lpstr>Quest’albero  </vt:lpstr>
      <vt:lpstr>Presentazione standard di PowerPoint</vt:lpstr>
      <vt:lpstr>Presentazione standard di PowerPoint</vt:lpstr>
      <vt:lpstr>SHHH!!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calligramma s. m. [comp. di calli- e -gramma] (pl. -i). – Estrosa disposizione tipografica delle parole di un testo, soprattutto di un componimento poetico, così da formare disegni decorativi o figure bizzarre. La parola è stata adoperata come titolo di una raccolta di poesie (fr. Calligrammes, 1918) di G. Apollinaire.  Dal Vocabolario on line Treccani    </dc:title>
  <dc:creator>Francesco Guizzi</dc:creator>
  <cp:lastModifiedBy>pro12972</cp:lastModifiedBy>
  <cp:revision>1</cp:revision>
  <dcterms:created xsi:type="dcterms:W3CDTF">2021-09-25T14:23:41Z</dcterms:created>
  <dcterms:modified xsi:type="dcterms:W3CDTF">2021-09-27T13:49:30Z</dcterms:modified>
</cp:coreProperties>
</file>