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 roundtripDataSignature="AMtx7mhDKoC58tDkbt5DA+bi6n9As2mA9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7"/>
  </p:normalViewPr>
  <p:slideViewPr>
    <p:cSldViewPr snapToGrid="0">
      <p:cViewPr varScale="1">
        <p:scale>
          <a:sx n="100" d="100"/>
          <a:sy n="100" d="100"/>
        </p:scale>
        <p:origin x="90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customschemas.google.com/relationships/presentationmetadata" Target="metadata"/><Relationship Id="rId4" Type="http://schemas.openxmlformats.org/officeDocument/2006/relationships/slide" Target="slides/slide3.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e349709afb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ge349709afb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ge349709afb_0_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t-IT"/>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1"/>
        <p:cNvGrpSpPr/>
        <p:nvPr/>
      </p:nvGrpSpPr>
      <p:grpSpPr>
        <a:xfrm>
          <a:off x="0" y="0"/>
          <a:ext cx="0" cy="0"/>
          <a:chOff x="0" y="0"/>
          <a:chExt cx="0" cy="0"/>
        </a:xfrm>
      </p:grpSpPr>
      <p:sp>
        <p:nvSpPr>
          <p:cNvPr id="12" name="Google Shape;12;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ver Slide layout">
  <p:cSld name="Cover Slide layout">
    <p:bg>
      <p:bgPr>
        <a:blipFill>
          <a:blip r:embed="rId2">
            <a:alphaModFix/>
          </a:blip>
          <a:stretch>
            <a:fillRect/>
          </a:stretch>
        </a:blipFill>
        <a:effectLst/>
      </p:bgPr>
    </p:bg>
    <p:spTree>
      <p:nvGrpSpPr>
        <p:cNvPr id="1" name="Shape 80"/>
        <p:cNvGrpSpPr/>
        <p:nvPr/>
      </p:nvGrpSpPr>
      <p:grpSpPr>
        <a:xfrm>
          <a:off x="0" y="0"/>
          <a:ext cx="0" cy="0"/>
          <a:chOff x="0" y="0"/>
          <a:chExt cx="0" cy="0"/>
        </a:xfrm>
      </p:grpSpPr>
      <p:sp>
        <p:nvSpPr>
          <p:cNvPr id="81" name="Google Shape;81;ge349709afb_0_34"/>
          <p:cNvSpPr txBox="1">
            <a:spLocks noGrp="1"/>
          </p:cNvSpPr>
          <p:nvPr>
            <p:ph type="body" idx="1"/>
          </p:nvPr>
        </p:nvSpPr>
        <p:spPr>
          <a:xfrm>
            <a:off x="5231904" y="3525012"/>
            <a:ext cx="6960000" cy="1440000"/>
          </a:xfrm>
          <a:prstGeom prst="rect">
            <a:avLst/>
          </a:prstGeom>
          <a:noFill/>
          <a:ln>
            <a:noFill/>
          </a:ln>
        </p:spPr>
        <p:txBody>
          <a:bodyPr spcFirstLastPara="1" wrap="square" lIns="121900" tIns="60925" rIns="121900" bIns="60925" anchor="ctr" anchorCtr="0">
            <a:normAutofit/>
          </a:bodyPr>
          <a:lstStyle>
            <a:lvl1pPr marL="457200" marR="0" lvl="0" indent="-228600" algn="l" rtl="0">
              <a:lnSpc>
                <a:spcPct val="100000"/>
              </a:lnSpc>
              <a:spcBef>
                <a:spcPts val="1000"/>
              </a:spcBef>
              <a:spcAft>
                <a:spcPts val="0"/>
              </a:spcAft>
              <a:buClr>
                <a:srgbClr val="3F3F3F"/>
              </a:buClr>
              <a:buSzPts val="4800"/>
              <a:buFont typeface="Arial"/>
              <a:buNone/>
              <a:defRPr sz="4800" b="1" i="0" u="none" strike="noStrike" cap="none">
                <a:solidFill>
                  <a:srgbClr val="3F3F3F"/>
                </a:solidFill>
                <a:latin typeface="Arial"/>
                <a:ea typeface="Arial"/>
                <a:cs typeface="Arial"/>
                <a:sym typeface="Arial"/>
              </a:defRPr>
            </a:lvl1pPr>
            <a:lvl2pPr marL="914400" marR="0" lvl="1" indent="-463550" algn="l" rtl="0">
              <a:spcBef>
                <a:spcPts val="70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L="1371600" marR="0" lvl="2" indent="-431800" algn="l" rtl="0">
              <a:spcBef>
                <a:spcPts val="6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
        <p:nvSpPr>
          <p:cNvPr id="82" name="Google Shape;82;ge349709afb_0_34"/>
          <p:cNvSpPr txBox="1">
            <a:spLocks noGrp="1"/>
          </p:cNvSpPr>
          <p:nvPr>
            <p:ph type="body" idx="2"/>
          </p:nvPr>
        </p:nvSpPr>
        <p:spPr>
          <a:xfrm>
            <a:off x="5231904" y="4965171"/>
            <a:ext cx="6960000" cy="672000"/>
          </a:xfrm>
          <a:prstGeom prst="rect">
            <a:avLst/>
          </a:prstGeom>
          <a:noFill/>
          <a:ln>
            <a:noFill/>
          </a:ln>
        </p:spPr>
        <p:txBody>
          <a:bodyPr spcFirstLastPara="1" wrap="square" lIns="121900" tIns="60925" rIns="121900" bIns="60925" anchor="ctr" anchorCtr="0">
            <a:normAutofit/>
          </a:bodyPr>
          <a:lstStyle>
            <a:lvl1pPr marL="457200" marR="0" lvl="0" indent="-228600" algn="l" rtl="0">
              <a:lnSpc>
                <a:spcPct val="100000"/>
              </a:lnSpc>
              <a:spcBef>
                <a:spcPts val="400"/>
              </a:spcBef>
              <a:spcAft>
                <a:spcPts val="0"/>
              </a:spcAft>
              <a:buClr>
                <a:srgbClr val="3F3F3F"/>
              </a:buClr>
              <a:buSzPts val="1900"/>
              <a:buFont typeface="Arial"/>
              <a:buNone/>
              <a:defRPr sz="1900" b="0" i="0" u="none" strike="noStrike" cap="none">
                <a:solidFill>
                  <a:srgbClr val="3F3F3F"/>
                </a:solidFill>
                <a:latin typeface="Arial"/>
                <a:ea typeface="Arial"/>
                <a:cs typeface="Arial"/>
                <a:sym typeface="Arial"/>
              </a:defRPr>
            </a:lvl1pPr>
            <a:lvl2pPr marL="914400" marR="0" lvl="1" indent="-463550" algn="l" rtl="0">
              <a:spcBef>
                <a:spcPts val="700"/>
              </a:spcBef>
              <a:spcAft>
                <a:spcPts val="0"/>
              </a:spcAft>
              <a:buClr>
                <a:schemeClr val="dk1"/>
              </a:buClr>
              <a:buSzPts val="3700"/>
              <a:buFont typeface="Arial"/>
              <a:buChar char="–"/>
              <a:defRPr sz="3700" b="0" i="0" u="none" strike="noStrike" cap="none">
                <a:solidFill>
                  <a:schemeClr val="dk1"/>
                </a:solidFill>
                <a:latin typeface="Arial"/>
                <a:ea typeface="Arial"/>
                <a:cs typeface="Arial"/>
                <a:sym typeface="Arial"/>
              </a:defRPr>
            </a:lvl2pPr>
            <a:lvl3pPr marL="1371600" marR="0" lvl="2" indent="-431800" algn="l" rtl="0">
              <a:spcBef>
                <a:spcPts val="60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3pPr>
            <a:lvl4pPr marL="1828800" marR="0" lvl="3"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4pPr>
            <a:lvl5pPr marL="2286000" marR="0" lvl="4"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5pPr>
            <a:lvl6pPr marL="2743200" marR="0" lvl="5"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6pPr>
            <a:lvl7pPr marL="3200400" marR="0" lvl="6"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7pPr>
            <a:lvl8pPr marL="3657600" marR="0" lvl="7"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8pPr>
            <a:lvl9pPr marL="4114800" marR="0" lvl="8" indent="-400050" algn="l" rtl="0">
              <a:spcBef>
                <a:spcPts val="500"/>
              </a:spcBef>
              <a:spcAft>
                <a:spcPts val="0"/>
              </a:spcAft>
              <a:buClr>
                <a:schemeClr val="dk1"/>
              </a:buClr>
              <a:buSzPts val="2700"/>
              <a:buFont typeface="Arial"/>
              <a:buChar char="•"/>
              <a:defRPr sz="27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7"/>
        <p:cNvGrpSpPr/>
        <p:nvPr/>
      </p:nvGrpSpPr>
      <p:grpSpPr>
        <a:xfrm>
          <a:off x="0" y="0"/>
          <a:ext cx="0" cy="0"/>
          <a:chOff x="0" y="0"/>
          <a:chExt cx="0" cy="0"/>
        </a:xfrm>
      </p:grpSpPr>
      <p:sp>
        <p:nvSpPr>
          <p:cNvPr id="18" name="Google Shape;18;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36"/>
        <p:cNvGrpSpPr/>
        <p:nvPr/>
      </p:nvGrpSpPr>
      <p:grpSpPr>
        <a:xfrm>
          <a:off x="0" y="0"/>
          <a:ext cx="0" cy="0"/>
          <a:chOff x="0" y="0"/>
          <a:chExt cx="0" cy="0"/>
        </a:xfrm>
      </p:grpSpPr>
      <p:sp>
        <p:nvSpPr>
          <p:cNvPr id="37" name="Google Shape;37;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trameproject.e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ge349709afb_0_42"/>
          <p:cNvSpPr txBox="1">
            <a:spLocks noGrp="1"/>
          </p:cNvSpPr>
          <p:nvPr>
            <p:ph type="body" idx="1"/>
          </p:nvPr>
        </p:nvSpPr>
        <p:spPr>
          <a:xfrm>
            <a:off x="5231574" y="2992689"/>
            <a:ext cx="6960425" cy="3412237"/>
          </a:xfrm>
          <a:prstGeom prst="rect">
            <a:avLst/>
          </a:prstGeom>
          <a:noFill/>
          <a:ln>
            <a:noFill/>
          </a:ln>
        </p:spPr>
        <p:txBody>
          <a:bodyPr spcFirstLastPara="1" wrap="square" lIns="121900" tIns="60925" rIns="121900" bIns="60925" anchor="ctr" anchorCtr="0">
            <a:normAutofit fontScale="55000" lnSpcReduction="20000"/>
          </a:bodyPr>
          <a:lstStyle/>
          <a:p>
            <a:pPr marL="0" lvl="0" indent="0" algn="l" rtl="0">
              <a:lnSpc>
                <a:spcPct val="100000"/>
              </a:lnSpc>
              <a:spcBef>
                <a:spcPts val="0"/>
              </a:spcBef>
              <a:spcAft>
                <a:spcPts val="0"/>
              </a:spcAft>
              <a:buClr>
                <a:srgbClr val="3F3F3F"/>
              </a:buClr>
              <a:buSzPct val="100000"/>
              <a:buNone/>
            </a:pPr>
            <a:endParaRPr dirty="0"/>
          </a:p>
          <a:p>
            <a:pPr marL="0" lvl="0" indent="0" algn="l" rtl="0">
              <a:lnSpc>
                <a:spcPct val="100000"/>
              </a:lnSpc>
              <a:spcBef>
                <a:spcPts val="900"/>
              </a:spcBef>
              <a:spcAft>
                <a:spcPts val="0"/>
              </a:spcAft>
              <a:buClr>
                <a:srgbClr val="3F3F3F"/>
              </a:buClr>
              <a:buSzPct val="100000"/>
              <a:buNone/>
            </a:pPr>
            <a:r>
              <a:rPr lang="it-IT" sz="4200" dirty="0"/>
              <a:t>TRAME </a:t>
            </a:r>
            <a:endParaRPr sz="4200" dirty="0"/>
          </a:p>
          <a:p>
            <a:pPr marL="0" lvl="0" indent="0" algn="l" rtl="0">
              <a:lnSpc>
                <a:spcPct val="100000"/>
              </a:lnSpc>
              <a:spcBef>
                <a:spcPts val="500"/>
              </a:spcBef>
              <a:spcAft>
                <a:spcPts val="0"/>
              </a:spcAft>
              <a:buClr>
                <a:srgbClr val="3F3F3F"/>
              </a:buClr>
              <a:buSzPct val="100000"/>
              <a:buNone/>
            </a:pPr>
            <a:r>
              <a:rPr lang="it-IT" sz="4200" dirty="0"/>
              <a:t>Tracce di memoria</a:t>
            </a:r>
            <a:endParaRPr sz="4200" dirty="0"/>
          </a:p>
          <a:p>
            <a:pPr marL="0" lvl="0" indent="0" algn="l" rtl="0">
              <a:lnSpc>
                <a:spcPct val="100000"/>
              </a:lnSpc>
              <a:spcBef>
                <a:spcPts val="300"/>
              </a:spcBef>
              <a:spcAft>
                <a:spcPts val="0"/>
              </a:spcAft>
              <a:buClr>
                <a:srgbClr val="3F3F3F"/>
              </a:buClr>
              <a:buSzPct val="100000"/>
              <a:buNone/>
            </a:pPr>
            <a:r>
              <a:rPr lang="it-IT" sz="4200" dirty="0"/>
              <a:t>Project code: 2020-1-IT02-KA201-079794</a:t>
            </a:r>
            <a:endParaRPr sz="4200" dirty="0"/>
          </a:p>
          <a:p>
            <a:pPr marL="0" lvl="0" indent="0" algn="l" rtl="0">
              <a:lnSpc>
                <a:spcPct val="100000"/>
              </a:lnSpc>
              <a:spcBef>
                <a:spcPts val="300"/>
              </a:spcBef>
              <a:spcAft>
                <a:spcPts val="0"/>
              </a:spcAft>
              <a:buClr>
                <a:srgbClr val="3F3F3F"/>
              </a:buClr>
              <a:buSzPct val="100000"/>
              <a:buNone/>
            </a:pPr>
            <a:endParaRPr sz="4200" dirty="0"/>
          </a:p>
          <a:p>
            <a:pPr marL="0" lvl="0" indent="0" algn="l" rtl="0">
              <a:lnSpc>
                <a:spcPct val="100000"/>
              </a:lnSpc>
              <a:spcBef>
                <a:spcPts val="1000"/>
              </a:spcBef>
              <a:spcAft>
                <a:spcPts val="0"/>
              </a:spcAft>
              <a:buClr>
                <a:srgbClr val="3F3F3F"/>
              </a:buClr>
              <a:buSzPct val="177777"/>
              <a:buNone/>
            </a:pPr>
            <a:r>
              <a:rPr lang="it-IT" sz="4200" dirty="0">
                <a:solidFill>
                  <a:srgbClr val="FF0000"/>
                </a:solidFill>
              </a:rPr>
              <a:t>BEST PRACTICE </a:t>
            </a:r>
            <a:r>
              <a:rPr lang="it-IT" sz="4200" dirty="0"/>
              <a:t>Prof.ssa SILVANA BASILE</a:t>
            </a:r>
            <a:endParaRPr sz="4200" dirty="0"/>
          </a:p>
          <a:p>
            <a:pPr marL="0" lvl="0" indent="0" algn="l" rtl="0">
              <a:lnSpc>
                <a:spcPct val="100000"/>
              </a:lnSpc>
              <a:spcBef>
                <a:spcPts val="1000"/>
              </a:spcBef>
              <a:spcAft>
                <a:spcPts val="0"/>
              </a:spcAft>
              <a:buClr>
                <a:srgbClr val="3F3F3F"/>
              </a:buClr>
              <a:buSzPct val="177777"/>
              <a:buNone/>
            </a:pPr>
            <a:r>
              <a:rPr lang="it-IT" sz="4200" dirty="0"/>
              <a:t>(Liceo Pilo Albertelli, Rome) “Erasmus Plus STEM in </a:t>
            </a:r>
            <a:r>
              <a:rPr lang="it-IT" sz="4200" dirty="0" err="1"/>
              <a:t>Turkey</a:t>
            </a:r>
            <a:r>
              <a:rPr lang="it-IT" sz="4200" dirty="0"/>
              <a:t>” 2018</a:t>
            </a:r>
            <a:endParaRPr sz="4200" dirty="0"/>
          </a:p>
          <a:p>
            <a:pPr marL="0" lvl="0" indent="0" algn="l" rtl="0">
              <a:lnSpc>
                <a:spcPct val="100000"/>
              </a:lnSpc>
              <a:spcBef>
                <a:spcPts val="1000"/>
              </a:spcBef>
              <a:spcAft>
                <a:spcPts val="0"/>
              </a:spcAft>
              <a:buClr>
                <a:srgbClr val="3F3F3F"/>
              </a:buClr>
              <a:buSzPct val="100000"/>
              <a:buNone/>
            </a:pPr>
            <a:endParaRPr dirty="0"/>
          </a:p>
        </p:txBody>
      </p:sp>
      <p:grpSp>
        <p:nvGrpSpPr>
          <p:cNvPr id="89" name="Google Shape;89;ge349709afb_0_42"/>
          <p:cNvGrpSpPr/>
          <p:nvPr/>
        </p:nvGrpSpPr>
        <p:grpSpPr>
          <a:xfrm>
            <a:off x="4751689" y="2941044"/>
            <a:ext cx="288011" cy="2880416"/>
            <a:chOff x="3424672" y="2643758"/>
            <a:chExt cx="283224" cy="1584300"/>
          </a:xfrm>
        </p:grpSpPr>
        <p:sp>
          <p:nvSpPr>
            <p:cNvPr id="90" name="Google Shape;90;ge349709afb_0_42"/>
            <p:cNvSpPr/>
            <p:nvPr/>
          </p:nvSpPr>
          <p:spPr>
            <a:xfrm>
              <a:off x="3635896" y="2643758"/>
              <a:ext cx="72000" cy="1584300"/>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91" name="Google Shape;91;ge349709afb_0_42"/>
            <p:cNvSpPr/>
            <p:nvPr/>
          </p:nvSpPr>
          <p:spPr>
            <a:xfrm>
              <a:off x="3565490" y="2643758"/>
              <a:ext cx="72000" cy="1584300"/>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92" name="Google Shape;92;ge349709afb_0_42"/>
            <p:cNvSpPr/>
            <p:nvPr/>
          </p:nvSpPr>
          <p:spPr>
            <a:xfrm>
              <a:off x="3495081" y="2643758"/>
              <a:ext cx="72000" cy="1584300"/>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93" name="Google Shape;93;ge349709afb_0_42"/>
            <p:cNvSpPr/>
            <p:nvPr/>
          </p:nvSpPr>
          <p:spPr>
            <a:xfrm>
              <a:off x="3424672" y="2643758"/>
              <a:ext cx="72000" cy="1584300"/>
            </a:xfrm>
            <a:prstGeom prst="rect">
              <a:avLst/>
            </a:prstGeom>
            <a:solidFill>
              <a:schemeClr val="accent1"/>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grpSp>
      <p:pic>
        <p:nvPicPr>
          <p:cNvPr id="94" name="Google Shape;94;ge349709afb_0_42"/>
          <p:cNvPicPr preferRelativeResize="0"/>
          <p:nvPr/>
        </p:nvPicPr>
        <p:blipFill rotWithShape="1">
          <a:blip r:embed="rId3">
            <a:alphaModFix/>
          </a:blip>
          <a:srcRect/>
          <a:stretch/>
        </p:blipFill>
        <p:spPr>
          <a:xfrm>
            <a:off x="8178575" y="404120"/>
            <a:ext cx="4013425" cy="1152805"/>
          </a:xfrm>
          <a:prstGeom prst="rect">
            <a:avLst/>
          </a:prstGeom>
          <a:noFill/>
          <a:ln>
            <a:noFill/>
          </a:ln>
        </p:spPr>
      </p:pic>
      <p:sp>
        <p:nvSpPr>
          <p:cNvPr id="95" name="Google Shape;95;ge349709afb_0_42"/>
          <p:cNvSpPr txBox="1"/>
          <p:nvPr/>
        </p:nvSpPr>
        <p:spPr>
          <a:xfrm>
            <a:off x="335360" y="5830427"/>
            <a:ext cx="5568900" cy="574500"/>
          </a:xfrm>
          <a:prstGeom prst="rect">
            <a:avLst/>
          </a:prstGeom>
          <a:noFill/>
          <a:ln>
            <a:noFill/>
          </a:ln>
        </p:spPr>
        <p:txBody>
          <a:bodyPr spcFirstLastPara="1" wrap="square" lIns="121900" tIns="60925" rIns="121900" bIns="60925" anchor="t" anchorCtr="0">
            <a:noAutofit/>
          </a:bodyPr>
          <a:lstStyle/>
          <a:p>
            <a:pPr marL="0" marR="0" lvl="0" indent="0" algn="l" rtl="0">
              <a:spcBef>
                <a:spcPts val="0"/>
              </a:spcBef>
              <a:spcAft>
                <a:spcPts val="0"/>
              </a:spcAft>
              <a:buNone/>
            </a:pPr>
            <a:r>
              <a:rPr lang="it-IT" sz="1400" b="0" i="0" u="none" strike="noStrike" cap="none">
                <a:solidFill>
                  <a:schemeClr val="dk1"/>
                </a:solidFill>
                <a:latin typeface="Arial"/>
                <a:ea typeface="Arial"/>
                <a:cs typeface="Arial"/>
                <a:sym typeface="Arial"/>
              </a:rPr>
              <a:t>Document produced by: </a:t>
            </a:r>
            <a:r>
              <a:rPr lang="it-IT">
                <a:solidFill>
                  <a:schemeClr val="dk1"/>
                </a:solidFill>
              </a:rPr>
              <a:t>Michela Nocita</a:t>
            </a:r>
            <a:endParaRPr>
              <a:solidFill>
                <a:schemeClr val="dk1"/>
              </a:solidFill>
            </a:endParaRPr>
          </a:p>
          <a:p>
            <a:pPr marL="0" marR="0" lvl="0" indent="0" algn="l" rtl="0">
              <a:spcBef>
                <a:spcPts val="0"/>
              </a:spcBef>
              <a:spcAft>
                <a:spcPts val="0"/>
              </a:spcAft>
              <a:buNone/>
            </a:pPr>
            <a:r>
              <a:rPr lang="it-IT" sz="1400">
                <a:solidFill>
                  <a:schemeClr val="dk1"/>
                </a:solidFill>
                <a:latin typeface="Arial"/>
                <a:ea typeface="Arial"/>
                <a:cs typeface="Arial"/>
                <a:sym typeface="Arial"/>
              </a:rPr>
              <a:t>Place and date: </a:t>
            </a:r>
            <a:r>
              <a:rPr lang="it-IT">
                <a:solidFill>
                  <a:schemeClr val="dk1"/>
                </a:solidFill>
              </a:rPr>
              <a:t>Rome</a:t>
            </a:r>
            <a:r>
              <a:rPr lang="it-IT" sz="1400">
                <a:solidFill>
                  <a:schemeClr val="dk1"/>
                </a:solidFill>
                <a:latin typeface="Arial"/>
                <a:ea typeface="Arial"/>
                <a:cs typeface="Arial"/>
                <a:sym typeface="Arial"/>
              </a:rPr>
              <a:t>, </a:t>
            </a:r>
            <a:r>
              <a:rPr lang="it-IT">
                <a:solidFill>
                  <a:schemeClr val="dk1"/>
                </a:solidFill>
              </a:rPr>
              <a:t>2 July 2021</a:t>
            </a:r>
            <a:endParaRPr sz="1400">
              <a:solidFill>
                <a:schemeClr val="dk1"/>
              </a:solidFill>
              <a:latin typeface="Arial"/>
              <a:ea typeface="Arial"/>
              <a:cs typeface="Arial"/>
              <a:sym typeface="Arial"/>
            </a:endParaRPr>
          </a:p>
        </p:txBody>
      </p:sp>
      <p:pic>
        <p:nvPicPr>
          <p:cNvPr id="96" name="Google Shape;96;ge349709afb_0_42"/>
          <p:cNvPicPr preferRelativeResize="0"/>
          <p:nvPr/>
        </p:nvPicPr>
        <p:blipFill>
          <a:blip r:embed="rId4">
            <a:alphaModFix/>
          </a:blip>
          <a:stretch>
            <a:fillRect/>
          </a:stretch>
        </p:blipFill>
        <p:spPr>
          <a:xfrm>
            <a:off x="4857738" y="414888"/>
            <a:ext cx="2476500" cy="1390650"/>
          </a:xfrm>
          <a:prstGeom prst="rect">
            <a:avLst/>
          </a:prstGeom>
          <a:noFill/>
          <a:ln>
            <a:noFill/>
          </a:ln>
        </p:spPr>
      </p:pic>
      <p:pic>
        <p:nvPicPr>
          <p:cNvPr id="97" name="Google Shape;97;ge349709afb_0_4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35348" y="404113"/>
            <a:ext cx="2476500" cy="141221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pic>
        <p:nvPicPr>
          <p:cNvPr id="102" name="Google Shape;102;p1" descr="Immagine che contiene edificio, esterni, palazzo&#10;&#10;Descrizione generata automaticament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 y="10"/>
            <a:ext cx="12191980" cy="6857990"/>
          </a:xfrm>
          <a:prstGeom prst="rect">
            <a:avLst/>
          </a:prstGeom>
          <a:noFill/>
          <a:ln>
            <a:noFill/>
          </a:ln>
        </p:spPr>
      </p:pic>
      <p:sp>
        <p:nvSpPr>
          <p:cNvPr id="103" name="Google Shape;103;p1"/>
          <p:cNvSpPr/>
          <p:nvPr/>
        </p:nvSpPr>
        <p:spPr>
          <a:xfrm>
            <a:off x="0" y="4023809"/>
            <a:ext cx="11016943" cy="2262375"/>
          </a:xfrm>
          <a:custGeom>
            <a:avLst/>
            <a:gdLst/>
            <a:ahLst/>
            <a:cxnLst/>
            <a:rect l="l" t="t" r="r" b="b"/>
            <a:pathLst>
              <a:path w="11016943" h="2262375" extrusionOk="0">
                <a:moveTo>
                  <a:pt x="0" y="0"/>
                </a:moveTo>
                <a:lnTo>
                  <a:pt x="9969166" y="0"/>
                </a:lnTo>
                <a:lnTo>
                  <a:pt x="11016943" y="2262375"/>
                </a:lnTo>
                <a:lnTo>
                  <a:pt x="4942050" y="2262375"/>
                </a:lnTo>
                <a:lnTo>
                  <a:pt x="4582160" y="2262375"/>
                </a:lnTo>
                <a:lnTo>
                  <a:pt x="0" y="2262375"/>
                </a:lnTo>
                <a:close/>
              </a:path>
            </a:pathLst>
          </a:custGeom>
          <a:solidFill>
            <a:srgbClr val="262626">
              <a:alpha val="8784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it-IT" sz="1800" b="0" i="0" u="none" strike="noStrike" cap="none" dirty="0">
              <a:solidFill>
                <a:schemeClr val="lt1"/>
              </a:solidFill>
              <a:latin typeface="Calibri"/>
              <a:ea typeface="Calibri"/>
              <a:cs typeface="Calibri"/>
              <a:sym typeface="Calibri"/>
            </a:endParaRPr>
          </a:p>
        </p:txBody>
      </p:sp>
      <p:sp>
        <p:nvSpPr>
          <p:cNvPr id="104" name="Google Shape;104;p1"/>
          <p:cNvSpPr txBox="1">
            <a:spLocks noGrp="1"/>
          </p:cNvSpPr>
          <p:nvPr>
            <p:ph type="ctrTitle"/>
          </p:nvPr>
        </p:nvSpPr>
        <p:spPr>
          <a:xfrm>
            <a:off x="154112" y="6857990"/>
            <a:ext cx="12191979" cy="2620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FFFFFF"/>
              </a:buClr>
              <a:buSzPct val="100000"/>
              <a:buFont typeface="Calibri"/>
              <a:buNone/>
            </a:pPr>
            <a:endParaRPr sz="5400" dirty="0">
              <a:solidFill>
                <a:srgbClr val="FFFFFF"/>
              </a:solidFill>
            </a:endParaRPr>
          </a:p>
          <a:p>
            <a:pPr marL="0" lvl="0" indent="0" algn="ctr" rtl="0">
              <a:lnSpc>
                <a:spcPct val="90000"/>
              </a:lnSpc>
              <a:spcBef>
                <a:spcPts val="0"/>
              </a:spcBef>
              <a:spcAft>
                <a:spcPts val="0"/>
              </a:spcAft>
              <a:buClr>
                <a:srgbClr val="FFFFFF"/>
              </a:buClr>
              <a:buSzPct val="100000"/>
              <a:buFont typeface="Calibri"/>
              <a:buNone/>
            </a:pPr>
            <a:endParaRPr sz="5400" dirty="0">
              <a:solidFill>
                <a:srgbClr val="FFFFFF"/>
              </a:solidFill>
            </a:endParaRPr>
          </a:p>
          <a:p>
            <a:pPr lvl="0">
              <a:buClr>
                <a:srgbClr val="FFFFFF"/>
              </a:buClr>
              <a:buSzPct val="100000"/>
            </a:pPr>
            <a:r>
              <a:rPr lang="it-IT" sz="5400" dirty="0">
                <a:solidFill>
                  <a:srgbClr val="FFFFFF"/>
                </a:solidFill>
              </a:rPr>
              <a:t>   </a:t>
            </a:r>
            <a:br>
              <a:rPr lang="it-IT" sz="5400" dirty="0">
                <a:solidFill>
                  <a:srgbClr val="FFFFFF"/>
                </a:solidFill>
              </a:rPr>
            </a:br>
            <a:br>
              <a:rPr lang="it-IT" sz="5400" dirty="0">
                <a:solidFill>
                  <a:srgbClr val="FFFFFF"/>
                </a:solidFill>
              </a:rPr>
            </a:br>
            <a:br>
              <a:rPr lang="it-IT" sz="5400" dirty="0">
                <a:solidFill>
                  <a:srgbClr val="FFFFFF"/>
                </a:solidFill>
              </a:rPr>
            </a:br>
            <a:br>
              <a:rPr lang="it-IT" sz="5400" dirty="0">
                <a:solidFill>
                  <a:srgbClr val="FFFFFF"/>
                </a:solidFill>
              </a:rPr>
            </a:br>
            <a:br>
              <a:rPr lang="it-IT" sz="5400" dirty="0">
                <a:solidFill>
                  <a:srgbClr val="FFFFFF"/>
                </a:solidFill>
              </a:rPr>
            </a:br>
            <a:br>
              <a:rPr lang="it-IT" sz="5400" dirty="0">
                <a:solidFill>
                  <a:srgbClr val="FFFFFF"/>
                </a:solidFill>
              </a:rPr>
            </a:br>
            <a:br>
              <a:rPr lang="it-IT" sz="5400" dirty="0">
                <a:solidFill>
                  <a:srgbClr val="FFFFFF"/>
                </a:solidFill>
              </a:rPr>
            </a:br>
            <a:br>
              <a:rPr lang="it-IT" sz="5400" dirty="0">
                <a:solidFill>
                  <a:srgbClr val="FFFFFF"/>
                </a:solidFill>
              </a:rPr>
            </a:br>
            <a:br>
              <a:rPr lang="it-IT" sz="5400" dirty="0">
                <a:solidFill>
                  <a:srgbClr val="FFFFFF"/>
                </a:solidFill>
              </a:rPr>
            </a:br>
            <a:br>
              <a:rPr lang="it-IT" sz="5400" dirty="0">
                <a:solidFill>
                  <a:srgbClr val="FFFFFF"/>
                </a:solidFill>
              </a:rPr>
            </a:br>
            <a:br>
              <a:rPr lang="it-IT" sz="5400" dirty="0">
                <a:solidFill>
                  <a:srgbClr val="FFFFFF"/>
                </a:solidFill>
              </a:rPr>
            </a:br>
            <a:r>
              <a:rPr lang="it-IT" sz="5400" dirty="0">
                <a:solidFill>
                  <a:srgbClr val="FFFFFF"/>
                </a:solidFill>
              </a:rPr>
              <a:t>                    Prof.ssa SILVANA BASILE </a:t>
            </a:r>
            <a:br>
              <a:rPr lang="it-IT" sz="5400" dirty="0">
                <a:solidFill>
                  <a:srgbClr val="FFFFFF"/>
                </a:solidFill>
              </a:rPr>
            </a:br>
            <a:r>
              <a:rPr lang="it-IT" sz="5400" dirty="0">
                <a:solidFill>
                  <a:srgbClr val="FFFFFF"/>
                </a:solidFill>
              </a:rPr>
              <a:t>                    (Liceo Pilo Albertelli, Rome)</a:t>
            </a:r>
            <a:br>
              <a:rPr lang="it-IT" sz="5400" dirty="0">
                <a:solidFill>
                  <a:srgbClr val="FFFFFF"/>
                </a:solidFill>
              </a:rPr>
            </a:br>
            <a:r>
              <a:rPr lang="it-IT" sz="5400" dirty="0">
                <a:solidFill>
                  <a:srgbClr val="FFFFFF"/>
                </a:solidFill>
              </a:rPr>
              <a:t>                   "Erasmus Plus STEM in </a:t>
            </a:r>
            <a:r>
              <a:rPr lang="it-IT" sz="5400" dirty="0" err="1">
                <a:solidFill>
                  <a:srgbClr val="FFFFFF"/>
                </a:solidFill>
              </a:rPr>
              <a:t>Turkey</a:t>
            </a:r>
            <a:r>
              <a:rPr lang="it-IT" sz="5400" dirty="0">
                <a:solidFill>
                  <a:srgbClr val="FFFFFF"/>
                </a:solidFill>
              </a:rPr>
              <a:t>“</a:t>
            </a:r>
            <a:br>
              <a:rPr lang="it-IT" sz="5400" dirty="0">
                <a:solidFill>
                  <a:srgbClr val="FFFFFF"/>
                </a:solidFill>
              </a:rPr>
            </a:br>
            <a:r>
              <a:rPr lang="it-IT" sz="1800" dirty="0">
                <a:solidFill>
                  <a:srgbClr val="FFFFFF"/>
                </a:solidFill>
              </a:rPr>
              <a:t>                                                                                                                                                                                         (</a:t>
            </a:r>
            <a:r>
              <a:rPr lang="it-IT" sz="1800" dirty="0" err="1">
                <a:solidFill>
                  <a:srgbClr val="FFFFFF"/>
                </a:solidFill>
              </a:rPr>
              <a:t>ph</a:t>
            </a:r>
            <a:r>
              <a:rPr lang="it-IT" sz="1800" dirty="0">
                <a:solidFill>
                  <a:srgbClr val="FFFFFF"/>
                </a:solidFill>
              </a:rPr>
              <a:t>. Prof.ssa Basile)</a:t>
            </a:r>
            <a:br>
              <a:rPr lang="it-IT" sz="5400" dirty="0">
                <a:solidFill>
                  <a:srgbClr val="FFFFFF"/>
                </a:solidFill>
              </a:rPr>
            </a:br>
            <a:r>
              <a:rPr lang="it-IT" sz="1800" dirty="0">
                <a:solidFill>
                  <a:srgbClr val="FFFFFF"/>
                </a:solidFill>
              </a:rPr>
              <a:t>STEM </a:t>
            </a:r>
            <a:r>
              <a:rPr lang="it-IT" sz="1800" dirty="0" err="1">
                <a:solidFill>
                  <a:srgbClr val="FFFFFF"/>
                </a:solidFill>
              </a:rPr>
              <a:t>imagine</a:t>
            </a:r>
            <a:r>
              <a:rPr lang="it-IT" sz="1800" dirty="0">
                <a:solidFill>
                  <a:srgbClr val="FFFFFF"/>
                </a:solidFill>
              </a:rPr>
              <a:t> from 2018http://www.erasmusplus.it/tag/stem </a:t>
            </a:r>
            <a:br>
              <a:rPr lang="it-IT" sz="5400" dirty="0">
                <a:solidFill>
                  <a:srgbClr val="FFFFFF"/>
                </a:solidFill>
              </a:rPr>
            </a:br>
            <a:endParaRPr sz="5400" dirty="0">
              <a:solidFill>
                <a:srgbClr val="FFFFFF"/>
              </a:solidFill>
            </a:endParaRPr>
          </a:p>
        </p:txBody>
      </p:sp>
      <p:pic>
        <p:nvPicPr>
          <p:cNvPr id="2" name="Immagine 1">
            <a:extLst>
              <a:ext uri="{FF2B5EF4-FFF2-40B4-BE49-F238E27FC236}">
                <a16:creationId xmlns:a16="http://schemas.microsoft.com/office/drawing/2014/main" id="{D0E77DE6-1DB0-4215-B362-751F117D75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4112" y="5065351"/>
            <a:ext cx="2889725" cy="162293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2"/>
          <p:cNvSpPr/>
          <p:nvPr/>
        </p:nvSpPr>
        <p:spPr>
          <a:xfrm>
            <a:off x="-3548807" y="-591547"/>
            <a:ext cx="12192000" cy="685799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it-IT" sz="1800" b="0" i="0" u="none" strike="noStrike" cap="none" dirty="0" err="1">
                <a:solidFill>
                  <a:schemeClr val="lt1"/>
                </a:solidFill>
                <a:latin typeface="Calibri"/>
                <a:ea typeface="Calibri"/>
                <a:cs typeface="Calibri"/>
                <a:sym typeface="Calibri"/>
              </a:rPr>
              <a:t>im</a:t>
            </a:r>
            <a:endParaRPr sz="1800" b="0" i="0" u="none" strike="noStrike" cap="none" dirty="0">
              <a:solidFill>
                <a:schemeClr val="lt1"/>
              </a:solidFill>
              <a:latin typeface="Calibri"/>
              <a:ea typeface="Calibri"/>
              <a:cs typeface="Calibri"/>
              <a:sym typeface="Calibri"/>
            </a:endParaRPr>
          </a:p>
        </p:txBody>
      </p:sp>
      <p:sp>
        <p:nvSpPr>
          <p:cNvPr id="111" name="Google Shape;111;p2"/>
          <p:cNvSpPr txBox="1">
            <a:spLocks noGrp="1"/>
          </p:cNvSpPr>
          <p:nvPr>
            <p:ph type="title"/>
          </p:nvPr>
        </p:nvSpPr>
        <p:spPr>
          <a:xfrm>
            <a:off x="8643193" y="489507"/>
            <a:ext cx="3091607" cy="165548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Calibri"/>
              <a:buNone/>
            </a:pPr>
            <a:r>
              <a:rPr lang="it-IT" sz="4000" b="1"/>
              <a:t>The host school </a:t>
            </a:r>
            <a:endParaRPr/>
          </a:p>
        </p:txBody>
      </p:sp>
      <p:pic>
        <p:nvPicPr>
          <p:cNvPr id="112" name="Google Shape;112;p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 y="-7513"/>
            <a:ext cx="8115280" cy="6408311"/>
          </a:xfrm>
          <a:prstGeom prst="rect">
            <a:avLst/>
          </a:prstGeom>
          <a:noFill/>
          <a:ln>
            <a:noFill/>
          </a:ln>
        </p:spPr>
      </p:pic>
      <p:sp>
        <p:nvSpPr>
          <p:cNvPr id="113" name="Google Shape;113;p2"/>
          <p:cNvSpPr txBox="1">
            <a:spLocks noGrp="1"/>
          </p:cNvSpPr>
          <p:nvPr>
            <p:ph type="body" idx="1"/>
          </p:nvPr>
        </p:nvSpPr>
        <p:spPr>
          <a:xfrm>
            <a:off x="8643193" y="2418408"/>
            <a:ext cx="2942813" cy="3540265"/>
          </a:xfrm>
          <a:prstGeom prst="rect">
            <a:avLst/>
          </a:prstGeom>
          <a:noFill/>
          <a:ln>
            <a:noFill/>
          </a:ln>
        </p:spPr>
        <p:txBody>
          <a:bodyPr spcFirstLastPara="1" wrap="square" lIns="91425" tIns="45700" rIns="91425" bIns="45700" anchor="t" anchorCtr="0">
            <a:normAutofit/>
          </a:bodyPr>
          <a:lstStyle/>
          <a:p>
            <a:pPr marL="228600" lvl="0" indent="-101600" algn="l" rtl="0">
              <a:lnSpc>
                <a:spcPct val="90000"/>
              </a:lnSpc>
              <a:spcBef>
                <a:spcPts val="0"/>
              </a:spcBef>
              <a:spcAft>
                <a:spcPts val="0"/>
              </a:spcAft>
              <a:buClr>
                <a:schemeClr val="dk1"/>
              </a:buClr>
              <a:buSzPts val="2000"/>
              <a:buNone/>
            </a:pPr>
            <a:r>
              <a:rPr lang="it-IT" sz="2000" dirty="0"/>
              <a:t>(</a:t>
            </a:r>
            <a:r>
              <a:rPr lang="it-IT" sz="2000" dirty="0" err="1"/>
              <a:t>ph</a:t>
            </a:r>
            <a:r>
              <a:rPr lang="it-IT" sz="2000" dirty="0"/>
              <a:t>. Prof.ssa Basile)</a:t>
            </a:r>
          </a:p>
          <a:p>
            <a:pPr marL="228600" lvl="0" indent="-101600" algn="l" rtl="0">
              <a:lnSpc>
                <a:spcPct val="90000"/>
              </a:lnSpc>
              <a:spcBef>
                <a:spcPts val="0"/>
              </a:spcBef>
              <a:spcAft>
                <a:spcPts val="0"/>
              </a:spcAft>
              <a:buClr>
                <a:schemeClr val="dk1"/>
              </a:buClr>
              <a:buSzPts val="2000"/>
              <a:buNone/>
            </a:pPr>
            <a:endParaRPr sz="2000" dirty="0"/>
          </a:p>
        </p:txBody>
      </p:sp>
      <p:sp>
        <p:nvSpPr>
          <p:cNvPr id="114" name="Google Shape;114;p2"/>
          <p:cNvSpPr/>
          <p:nvPr/>
        </p:nvSpPr>
        <p:spPr>
          <a:xfrm flipH="1">
            <a:off x="-1" y="6408741"/>
            <a:ext cx="12191998" cy="457202"/>
          </a:xfrm>
          <a:prstGeom prst="rect">
            <a:avLst/>
          </a:prstGeom>
          <a:gradFill>
            <a:gsLst>
              <a:gs pos="0">
                <a:srgbClr val="000000">
                  <a:alpha val="95686"/>
                </a:srgbClr>
              </a:gs>
              <a:gs pos="34000">
                <a:srgbClr val="000000">
                  <a:alpha val="95686"/>
                </a:srgbClr>
              </a:gs>
              <a:gs pos="100000">
                <a:schemeClr val="accent1"/>
              </a:gs>
            </a:gsLst>
            <a:lin ang="8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5" name="Google Shape;115;p2"/>
          <p:cNvSpPr/>
          <p:nvPr/>
        </p:nvSpPr>
        <p:spPr>
          <a:xfrm flipH="1">
            <a:off x="-4" y="6408742"/>
            <a:ext cx="8115300" cy="449258"/>
          </a:xfrm>
          <a:prstGeom prst="rect">
            <a:avLst/>
          </a:prstGeom>
          <a:gradFill>
            <a:gsLst>
              <a:gs pos="0">
                <a:srgbClr val="2F5496">
                  <a:alpha val="58823"/>
                </a:srgbClr>
              </a:gs>
              <a:gs pos="28000">
                <a:srgbClr val="2F5496">
                  <a:alpha val="58823"/>
                </a:srgbClr>
              </a:gs>
              <a:gs pos="100000">
                <a:srgbClr val="000000">
                  <a:alpha val="69803"/>
                </a:srgbClr>
              </a:gs>
            </a:gsLst>
            <a:lin ang="11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 name="Immagine 2">
            <a:extLst>
              <a:ext uri="{FF2B5EF4-FFF2-40B4-BE49-F238E27FC236}">
                <a16:creationId xmlns:a16="http://schemas.microsoft.com/office/drawing/2014/main" id="{9D60CACA-108D-4C88-98BF-264FBF5DDA3F}"/>
              </a:ext>
            </a:extLst>
          </p:cNvPr>
          <p:cNvPicPr>
            <a:picLocks noChangeAspect="1"/>
          </p:cNvPicPr>
          <p:nvPr/>
        </p:nvPicPr>
        <p:blipFill>
          <a:blip r:embed="rId4"/>
          <a:stretch>
            <a:fillRect/>
          </a:stretch>
        </p:blipFill>
        <p:spPr>
          <a:xfrm>
            <a:off x="8372746" y="3698697"/>
            <a:ext cx="3425607" cy="1926904"/>
          </a:xfrm>
          <a:prstGeom prst="rect">
            <a:avLst/>
          </a:prstGeom>
        </p:spPr>
      </p:pic>
      <p:sp>
        <p:nvSpPr>
          <p:cNvPr id="4" name="CasellaDiTesto 3">
            <a:extLst>
              <a:ext uri="{FF2B5EF4-FFF2-40B4-BE49-F238E27FC236}">
                <a16:creationId xmlns:a16="http://schemas.microsoft.com/office/drawing/2014/main" id="{B3ACD23F-5F3D-49E6-9428-F346415D9E53}"/>
              </a:ext>
            </a:extLst>
          </p:cNvPr>
          <p:cNvSpPr txBox="1"/>
          <p:nvPr/>
        </p:nvSpPr>
        <p:spPr>
          <a:xfrm>
            <a:off x="8115276" y="5767893"/>
            <a:ext cx="3942045" cy="523220"/>
          </a:xfrm>
          <a:prstGeom prst="rect">
            <a:avLst/>
          </a:prstGeom>
          <a:noFill/>
        </p:spPr>
        <p:txBody>
          <a:bodyPr wrap="square" rtlCol="0">
            <a:spAutoFit/>
          </a:bodyPr>
          <a:lstStyle/>
          <a:p>
            <a:r>
              <a:rPr lang="it-IT" dirty="0"/>
              <a:t> </a:t>
            </a:r>
            <a:r>
              <a:rPr lang="en-US" dirty="0"/>
              <a:t>imagine from 2018http://www.erasmusplus.it/tag/stem </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pic>
        <p:nvPicPr>
          <p:cNvPr id="120" name="Google Shape;120;p4" descr="Immagine che contiene erba, esterni, rovina&#10;&#10;Descrizione generata automaticament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 y="10"/>
            <a:ext cx="12191980" cy="6857990"/>
          </a:xfrm>
          <a:prstGeom prst="rect">
            <a:avLst/>
          </a:prstGeom>
          <a:noFill/>
          <a:ln>
            <a:noFill/>
          </a:ln>
        </p:spPr>
      </p:pic>
      <p:sp>
        <p:nvSpPr>
          <p:cNvPr id="121" name="Google Shape;121;p4"/>
          <p:cNvSpPr/>
          <p:nvPr/>
        </p:nvSpPr>
        <p:spPr>
          <a:xfrm>
            <a:off x="7488621" y="2277613"/>
            <a:ext cx="4703379" cy="4580387"/>
          </a:xfrm>
          <a:custGeom>
            <a:avLst/>
            <a:gdLst/>
            <a:ahLst/>
            <a:cxnLst/>
            <a:rect l="l" t="t" r="r" b="b"/>
            <a:pathLst>
              <a:path w="1333" h="1298" extrusionOk="0">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803"/>
            </a:schemeClr>
          </a:solidFill>
          <a:ln>
            <a:noFill/>
          </a:ln>
        </p:spPr>
        <p:txBody>
          <a:bodyPr spcFirstLastPara="1" wrap="square" lIns="91425" tIns="45700" rIns="91425" bIns="45700" anchor="t" anchorCtr="0">
            <a:normAutofit/>
          </a:bodyPr>
          <a:lstStyle/>
          <a:p>
            <a:pPr marL="0" marR="0" lvl="0" indent="0" algn="ctr" rtl="0">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
        <p:nvSpPr>
          <p:cNvPr id="122" name="Google Shape;122;p4"/>
          <p:cNvSpPr txBox="1">
            <a:spLocks noGrp="1"/>
          </p:cNvSpPr>
          <p:nvPr>
            <p:ph type="ctrTitle"/>
          </p:nvPr>
        </p:nvSpPr>
        <p:spPr>
          <a:xfrm>
            <a:off x="8022021" y="3231931"/>
            <a:ext cx="3852041" cy="1834056"/>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Calibri"/>
              <a:buNone/>
            </a:pPr>
            <a:r>
              <a:rPr lang="it-IT" sz="4000" b="1"/>
              <a:t>Laodikeia:</a:t>
            </a:r>
            <a:br>
              <a:rPr lang="it-IT" sz="4000" b="1"/>
            </a:br>
            <a:r>
              <a:rPr lang="it-IT" sz="4000" b="1"/>
              <a:t>the ancient City</a:t>
            </a:r>
            <a:endParaRPr/>
          </a:p>
        </p:txBody>
      </p:sp>
      <p:sp>
        <p:nvSpPr>
          <p:cNvPr id="123" name="Google Shape;123;p4"/>
          <p:cNvSpPr txBox="1">
            <a:spLocks noGrp="1"/>
          </p:cNvSpPr>
          <p:nvPr>
            <p:ph type="subTitle" idx="1"/>
          </p:nvPr>
        </p:nvSpPr>
        <p:spPr>
          <a:xfrm>
            <a:off x="7782910" y="5242675"/>
            <a:ext cx="4330262" cy="68328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it-IT" sz="2000" dirty="0"/>
              <a:t>(</a:t>
            </a:r>
            <a:r>
              <a:rPr lang="it-IT" sz="2000" dirty="0" err="1"/>
              <a:t>ph</a:t>
            </a:r>
            <a:r>
              <a:rPr lang="it-IT" sz="2000" dirty="0"/>
              <a:t>. Prof.ssa Basile)</a:t>
            </a:r>
          </a:p>
          <a:p>
            <a:pPr marL="0" lvl="0" indent="0" algn="ctr" rtl="0">
              <a:lnSpc>
                <a:spcPct val="90000"/>
              </a:lnSpc>
              <a:spcBef>
                <a:spcPts val="0"/>
              </a:spcBef>
              <a:spcAft>
                <a:spcPts val="0"/>
              </a:spcAft>
              <a:buClr>
                <a:schemeClr val="dk1"/>
              </a:buClr>
              <a:buSzPts val="2000"/>
              <a:buNone/>
            </a:pPr>
            <a:endParaRPr sz="2000" dirty="0"/>
          </a:p>
        </p:txBody>
      </p:sp>
      <p:cxnSp>
        <p:nvCxnSpPr>
          <p:cNvPr id="124" name="Google Shape;124;p4"/>
          <p:cNvCxnSpPr/>
          <p:nvPr/>
        </p:nvCxnSpPr>
        <p:spPr>
          <a:xfrm>
            <a:off x="9480331" y="5123793"/>
            <a:ext cx="935420" cy="0"/>
          </a:xfrm>
          <a:prstGeom prst="straightConnector1">
            <a:avLst/>
          </a:prstGeom>
          <a:noFill/>
          <a:ln w="25400" cap="sq" cmpd="sng">
            <a:solidFill>
              <a:srgbClr val="262626"/>
            </a:solidFill>
            <a:prstDash val="solid"/>
            <a:bevel/>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sp>
        <p:nvSpPr>
          <p:cNvPr id="129" name="Google Shape;129;p3"/>
          <p:cNvSpPr/>
          <p:nvPr/>
        </p:nvSpPr>
        <p:spPr>
          <a:xfrm>
            <a:off x="305" y="0"/>
            <a:ext cx="1219169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a:ea typeface="Meiryo"/>
              <a:cs typeface="Meiryo"/>
              <a:sym typeface="Meiryo"/>
            </a:endParaRPr>
          </a:p>
        </p:txBody>
      </p:sp>
      <p:pic>
        <p:nvPicPr>
          <p:cNvPr id="130" name="Google Shape;130;p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0" y="10"/>
            <a:ext cx="9947062" cy="6857990"/>
          </a:xfrm>
          <a:prstGeom prst="rect">
            <a:avLst/>
          </a:prstGeom>
          <a:noFill/>
          <a:ln>
            <a:noFill/>
          </a:ln>
        </p:spPr>
      </p:pic>
      <p:sp>
        <p:nvSpPr>
          <p:cNvPr id="131" name="Google Shape;131;p3"/>
          <p:cNvSpPr/>
          <p:nvPr/>
        </p:nvSpPr>
        <p:spPr>
          <a:xfrm flipH="1">
            <a:off x="6986049" y="0"/>
            <a:ext cx="5205951" cy="6858000"/>
          </a:xfrm>
          <a:custGeom>
            <a:avLst/>
            <a:gdLst/>
            <a:ahLst/>
            <a:cxnLst/>
            <a:rect l="l" t="t" r="r" b="b"/>
            <a:pathLst>
              <a:path w="5205951" h="6858000" extrusionOk="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2" name="Google Shape;132;p3"/>
          <p:cNvSpPr/>
          <p:nvPr/>
        </p:nvSpPr>
        <p:spPr>
          <a:xfrm>
            <a:off x="7148226" y="0"/>
            <a:ext cx="5043774" cy="6858000"/>
          </a:xfrm>
          <a:custGeom>
            <a:avLst/>
            <a:gdLst/>
            <a:ahLst/>
            <a:cxnLst/>
            <a:rect l="l" t="t" r="r" b="b"/>
            <a:pathLst>
              <a:path w="5043774" h="6858000" extrusionOk="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Meiryo"/>
              <a:ea typeface="Meiryo"/>
              <a:cs typeface="Meiryo"/>
              <a:sym typeface="Meiryo"/>
            </a:endParaRPr>
          </a:p>
        </p:txBody>
      </p:sp>
      <p:sp>
        <p:nvSpPr>
          <p:cNvPr id="133" name="Google Shape;133;p3"/>
          <p:cNvSpPr/>
          <p:nvPr/>
        </p:nvSpPr>
        <p:spPr>
          <a:xfrm flipH="1">
            <a:off x="6697013" y="0"/>
            <a:ext cx="2529723" cy="6858000"/>
          </a:xfrm>
          <a:custGeom>
            <a:avLst/>
            <a:gdLst/>
            <a:ahLst/>
            <a:cxnLst/>
            <a:rect l="l" t="t" r="r" b="b"/>
            <a:pathLst>
              <a:path w="2529723" h="6858000" extrusionOk="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6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a:ea typeface="Meiryo"/>
              <a:cs typeface="Meiryo"/>
              <a:sym typeface="Meiryo"/>
            </a:endParaRPr>
          </a:p>
        </p:txBody>
      </p:sp>
      <p:sp>
        <p:nvSpPr>
          <p:cNvPr id="134" name="Google Shape;134;p3"/>
          <p:cNvSpPr txBox="1">
            <a:spLocks noGrp="1"/>
          </p:cNvSpPr>
          <p:nvPr>
            <p:ph type="title"/>
          </p:nvPr>
        </p:nvSpPr>
        <p:spPr>
          <a:xfrm>
            <a:off x="8046720" y="1045597"/>
            <a:ext cx="3633746" cy="158842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0000"/>
              </a:buClr>
              <a:buSzPts val="4000"/>
              <a:buFont typeface="Calibri"/>
              <a:buNone/>
            </a:pPr>
            <a:r>
              <a:rPr lang="it-IT" sz="4000" b="1">
                <a:solidFill>
                  <a:srgbClr val="FF0000"/>
                </a:solidFill>
              </a:rPr>
              <a:t>The Mosque near the school</a:t>
            </a:r>
            <a:endParaRPr/>
          </a:p>
        </p:txBody>
      </p:sp>
      <p:sp>
        <p:nvSpPr>
          <p:cNvPr id="135" name="Google Shape;135;p3"/>
          <p:cNvSpPr txBox="1">
            <a:spLocks noGrp="1"/>
          </p:cNvSpPr>
          <p:nvPr>
            <p:ph type="body" idx="1"/>
          </p:nvPr>
        </p:nvSpPr>
        <p:spPr>
          <a:xfrm>
            <a:off x="8046720" y="4068565"/>
            <a:ext cx="3633746" cy="1354225"/>
          </a:xfrm>
          <a:prstGeom prst="rect">
            <a:avLst/>
          </a:prstGeom>
          <a:noFill/>
          <a:ln>
            <a:noFill/>
          </a:ln>
        </p:spPr>
        <p:txBody>
          <a:bodyPr spcFirstLastPara="1" wrap="square" lIns="91425" tIns="45700" rIns="91425" bIns="45700" anchor="t" anchorCtr="0">
            <a:normAutofit/>
          </a:bodyPr>
          <a:lstStyle/>
          <a:p>
            <a:pPr marL="228600" lvl="0" indent="-101600" algn="l" rtl="0">
              <a:lnSpc>
                <a:spcPct val="90000"/>
              </a:lnSpc>
              <a:spcBef>
                <a:spcPts val="0"/>
              </a:spcBef>
              <a:spcAft>
                <a:spcPts val="0"/>
              </a:spcAft>
              <a:buClr>
                <a:schemeClr val="dk1"/>
              </a:buClr>
              <a:buSzPts val="2000"/>
              <a:buNone/>
            </a:pPr>
            <a:r>
              <a:rPr lang="it-IT" sz="2000" dirty="0"/>
              <a:t>(</a:t>
            </a:r>
            <a:r>
              <a:rPr lang="it-IT" sz="2000" dirty="0" err="1"/>
              <a:t>ph</a:t>
            </a:r>
            <a:r>
              <a:rPr lang="it-IT" sz="2000" dirty="0"/>
              <a:t>. Prof.ssa Basile)</a:t>
            </a:r>
            <a:endParaRPr sz="2000" dirty="0"/>
          </a:p>
        </p:txBody>
      </p:sp>
      <p:sp>
        <p:nvSpPr>
          <p:cNvPr id="136" name="Google Shape;136;p3"/>
          <p:cNvSpPr txBox="1"/>
          <p:nvPr/>
        </p:nvSpPr>
        <p:spPr>
          <a:xfrm>
            <a:off x="3050" y="4992975"/>
            <a:ext cx="12188700" cy="177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IT" sz="1150">
                <a:solidFill>
                  <a:srgbClr val="500050"/>
                </a:solidFill>
                <a:highlight>
                  <a:srgbClr val="FFFFFF"/>
                </a:highlight>
              </a:rPr>
              <a:t>In compliance with EU General Data Protection Regulation (GDPR) that came into effect on 25 May 2018, we hereby inform you that the personal data you provide to TRAME PROJECT is included in a file managed by PARCO ARCHEOLOGICO DEL COLOSSEO, Piazza di Santa Maria Nova 53, 00186, Roma, as Data Controller, on behalf of the – EU funded project – TRAME project’s partners, and used exclusively for dissemination of professional communications, newsletters, events or promotions organised directly by any of the TRAME project’s partners or by carefully selected third parties. You may revoke the consent you have given us at any time; Likewise, you may exercise your rights of access, rectification, cancellation and opposition free of charge by sending your request accompanied by the copy or data of your Personal Number to the email </a:t>
            </a:r>
            <a:r>
              <a:rPr lang="it-IT" sz="1150">
                <a:solidFill>
                  <a:srgbClr val="1B6AC9"/>
                </a:solidFill>
                <a:highlight>
                  <a:srgbClr val="FFFFFF"/>
                </a:highlight>
              </a:rPr>
              <a:t>pa-colosseo.progettotrame@beniculturali.it</a:t>
            </a:r>
            <a:r>
              <a:rPr lang="it-IT" sz="1150">
                <a:solidFill>
                  <a:srgbClr val="500050"/>
                </a:solidFill>
                <a:highlight>
                  <a:srgbClr val="FFFFFF"/>
                </a:highlight>
              </a:rPr>
              <a:t> In order to view our privacy policy and/or information about your Personal Data, the purposes and the parties the Data is shared with, visit the website </a:t>
            </a:r>
            <a:r>
              <a:rPr lang="it-IT" sz="1150" u="sng">
                <a:solidFill>
                  <a:srgbClr val="1B6AC9"/>
                </a:solidFill>
                <a:highlight>
                  <a:srgbClr val="FFFFFF"/>
                </a:highlight>
                <a:hlinkClick r:id="rId4">
                  <a:extLst>
                    <a:ext uri="{A12FA001-AC4F-418D-AE19-62706E023703}">
                      <ahyp:hlinkClr xmlns:ahyp="http://schemas.microsoft.com/office/drawing/2018/hyperlinkcolor" val="tx"/>
                    </a:ext>
                  </a:extLst>
                </a:hlinkClick>
              </a:rPr>
              <a:t>https://trameproject.eu/</a:t>
            </a:r>
            <a:r>
              <a:rPr lang="it-IT" sz="1150">
                <a:solidFill>
                  <a:srgbClr val="500050"/>
                </a:solidFill>
                <a:highlight>
                  <a:srgbClr val="FFFFFF"/>
                </a:highlight>
              </a:rPr>
              <a:t> or contact </a:t>
            </a:r>
            <a:r>
              <a:rPr lang="it-IT" sz="1150">
                <a:solidFill>
                  <a:srgbClr val="1B6AC9"/>
                </a:solidFill>
                <a:highlight>
                  <a:srgbClr val="FFFFFF"/>
                </a:highlight>
              </a:rPr>
              <a:t>pa-colosseo.progettotrame@beniculturali.it</a:t>
            </a:r>
            <a:r>
              <a:rPr lang="it-IT" sz="1150">
                <a:solidFill>
                  <a:srgbClr val="500050"/>
                </a:solidFill>
                <a:highlight>
                  <a:srgbClr val="FFFFFF"/>
                </a:highlight>
              </a:rPr>
              <a:t>.</a:t>
            </a:r>
            <a:endParaRPr sz="1150">
              <a:solidFill>
                <a:srgbClr val="500050"/>
              </a:solidFill>
              <a:highlight>
                <a:srgbClr val="FFFFFF"/>
              </a:highlight>
            </a:endParaRPr>
          </a:p>
          <a:p>
            <a:pPr marL="0" lvl="0" indent="0" algn="l" rtl="0">
              <a:spcBef>
                <a:spcPts val="0"/>
              </a:spcBef>
              <a:spcAft>
                <a:spcPts val="0"/>
              </a:spcAft>
              <a:buNone/>
            </a:pPr>
            <a:r>
              <a:rPr lang="it-IT" sz="1150">
                <a:solidFill>
                  <a:srgbClr val="500050"/>
                </a:solidFill>
                <a:highlight>
                  <a:srgbClr val="FFFFFF"/>
                </a:highlight>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Specific info can be found here.</a:t>
            </a:r>
            <a:endParaRPr/>
          </a:p>
        </p:txBody>
      </p:sp>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420</Words>
  <Application>Microsoft Macintosh PowerPoint</Application>
  <PresentationFormat>Widescreen</PresentationFormat>
  <Paragraphs>23</Paragraphs>
  <Slides>5</Slides>
  <Notes>5</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5</vt:i4>
      </vt:variant>
    </vt:vector>
  </HeadingPairs>
  <TitlesOfParts>
    <vt:vector size="9" baseType="lpstr">
      <vt:lpstr>Meiryo</vt:lpstr>
      <vt:lpstr>Arial</vt:lpstr>
      <vt:lpstr>Calibri</vt:lpstr>
      <vt:lpstr>Tema di Office</vt:lpstr>
      <vt:lpstr>Presentazione standard di PowerPoint</vt:lpstr>
      <vt:lpstr>                                    Prof.ssa SILVANA BASILE                      (Liceo Pilo Albertelli, Rome)                    "Erasmus Plus STEM in Turkey“                                                                                                                                                                                          (ph. Prof.ssa Basile) STEM imagine from 2018http://www.erasmusplus.it/tag/stem  </vt:lpstr>
      <vt:lpstr>The host school </vt:lpstr>
      <vt:lpstr>Laodikeia: the ancient City</vt:lpstr>
      <vt:lpstr>The Mosque near the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Francesco Guizzi</dc:creator>
  <cp:lastModifiedBy>pro12972</cp:lastModifiedBy>
  <cp:revision>6</cp:revision>
  <dcterms:created xsi:type="dcterms:W3CDTF">2021-06-27T14:24:22Z</dcterms:created>
  <dcterms:modified xsi:type="dcterms:W3CDTF">2021-07-14T22:39:26Z</dcterms:modified>
</cp:coreProperties>
</file>