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Lobster" pitchFamily="2" charset="77"/>
      <p:regular r:id="rId22"/>
    </p:embeddedFont>
    <p:embeddedFont>
      <p:font typeface="Spectral" panose="02020502060000000000" pitchFamily="18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33" d="100"/>
          <a:sy n="133" d="100"/>
        </p:scale>
        <p:origin x="9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140b77030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140b77030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140b7703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140b7703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140b770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140b770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140b7703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140b7703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140b77030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140b77030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140b7703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140b7703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13dfb080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13dfb080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13dfb080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13dfb080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140b77030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140b77030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140b7703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140b7703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140b7703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140b7703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140b77030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140b77030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140b77030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140b77030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ubicol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it.wikipedia.org/wiki/Menora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maspqr.it/roma/catacombe/catacombe_ebraiche.htm" TargetMode="External"/><Relationship Id="rId3" Type="http://schemas.openxmlformats.org/officeDocument/2006/relationships/hyperlink" Target="http://www.romasotterranea.it/catacombadivillatorlonia.html" TargetMode="External"/><Relationship Id="rId7" Type="http://schemas.openxmlformats.org/officeDocument/2006/relationships/hyperlink" Target="https://www.piuculture.it/2015/02/chabad-piazza-bologna-rete-comunita-ebraica-roman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iuculture.it/2014/10/maia-morgenstern-lincontro-gli-ebrei-i-romeni-in-italia/" TargetMode="External"/><Relationship Id="rId5" Type="http://schemas.openxmlformats.org/officeDocument/2006/relationships/hyperlink" Target="https://moked.it/blog/2013/07/03/roma-la-catacomba-ebraica-di-monteverde-tra-vecchi-dati-e-nuove-appassionanti-scoperte/" TargetMode="External"/><Relationship Id="rId4" Type="http://schemas.openxmlformats.org/officeDocument/2006/relationships/hyperlink" Target="https://it.wikipedia.org/wiki/Catacombe_di_Vigna_Randani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4472E-41C7-4E5A-8840-9564401B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MOTTO: </a:t>
            </a:r>
            <a:r>
              <a:rPr lang="it-IT" dirty="0" err="1">
                <a:solidFill>
                  <a:srgbClr val="FF0000"/>
                </a:solidFill>
              </a:rPr>
              <a:t>There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a light under </a:t>
            </a:r>
            <a:r>
              <a:rPr lang="it-IT" dirty="0" err="1">
                <a:solidFill>
                  <a:srgbClr val="FF0000"/>
                </a:solidFill>
              </a:rPr>
              <a:t>our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feet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sevenarmed</a:t>
            </a:r>
            <a:r>
              <a:rPr lang="it-IT">
                <a:solidFill>
                  <a:srgbClr val="FF0000"/>
                </a:solidFill>
              </a:rPr>
              <a:t> candelabra….)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7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0" y="0"/>
            <a:ext cx="9144000" cy="5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-1602 rinvenuta la prima catacomba → Monteverde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scoperta 	da Antonino Bosio</a:t>
            </a:r>
            <a:r>
              <a:rPr lang="it" sz="1100">
                <a:solidFill>
                  <a:schemeClr val="dk1"/>
                </a:solidFill>
              </a:rPr>
              <a:t> 	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analizzata 	completamente nel XX secolo</a:t>
            </a:r>
            <a:r>
              <a:rPr lang="it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costituita 	da un vestibolo e da una larga scala</a:t>
            </a:r>
            <a:r>
              <a:rPr lang="it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	piedi di questi → ambienti molto irregolari collegati da gallerie 	che si articolano in vari cubicoli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-1859 seconda catacomba → Vigna Randanini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entrata avveniva da un diverticolo dell'Appia, lungo l'attuale Appia Pignatelli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-1866 → Vigna Cimarra, nei pressi del cimitero S.Sebastiano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-1882 → Vigna Apolloni (Via Labicana)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-1918 → Villa Torlonia</a:t>
            </a:r>
            <a:r>
              <a:rPr lang="it" sz="1100">
                <a:solidFill>
                  <a:schemeClr val="dk1"/>
                </a:solidFill>
              </a:rPr>
              <a:t>	</a:t>
            </a:r>
            <a:br>
              <a:rPr lang="it" sz="1100">
                <a:solidFill>
                  <a:schemeClr val="dk1"/>
                </a:solidFill>
              </a:rPr>
            </a:br>
            <a:r>
              <a:rPr lang="it" sz="1100">
                <a:solidFill>
                  <a:schemeClr val="dk1"/>
                </a:solidFill>
              </a:rPr>
              <a:t> 	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	catacombe distinte collegate da gallerie postume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ritrovate 	numerose iscrizioni in Greco importanti per conoscere 	l'organizzazione sociale degli Ebrei nella comunità di allora.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50" y="2001650"/>
            <a:ext cx="2964501" cy="19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11700" y="211925"/>
            <a:ext cx="8520600" cy="5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980" i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Catacombs in</a:t>
            </a:r>
            <a:r>
              <a:rPr lang="it" sz="3980" i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" sz="3980" i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Monteverde (Rome)</a:t>
            </a:r>
            <a:endParaRPr sz="3980" i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311700" y="763625"/>
            <a:ext cx="8520600" cy="3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→ scoperta nel 1602: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descritta da antonio Bosio tra gli anni ‘20 e ‘30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→ si è un po’ persa di vista a causa di vicende che interessavano i terreni in cui era costruita.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questi terreni, tra il II e il III secolo, diventarono un luogo per la costruzione di cimiteri.                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                                                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                                                      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                                                                     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                                                                       </a:t>
            </a: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                                                                      </a:t>
            </a:r>
            <a:endParaRPr sz="1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si dice che 7 degli 11 nomi di “sinagoghe” provengano da questa catacomba </a:t>
            </a: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22850"/>
            <a:ext cx="3551850" cy="26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0000"/>
                </a:solidFill>
              </a:rPr>
              <a:t>Vigna Randanini Catacombs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098600"/>
            <a:ext cx="4879200" cy="404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660"/>
              <a:buFont typeface="Arial"/>
              <a:buNone/>
            </a:pPr>
            <a:r>
              <a:rPr lang="it" sz="1625">
                <a:solidFill>
                  <a:srgbClr val="202122"/>
                </a:solidFill>
              </a:rPr>
              <a:t>Le catacombe di Vigna Randanini, situate sul fianco di una collina tra</a:t>
            </a:r>
            <a:r>
              <a:rPr lang="it" sz="1625">
                <a:solidFill>
                  <a:schemeClr val="dk1"/>
                </a:solidFill>
              </a:rPr>
              <a:t> Via Appia Antica</a:t>
            </a:r>
            <a:r>
              <a:rPr lang="it" sz="1625">
                <a:solidFill>
                  <a:srgbClr val="202122"/>
                </a:solidFill>
              </a:rPr>
              <a:t> e la </a:t>
            </a:r>
            <a:r>
              <a:rPr lang="it" sz="1625">
                <a:solidFill>
                  <a:schemeClr val="dk1"/>
                </a:solidFill>
              </a:rPr>
              <a:t>Via Appia Pignatelli e scoperte nel 1859,</a:t>
            </a:r>
            <a:r>
              <a:rPr lang="it" sz="1625">
                <a:solidFill>
                  <a:srgbClr val="202122"/>
                </a:solidFill>
              </a:rPr>
              <a:t> sono costituite da due gallerie principali piuttosto larghe. Le gallerie si trovano a una profondità di circa 10 m e si sviluppano per circa 700 m, e in totale per 18.000 m^2. </a:t>
            </a:r>
            <a:endParaRPr sz="1625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7660"/>
              <a:buFont typeface="Arial"/>
              <a:buNone/>
            </a:pPr>
            <a:r>
              <a:rPr lang="it" sz="1625">
                <a:solidFill>
                  <a:srgbClr val="202122"/>
                </a:solidFill>
              </a:rPr>
              <a:t>Ci sono loculi scavati nelle pareti, cubicoli con arcosoli e sepolcri a forno, e tramite le pitture e i resti rinvenuti le catacombe si collocano tra la fine del II e il IV secolo d.C,tuttavia non si è riusciti a datarle con precisione. </a:t>
            </a:r>
            <a:endParaRPr sz="1625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25">
                <a:solidFill>
                  <a:srgbClr val="202122"/>
                </a:solidFill>
              </a:rPr>
              <a:t>Furono costruite su un edificio pagano, sulla quale venne costruita una copertura a volta ed una pavimentazione di mosaico.</a:t>
            </a:r>
            <a:endParaRPr sz="1625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02122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900" y="1359475"/>
            <a:ext cx="3782283" cy="250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317050" y="4196850"/>
            <a:ext cx="34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Iscrizioni e cubicoli </a:t>
            </a:r>
            <a:r>
              <a:rPr lang="it" dirty="0">
                <a:solidFill>
                  <a:srgbClr val="FF0000"/>
                </a:solidFill>
              </a:rPr>
              <a:t>Inscriptions and Catacombs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62375" y="923050"/>
            <a:ext cx="52737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6200">
                <a:solidFill>
                  <a:srgbClr val="202122"/>
                </a:solidFill>
              </a:rPr>
              <a:t>Le catacombe di Vigna Randanini contengono 195 iscrizioni sia in greco sia in latino, nelle quali l</a:t>
            </a:r>
            <a:r>
              <a:rPr lang="it" sz="6000">
                <a:solidFill>
                  <a:srgbClr val="202122"/>
                </a:solidFill>
              </a:rPr>
              <a:t>a grafia è poco curata e ci sono errori grammaticali e ortografici. </a:t>
            </a:r>
            <a:r>
              <a:rPr lang="it" sz="6200">
                <a:solidFill>
                  <a:srgbClr val="202122"/>
                </a:solidFill>
              </a:rPr>
              <a:t>Probabilmente dovevano esserci più iscrizioni, perché durante l’epoca antica ci furono molti furti, e le catacombe vennero anche utilizzate come rifugio nella seconda guerra mondiale.  </a:t>
            </a:r>
            <a:endParaRPr sz="62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6200">
                <a:solidFill>
                  <a:srgbClr val="202122"/>
                </a:solidFill>
              </a:rPr>
              <a:t>Nella galleria principale c’è il </a:t>
            </a:r>
            <a:r>
              <a:rPr lang="it" sz="6200">
                <a:solidFill>
                  <a:srgbClr val="20212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cubicolo</a:t>
            </a:r>
            <a:r>
              <a:rPr lang="it" sz="6200">
                <a:solidFill>
                  <a:srgbClr val="202122"/>
                </a:solidFill>
              </a:rPr>
              <a:t> della </a:t>
            </a:r>
            <a:r>
              <a:rPr lang="it" sz="6200">
                <a:solidFill>
                  <a:srgbClr val="20212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Menorah</a:t>
            </a:r>
            <a:r>
              <a:rPr lang="it" sz="6200">
                <a:solidFill>
                  <a:srgbClr val="202122"/>
                </a:solidFill>
              </a:rPr>
              <a:t>, datato alla fine del III secolo d.C., e il cubicolo delle Palme, denominato così perché ci sono alcune palme di datteri rappresentate agli angoli. </a:t>
            </a:r>
            <a:endParaRPr sz="62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6200">
                <a:solidFill>
                  <a:srgbClr val="202122"/>
                </a:solidFill>
              </a:rPr>
              <a:t>Il cubicolo dei Pegasi, che non si trova nella galleria principale, era probabilmente pagano, incorporato poi nella necropoli ebraica. </a:t>
            </a:r>
            <a:endParaRPr sz="62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" sz="6200">
                <a:solidFill>
                  <a:srgbClr val="202122"/>
                </a:solidFill>
              </a:rPr>
              <a:t>Al centro della volta c’è una Nike alata che ha nella mano sinistra un ramo di palma e con la mano destra porge una corona di alloro a un giovane.</a:t>
            </a:r>
            <a:endParaRPr sz="62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6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6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" sz="11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endParaRPr sz="11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100" y="923050"/>
            <a:ext cx="2865732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768926" y="4281600"/>
            <a:ext cx="325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                     </a:t>
            </a:r>
            <a:r>
              <a:rPr lang="it" i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Catacombs of villa Torlonia (Rome)</a:t>
            </a:r>
            <a:endParaRPr i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→ </a:t>
            </a:r>
            <a:r>
              <a:rPr lang="it" sz="1400"/>
              <a:t>scoperta nel 1918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il complesso sotterraneo è disposto su più livelli: due diverse catacombe, unite tra loro da gallerie.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→ composte da regioni differenti: superiori (A,B,C) e inferiori (D,E)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 b="1"/>
              <a:t>Struttura approfondimento varie regioni</a:t>
            </a:r>
            <a:endParaRPr sz="1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→ tutte caratterizzate dalla presenza di loculi e cunicoli.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/>
          </a:p>
        </p:txBody>
      </p:sp>
      <p:sp>
        <p:nvSpPr>
          <p:cNvPr id="144" name="Google Shape;144;p25"/>
          <p:cNvSpPr/>
          <p:nvPr/>
        </p:nvSpPr>
        <p:spPr>
          <a:xfrm>
            <a:off x="311700" y="3737075"/>
            <a:ext cx="4420200" cy="9042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723325" y="3903725"/>
            <a:ext cx="34758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2"/>
                </a:solidFill>
              </a:rPr>
              <a:t>E: più antica - A - C - D: non viene definita cronologicamente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200" y="2571750"/>
            <a:ext cx="3264925" cy="22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Sitografia e bibliografia </a:t>
            </a:r>
            <a:r>
              <a:rPr lang="it" dirty="0">
                <a:solidFill>
                  <a:srgbClr val="FF0000"/>
                </a:solidFill>
              </a:rPr>
              <a:t>Bibliography and sitegraphy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u="sng" dirty="0">
                <a:solidFill>
                  <a:srgbClr val="3C61A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http://www.romasotterranea.it/catacombadivillatorlonia.html</a:t>
            </a:r>
            <a:endParaRPr sz="1300" u="sng" dirty="0">
              <a:solidFill>
                <a:srgbClr val="3C61A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u="sng" dirty="0">
                <a:solidFill>
                  <a:srgbClr val="3C61A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https://it.wikipedia.org/wiki/Catacombe_di_Vigna_Randanini</a:t>
            </a:r>
            <a:endParaRPr sz="1300" u="sng" dirty="0">
              <a:solidFill>
                <a:srgbClr val="3C61A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u="sng" dirty="0">
                <a:solidFill>
                  <a:srgbClr val="3C61A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https://moked.it/blog/2013/07/03/roma-la-catacomba-ebraica-di-monteverde-tra-vecchi-dati-e-nuove-appassionanti-scoperte/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dirty="0">
                <a:solidFill>
                  <a:schemeClr val="dk1"/>
                </a:solidFill>
              </a:rPr>
              <a:t> </a:t>
            </a:r>
            <a:r>
              <a:rPr lang="it" sz="1300" u="sng" dirty="0">
                <a:solidFill>
                  <a:srgbClr val="3C61A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https://www.piuculture.it/2014/10/maia-morgenstern-lincontro-gli-ebrei-i-romeni-in-italia/</a:t>
            </a:r>
            <a:endParaRPr sz="1300" u="sng" dirty="0">
              <a:solidFill>
                <a:srgbClr val="3C61A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u="sng" dirty="0">
                <a:solidFill>
                  <a:srgbClr val="3C61A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https://www.piuculture.it/2015/02/chabad-piazza-bologna-rete-comunita-ebraica-romana/</a:t>
            </a:r>
            <a:endParaRPr sz="1300" u="sng" dirty="0">
              <a:solidFill>
                <a:srgbClr val="3C61A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https://www.ugei.it/un-mondo-sotterraneo-le-catacombe-dei-primi-ebrei-di-roma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http://www.romaspqr.it/roma/catacombe/catacombe_ebraiche.htm</a:t>
            </a:r>
            <a:endParaRPr sz="15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Foto fornite tratte da un libro</a:t>
            </a:r>
            <a:r>
              <a:rPr lang="it" sz="11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01650"/>
            <a:ext cx="85206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Lobster"/>
                <a:ea typeface="Lobster"/>
                <a:cs typeface="Lobster"/>
                <a:sym typeface="Lobster"/>
              </a:rPr>
              <a:t>Gli Ebrei Jews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540800"/>
            <a:ext cx="852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4166"/>
              <a:buNone/>
            </a:pPr>
            <a:r>
              <a:rPr lang="it" sz="1200"/>
              <a:t>                                   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4166"/>
              <a:buNone/>
            </a:pPr>
            <a:endParaRPr sz="1200">
              <a:highlight>
                <a:srgbClr val="43434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5522"/>
              <a:buNone/>
            </a:pPr>
            <a:r>
              <a:rPr lang="it" sz="2167" b="1">
                <a:solidFill>
                  <a:srgbClr val="FFFFFF"/>
                </a:solidFill>
                <a:highlight>
                  <a:srgbClr val="434343"/>
                </a:highlight>
                <a:latin typeface="Spectral"/>
                <a:ea typeface="Spectral"/>
                <a:cs typeface="Spectral"/>
                <a:sym typeface="Spectral"/>
              </a:rPr>
              <a:t>Elisa Fiorentino; Clara Naima Zupi Versari; Diana Zannoni; Livia Minorenti</a:t>
            </a:r>
            <a:endParaRPr sz="2167" b="1">
              <a:solidFill>
                <a:srgbClr val="FFFFFF"/>
              </a:solidFill>
              <a:highlight>
                <a:srgbClr val="434343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931523" y="-1450"/>
            <a:ext cx="506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latin typeface="Spectral"/>
                <a:ea typeface="Spectral"/>
                <a:cs typeface="Spectral"/>
                <a:sym typeface="Spectral"/>
              </a:rPr>
              <a:t>Arrivo in Italia e a Roma </a:t>
            </a:r>
            <a:r>
              <a:rPr lang="it" sz="1600" b="1" dirty="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Coming in Italy </a:t>
            </a:r>
            <a:endParaRPr sz="1600" b="1" dirty="0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0250" y="2815550"/>
            <a:ext cx="9043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i="1">
                <a:latin typeface="Spectral"/>
                <a:ea typeface="Spectral"/>
                <a:cs typeface="Spectral"/>
                <a:sym typeface="Spectral"/>
              </a:rPr>
              <a:t>“Tiberio proibì le religioni straniere, soprattutto i culti egiziano e giudaico, obbligando i seguaci di quelle superstizioni a bruciare tutte le vesti e tutti gli oggetti sacri. La gioventù ebrea, col pretesto del servizio militare, fu disseminata nelle province dove il clima era più malsano e gli altri appartenenti a quella natio o le persone che seguivano culti affini a quello ebraico furono espulsi da Roma, sotto pena, in caso di disobbedienza, della schiavitù perpetua.”</a:t>
            </a:r>
            <a:endParaRPr sz="1300" i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Claudio (tra 41 e 42 d.C.) confermò i privilegi garantiti già dall’epoca di Cesare e fino all’epoca dei Severi gli Ebrei di Roma vissero un periodo di relativa tranquillità. 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Per quanto riguarda la consistenza della comunità ebraica, è difficile farsi un’idea a riguardo, poiché abbiamo a disposizione soltanto fonti epigrafiche. I tentativi svolti a proposito, che si basano su calcoli statistici e notizie pervenute attraverso la letteratura, fanno ottenere una cifra che oscilla tra i 15.000 e i 50.000 persone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800" y="806500"/>
            <a:ext cx="3004101" cy="14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229550"/>
            <a:ext cx="6139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 rapporti tra Romani e i popoli della costa orientale del Mediterraneo risalgono al II secolo a.C.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 comunità ebraica di Roma cominciò a costituirsi nella seconda metà del II secolo a.C., venne incrementata per tutto il corso del I secolo d.C. fino alla conquista di Gerusalemme del 70.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Fino all’epoca flavia, gli Ebrei godettero di privilegi grazie alla politica di flessibilità di alcuni sovrani, ma ciò non risparmiò al popolo ebraico periodi di repressione e intolleranza.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Nel 19 d.C. Tiberio decretò un provvedimento per l’allontanamento degli Ebrei da Roma.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563225" y="2149925"/>
            <a:ext cx="240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1">
                <a:latin typeface="Spectral"/>
                <a:ea typeface="Spectral"/>
                <a:cs typeface="Spectral"/>
                <a:sym typeface="Spectral"/>
              </a:rPr>
              <a:t>Rilievo romano</a:t>
            </a:r>
            <a:endParaRPr sz="1100" i="1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0" y="63350"/>
            <a:ext cx="9144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Tipica del popolo ebraico fu la consapevolezza di essere un popolo eletto e la grande capacità di adattamento in un contesto estraneo; infatti il culto giudaico si rivelò parzialmente compatibile con il culto imperiale 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Gli Ebrei mantennero un intenso rapporto con la madrepatria, ma non erano esenti da influenze dell’ambiente circostante: ad esempio, il corredo epigrafico e decorativo delle loro tombe recava epitaffi con moduli e formule decorative tipici dell’uso romano e estranei alle tradizioni patrie. 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La particolarità e l’esclusività delle pratiche religiose fecero sì che gli Ebrei tendessero a concentrarsi in quartieri specifici. Il nucleo ebraico più consistente era nella regione di Transtiberim, ma nel I sec altri gruppi si stabilirono nella Suburra, nel Campo Marzio e presso Porta Capena.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525" y="2128350"/>
            <a:ext cx="384419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2191700"/>
            <a:ext cx="4978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 il termine greco ‘sinagoga’ gli Ebrei definivano la comunità stanziata in una città della diaspora. A causa delle notevoli distanze e dimensioni tra vari quartieri le sinagoghe arrivarono ad indicare le suddivisioni interne della comunità.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Le sinagoghe avevano una propria organizzazione interna, scopi educativi r culturali. I fondi provenivano da contributi fissi e da elargizioni volontarie.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Ogni sinagoga aveva un archisynagogus, una gerousia e degli addetti ai vari servizi e incombenze amministrative e culturali.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Conosciamo i nomi di alcune sinanoghe: quelle degli Augusteiani, degli Agrippeiani, degli Erodiani, degli Ebrei, dei Seceni, dei Calabri, ecc…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6092325" y="4611425"/>
            <a:ext cx="3331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i="1">
                <a:latin typeface="Spectral"/>
                <a:ea typeface="Spectral"/>
                <a:cs typeface="Spectral"/>
                <a:sym typeface="Spectral"/>
              </a:rPr>
              <a:t>Sinagoga di Roma </a:t>
            </a:r>
            <a:endParaRPr sz="1100" i="1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72750" y="50875"/>
            <a:ext cx="899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115600" y="-58450"/>
            <a:ext cx="451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latin typeface="Spectral"/>
                <a:ea typeface="Spectral"/>
                <a:cs typeface="Spectral"/>
                <a:sym typeface="Spectral"/>
              </a:rPr>
              <a:t>Le occupazioni degli Ebrei </a:t>
            </a:r>
            <a:r>
              <a:rPr lang="it" sz="1600" b="1" dirty="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Activities and Jobs</a:t>
            </a:r>
            <a:endParaRPr sz="1600" b="1" dirty="0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45500" y="156300"/>
            <a:ext cx="89985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Non si sa molto riguardo le professioni esercitate dagli ebrei perché la maggior parte delle iscrizioni giudaiche riporta soltanto nome ed età del defunto, mentre il carattere specifico è spesso sottolineato dalla presenza dei simboli giudaici. 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425" y="1495525"/>
            <a:ext cx="2927451" cy="20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40700" y="519425"/>
            <a:ext cx="5384100" cy="4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Sappiamo però che gli appartenenti alla comunità di Porta Capena erano specializzati nel recupero e riutilizzo di vetro usato.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Siamo venuti a conoscenza di molte testimonianze che ricordano insegnanti ebrei: in più occasioni molti di loro vennero a Roma, anche se la capitale non divenne mai il centro di una scuola teologica di rilievo. Eppure, la scuola rabbinica di Roma ricevette dalla palestina i suoi primi insegnanti e rimase sempre in contatto con la madrepatria.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 ricorda il soggiorno a Roma di Thedeus e Platon circa a metà del II secolo, dove il secondo vi aprì una scuola rabbinica. </a:t>
            </a: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quanto riguarda invece le cariche pubbliche, come senatori, cavalieri, ambasciatori, abbiamo la sola testimonianza della presenza di Tiberio Giulio Alessandrino, appartenente a una famiglia molto prestigiosa. Egli è l’unico ebreo conosciuto che dopo aver ricoperto le funzioni della carriera equestre e la prefettura del pretorio, divenne senatore.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9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4CCCC"/>
                </a:solidFill>
              </a:rPr>
              <a:t>   </a:t>
            </a:r>
            <a:r>
              <a:rPr lang="it" sz="3355" dirty="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Le catacombe ebraiche Judaic Catacombs </a:t>
            </a:r>
            <a:endParaRPr sz="5355" dirty="0">
              <a:solidFill>
                <a:srgbClr val="FFFFFF"/>
              </a:solidFill>
              <a:highlight>
                <a:srgbClr val="9900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-76840" y="71500"/>
            <a:ext cx="883094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latin typeface="Spectral"/>
                <a:ea typeface="Spectral"/>
                <a:cs typeface="Spectral"/>
                <a:sym typeface="Spectral"/>
              </a:rPr>
              <a:t>GLI EBREI A ROMA – INTRODUZIONE ALLE CATACOMBE EBRAICHE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Jews Community in Rome</a:t>
            </a:r>
            <a:endParaRPr sz="1600" b="1" dirty="0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0" y="532100"/>
            <a:ext cx="9144000" cy="4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</a:rPr>
              <a:t>-</a:t>
            </a: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Ebrei popolo più antico d'Europa, dopo duemila anni → identità culturale invariata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-Arrivo a Roma nel II secolo a.C.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-161 a.C. primo contatto documentato con i Romani → alleanza contro i Seleucidi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-212 d.C Editto di Caracalla → cittadinanza romana a tutti gli uomini liberi dell'Impero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4 zone principali (popolari e sfruttate principalmente per il commercio):</a:t>
            </a:r>
            <a:endParaRPr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Trastevere 	</a:t>
            </a: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</a:t>
            </a:r>
            <a:b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Campo 	Marzio </a:t>
            </a: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</a:t>
            </a:r>
            <a:b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Suburra</a:t>
            </a:r>
            <a:b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Porta 	Capena </a:t>
            </a:r>
            <a:r>
              <a:rPr lang="it" sz="11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</a:t>
            </a:r>
            <a:endParaRPr sz="11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-155 d.C → Paolo IV Carafa obbligò tutta la popolazione ebraica dello Stato della Chiesa ad andare nel ghetto.</a:t>
            </a:r>
            <a:endParaRPr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25" y="2065000"/>
            <a:ext cx="2474926" cy="17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6562400" y="3813275"/>
            <a:ext cx="2191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Spectral"/>
                <a:ea typeface="Spectral"/>
                <a:cs typeface="Spectral"/>
                <a:sym typeface="Spectral"/>
              </a:rPr>
              <a:t>Portico d’Ottavia 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0" y="0"/>
            <a:ext cx="9144000" cy="5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 più grande fonte di informazione riguardo gli Ebrei → presenza di catacombe e cimiteri, compaiono solo alla fine del II sec. d.C./inizio III sec.d.C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 caratteristiche simili alle catacombe rinvenute a Venosa, in Basilicata e a Sant'Antioco in Sardegna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Ne conosciamo 6: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2 catacombe a Villa Torlonia 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 a Vigna Randanini (Via Appia) 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 a Vigna Cimarra 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 a Vigna Apolloni 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 a Monteverde </a:t>
            </a:r>
            <a:r>
              <a:rPr lang="it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	</a:t>
            </a:r>
            <a:br>
              <a:rPr lang="it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CARATTERISTICHE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presenza solo di strutture contenenti più di un corpo</a:t>
            </a:r>
            <a:r>
              <a:rPr lang="it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	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decorazione delle tombe molto sobria e piuttosto rara → eccetto Villa Torlonia</a:t>
            </a:r>
            <a:r>
              <a:rPr lang="it" sz="1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	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prive di locali tipici per gli ipogei cristiani, poiché il culto ebraico non prevede contatto diretti con i deceduti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pectral"/>
              <a:buChar char="●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corpus delle iscrizioni da cui emerge agiatezza e buona conoscenza culturale dei morti</a:t>
            </a:r>
            <a:b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25" y="1101100"/>
            <a:ext cx="2872973" cy="215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410963" y="3192525"/>
            <a:ext cx="2166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Spectral"/>
                <a:ea typeface="Spectral"/>
                <a:cs typeface="Spectral"/>
                <a:sym typeface="Spectral"/>
              </a:rPr>
              <a:t>Villa Torlonia 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26700" y="78525"/>
            <a:ext cx="4206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</a:t>
            </a:r>
            <a:r>
              <a:rPr lang="it" sz="15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L'Aron</a:t>
            </a: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cioè uno scrigno aperto contente il rotolo della legge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-la </a:t>
            </a:r>
            <a:r>
              <a:rPr lang="it" sz="15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menorah</a:t>
            </a: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ossia il </a:t>
            </a:r>
            <a:r>
              <a:rPr lang="it" sz="1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candelabro</a:t>
            </a:r>
            <a:r>
              <a:rPr lang="it" sz="1500" b="1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 sette bracci del Tempio ebraico (i sette candelieri simboleggiano i sette giorni della creazione e i sette pianeti);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-L'</a:t>
            </a:r>
            <a:r>
              <a:rPr lang="it" sz="15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Ethrog </a:t>
            </a: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è il nome ebraico con cui è conosciuto anche il cedro (Citrus medica) che rappresenta una delle piante usate per celebrare il Sukkot.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-il melograno, simbolo della continuità della vita dopo la morte</a:t>
            </a:r>
            <a:endParaRPr sz="1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-lo </a:t>
            </a:r>
            <a:r>
              <a:rPr lang="it" sz="15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shofar </a:t>
            </a: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è un piccolo corno di montone utilizzato come strumento musicale durante alcune funzioni religiose ebraiche ed in particolar modo durante Rosh haShana e Yom Kippur.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800" y="544750"/>
            <a:ext cx="3886325" cy="272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5320850" y="3319200"/>
            <a:ext cx="361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Spectral"/>
                <a:ea typeface="Spectral"/>
                <a:cs typeface="Spectral"/>
                <a:sym typeface="Spectral"/>
              </a:rPr>
              <a:t>La menorah </a:t>
            </a:r>
            <a:endParaRPr sz="1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1856</Words>
  <Application>Microsoft Macintosh PowerPoint</Application>
  <PresentationFormat>Presentazione su schermo (16:9)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Lobster</vt:lpstr>
      <vt:lpstr>Georgia</vt:lpstr>
      <vt:lpstr>Times New Roman</vt:lpstr>
      <vt:lpstr>Arial</vt:lpstr>
      <vt:lpstr>Spectral</vt:lpstr>
      <vt:lpstr>Simple Light</vt:lpstr>
      <vt:lpstr>MOTTO: There is a light under our feet (sevenarmed candelabra….)</vt:lpstr>
      <vt:lpstr>Gli Ebrei Jews</vt:lpstr>
      <vt:lpstr>Presentazione standard di PowerPoint</vt:lpstr>
      <vt:lpstr>Presentazione standard di PowerPoint</vt:lpstr>
      <vt:lpstr>Presentazione standard di PowerPoint</vt:lpstr>
      <vt:lpstr>   Le catacombe ebraiche Judaic Catacombs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Catacombs in Monteverde (Rome)</vt:lpstr>
      <vt:lpstr>Vigna Randanini Catacombs</vt:lpstr>
      <vt:lpstr>Iscrizioni e cubicoli Inscriptions and Catacombs</vt:lpstr>
      <vt:lpstr>                      Catacombs of villa Torlonia (Rome)</vt:lpstr>
      <vt:lpstr>Sitografia e bibliografia Bibliography and sitegraphy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MOTTO: There is a light under our feet ()</dc:title>
  <cp:lastModifiedBy>pro12972</cp:lastModifiedBy>
  <cp:revision>3</cp:revision>
  <dcterms:modified xsi:type="dcterms:W3CDTF">2021-03-11T16:11:30Z</dcterms:modified>
</cp:coreProperties>
</file>