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</p:sldMasterIdLst>
  <p:notesMasterIdLst>
    <p:notesMasterId r:id="rId27"/>
  </p:notesMasterIdLst>
  <p:sldIdLst>
    <p:sldId id="28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i0ZKcBzP01B7wrMSJrWeW297gf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7"/>
  </p:normalViewPr>
  <p:slideViewPr>
    <p:cSldViewPr snapToGrid="0">
      <p:cViewPr varScale="1">
        <p:scale>
          <a:sx n="100" d="100"/>
          <a:sy n="100" d="100"/>
        </p:scale>
        <p:origin x="90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083F8C-56D5-4B20-B7D0-BE8308FE1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GAULS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67A1651-31E5-4DF1-B3A3-4D78CC9B4F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Motto</a:t>
            </a:r>
            <a:endParaRPr lang="it-IT" dirty="0"/>
          </a:p>
          <a:p>
            <a:endParaRPr lang="it-IT" dirty="0"/>
          </a:p>
          <a:p>
            <a:r>
              <a:rPr lang="it-IT" dirty="0"/>
              <a:t>GREAT ROMAN ENEMY, GREAT COMIC BOOK !</a:t>
            </a:r>
          </a:p>
        </p:txBody>
      </p:sp>
    </p:spTree>
    <p:extLst>
      <p:ext uri="{BB962C8B-B14F-4D97-AF65-F5344CB8AC3E}">
        <p14:creationId xmlns:p14="http://schemas.microsoft.com/office/powerpoint/2010/main" val="4265925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/>
          <p:nvPr/>
        </p:nvSpPr>
        <p:spPr>
          <a:xfrm>
            <a:off x="511175" y="330200"/>
            <a:ext cx="11169651" cy="5899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"/>
          <p:cNvSpPr txBox="1">
            <a:spLocks noGrp="1"/>
          </p:cNvSpPr>
          <p:nvPr>
            <p:ph type="ctrTitle"/>
          </p:nvPr>
        </p:nvSpPr>
        <p:spPr>
          <a:xfrm>
            <a:off x="908051" y="914400"/>
            <a:ext cx="9937528" cy="4174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dirty="0">
                <a:solidFill>
                  <a:srgbClr val="FF0000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The Gallic society 1  </a:t>
            </a:r>
            <a:endParaRPr sz="2100" dirty="0">
              <a:solidFill>
                <a:srgbClr val="FF0000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Quasi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tutte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notizie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abbiamo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sui Galli le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dobbiamo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Giulio Cesare </a:t>
            </a:r>
            <a:r>
              <a:rPr lang="en-US" sz="2000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</a:t>
            </a:r>
            <a:r>
              <a:rPr lang="en-US" sz="2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suo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Bello </a:t>
            </a:r>
            <a:r>
              <a:rPr lang="en-US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Gallico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 cui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questa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civiltà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descritta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dettagliatamente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Infatti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egli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narra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società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gallica era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articolata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gruppi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familiari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divisa in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-La plebe : non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può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prendere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assemblee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poiché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considerata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una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sociale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pari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degli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schiavi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-Cavalieri: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appartengono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alle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nobiliari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delle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viene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sorteggiato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il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rappresentante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ciascuna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tribù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virtù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meriti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Sacerdoti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sono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detentori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sapere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culturale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religioso,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infatti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occupano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delle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cerimonie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religiose e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dell’istruzione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giovani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"/>
          <p:cNvSpPr/>
          <p:nvPr/>
        </p:nvSpPr>
        <p:spPr>
          <a:xfrm>
            <a:off x="511175" y="330200"/>
            <a:ext cx="11169651" cy="5899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0"/>
          <p:cNvSpPr txBox="1">
            <a:spLocks noGrp="1"/>
          </p:cNvSpPr>
          <p:nvPr>
            <p:ph type="ctrTitle"/>
          </p:nvPr>
        </p:nvSpPr>
        <p:spPr>
          <a:xfrm>
            <a:off x="908049" y="516835"/>
            <a:ext cx="3974052" cy="505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rgbClr val="FF0000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The Gallic society 2 </a:t>
            </a:r>
            <a:br>
              <a:rPr lang="en-US" sz="2000" dirty="0">
                <a:solidFill>
                  <a:srgbClr val="FF0000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rgbClr val="FFFFFF"/>
                </a:solidFill>
              </a:rPr>
              <a:t>I </a:t>
            </a:r>
            <a:r>
              <a:rPr lang="en-US" sz="2000" b="1" dirty="0">
                <a:solidFill>
                  <a:schemeClr val="bg1"/>
                </a:solidFill>
              </a:rPr>
              <a:t>Galli </a:t>
            </a:r>
            <a:r>
              <a:rPr lang="en-US" sz="2000" b="1" dirty="0" err="1">
                <a:solidFill>
                  <a:schemeClr val="bg1"/>
                </a:solidFill>
              </a:rPr>
              <a:t>erano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distribuiti</a:t>
            </a:r>
            <a:r>
              <a:rPr lang="en-US" sz="2000" b="1" dirty="0">
                <a:solidFill>
                  <a:schemeClr val="bg1"/>
                </a:solidFill>
              </a:rPr>
              <a:t> in </a:t>
            </a:r>
            <a:r>
              <a:rPr lang="en-US" sz="2000" b="1" dirty="0" err="1">
                <a:solidFill>
                  <a:schemeClr val="bg1"/>
                </a:solidFill>
              </a:rPr>
              <a:t>varie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tribù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spesso</a:t>
            </a:r>
            <a:r>
              <a:rPr lang="en-US" sz="2000" dirty="0">
                <a:solidFill>
                  <a:srgbClr val="FFFFFF"/>
                </a:solidFill>
              </a:rPr>
              <a:t> in </a:t>
            </a:r>
            <a:r>
              <a:rPr lang="en-US" sz="2000" dirty="0" err="1">
                <a:solidFill>
                  <a:srgbClr val="FFFFFF"/>
                </a:solidFill>
              </a:rPr>
              <a:t>conflitto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tra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loro</a:t>
            </a:r>
            <a:r>
              <a:rPr lang="en-US" sz="2000" dirty="0">
                <a:solidFill>
                  <a:srgbClr val="FFFFFF"/>
                </a:solidFill>
              </a:rPr>
              <a:t> come di </a:t>
            </a:r>
            <a:r>
              <a:rPr lang="en-US" sz="2000" dirty="0" err="1">
                <a:solidFill>
                  <a:srgbClr val="FFFFFF"/>
                </a:solidFill>
              </a:rPr>
              <a:t>solito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avviene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nelle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società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tribali</a:t>
            </a:r>
            <a:r>
              <a:rPr lang="en-US" sz="2000" dirty="0">
                <a:solidFill>
                  <a:srgbClr val="FFFFFF"/>
                </a:solidFill>
              </a:rPr>
              <a:t>, e </a:t>
            </a:r>
            <a:r>
              <a:rPr lang="en-US" sz="2000" dirty="0" err="1">
                <a:solidFill>
                  <a:srgbClr val="FFFFFF"/>
                </a:solidFill>
              </a:rPr>
              <a:t>che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trovarono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momenti</a:t>
            </a:r>
            <a:r>
              <a:rPr lang="en-US" sz="2000" dirty="0">
                <a:solidFill>
                  <a:srgbClr val="FFFFFF"/>
                </a:solidFill>
              </a:rPr>
              <a:t> di </a:t>
            </a:r>
            <a:r>
              <a:rPr lang="en-US" sz="2000" dirty="0" err="1">
                <a:solidFill>
                  <a:srgbClr val="FFFFFF"/>
                </a:solidFill>
              </a:rPr>
              <a:t>unità</a:t>
            </a:r>
            <a:r>
              <a:rPr lang="en-US" sz="2000" dirty="0">
                <a:solidFill>
                  <a:srgbClr val="FFFFFF"/>
                </a:solidFill>
              </a:rPr>
              <a:t> solo sotto la </a:t>
            </a:r>
            <a:r>
              <a:rPr lang="en-US" sz="2000" dirty="0" err="1">
                <a:solidFill>
                  <a:srgbClr val="FFFFFF"/>
                </a:solidFill>
              </a:rPr>
              <a:t>minaccia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romana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soprattutto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durante</a:t>
            </a:r>
            <a:r>
              <a:rPr lang="en-US" sz="2000" dirty="0">
                <a:solidFill>
                  <a:srgbClr val="FFFFFF"/>
                </a:solidFill>
              </a:rPr>
              <a:t> la Campagna </a:t>
            </a:r>
            <a:r>
              <a:rPr lang="en-US" sz="2000" dirty="0" err="1">
                <a:solidFill>
                  <a:srgbClr val="FFFFFF"/>
                </a:solidFill>
              </a:rPr>
              <a:t>militare</a:t>
            </a:r>
            <a:r>
              <a:rPr lang="en-US" sz="2000" dirty="0">
                <a:solidFill>
                  <a:srgbClr val="FFFFFF"/>
                </a:solidFill>
              </a:rPr>
              <a:t> in Gallia </a:t>
            </a:r>
            <a:r>
              <a:rPr lang="en-US" sz="2000" dirty="0" err="1">
                <a:solidFill>
                  <a:srgbClr val="FFFFFF"/>
                </a:solidFill>
              </a:rPr>
              <a:t>condotta</a:t>
            </a:r>
            <a:r>
              <a:rPr lang="en-US" sz="2000" dirty="0">
                <a:solidFill>
                  <a:srgbClr val="FFFFFF"/>
                </a:solidFill>
              </a:rPr>
              <a:t> da Giulio Cesare. 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Si </a:t>
            </a:r>
            <a:r>
              <a:rPr lang="en-US" sz="2000" dirty="0" err="1">
                <a:solidFill>
                  <a:srgbClr val="FFFFFF"/>
                </a:solidFill>
              </a:rPr>
              <a:t>riunirono</a:t>
            </a:r>
            <a:r>
              <a:rPr lang="en-US" sz="2000" dirty="0">
                <a:solidFill>
                  <a:srgbClr val="FFFFFF"/>
                </a:solidFill>
              </a:rPr>
              <a:t> sotto </a:t>
            </a:r>
            <a:r>
              <a:rPr lang="en-US" sz="2000" dirty="0" err="1">
                <a:solidFill>
                  <a:srgbClr val="FFFFFF"/>
                </a:solidFill>
              </a:rPr>
              <a:t>Vercingetorige</a:t>
            </a:r>
            <a:r>
              <a:rPr lang="en-US" sz="2000" dirty="0">
                <a:solidFill>
                  <a:srgbClr val="FFFFFF"/>
                </a:solidFill>
              </a:rPr>
              <a:t> e </a:t>
            </a:r>
            <a:r>
              <a:rPr lang="en-US" sz="2000" dirty="0" err="1">
                <a:solidFill>
                  <a:srgbClr val="FFFFFF"/>
                </a:solidFill>
              </a:rPr>
              <a:t>furono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sconfitti</a:t>
            </a:r>
            <a:r>
              <a:rPr lang="en-US" sz="2000" dirty="0">
                <a:solidFill>
                  <a:srgbClr val="FFFFFF"/>
                </a:solidFill>
              </a:rPr>
              <a:t> e </a:t>
            </a:r>
            <a:r>
              <a:rPr lang="en-US" sz="2000" dirty="0" err="1">
                <a:solidFill>
                  <a:srgbClr val="FFFFFF"/>
                </a:solidFill>
              </a:rPr>
              <a:t>sottomessi</a:t>
            </a:r>
            <a:r>
              <a:rPr lang="en-US" sz="2000" dirty="0">
                <a:solidFill>
                  <a:srgbClr val="FFFFFF"/>
                </a:solidFill>
              </a:rPr>
              <a:t> da Roma </a:t>
            </a:r>
            <a:r>
              <a:rPr lang="en-US" sz="2000" dirty="0" err="1">
                <a:solidFill>
                  <a:srgbClr val="FFFFFF"/>
                </a:solidFill>
              </a:rPr>
              <a:t>nel</a:t>
            </a:r>
            <a:r>
              <a:rPr lang="en-US" sz="2000" dirty="0">
                <a:solidFill>
                  <a:srgbClr val="FFFFFF"/>
                </a:solidFill>
              </a:rPr>
              <a:t> 51 sec. A.C.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La Gallia </a:t>
            </a:r>
            <a:r>
              <a:rPr lang="en-US" sz="2000" dirty="0" err="1">
                <a:solidFill>
                  <a:srgbClr val="FFFFFF"/>
                </a:solidFill>
              </a:rPr>
              <a:t>venne</a:t>
            </a:r>
            <a:r>
              <a:rPr lang="en-US" sz="2000" dirty="0">
                <a:solidFill>
                  <a:srgbClr val="FFFFFF"/>
                </a:solidFill>
              </a:rPr>
              <a:t> divisa in province </a:t>
            </a:r>
            <a:r>
              <a:rPr lang="en-US" sz="2000" dirty="0" err="1">
                <a:solidFill>
                  <a:srgbClr val="FFFFFF"/>
                </a:solidFill>
              </a:rPr>
              <a:t>romane</a:t>
            </a:r>
            <a:r>
              <a:rPr lang="en-US" sz="2000" dirty="0">
                <a:solidFill>
                  <a:srgbClr val="FFFFFF"/>
                </a:solidFill>
              </a:rPr>
              <a:t> e </a:t>
            </a:r>
            <a:r>
              <a:rPr lang="en-US" sz="2000" dirty="0" err="1">
                <a:solidFill>
                  <a:srgbClr val="FFFFFF"/>
                </a:solidFill>
              </a:rPr>
              <a:t>sottoposta</a:t>
            </a:r>
            <a:r>
              <a:rPr lang="en-US" sz="2000" dirty="0">
                <a:solidFill>
                  <a:srgbClr val="FFFFFF"/>
                </a:solidFill>
              </a:rPr>
              <a:t> a un </a:t>
            </a:r>
            <a:r>
              <a:rPr lang="en-US" sz="2000" dirty="0" err="1">
                <a:solidFill>
                  <a:srgbClr val="FFFFFF"/>
                </a:solidFill>
              </a:rPr>
              <a:t>processo</a:t>
            </a:r>
            <a:r>
              <a:rPr lang="en-US" sz="2000" dirty="0">
                <a:solidFill>
                  <a:srgbClr val="FFFFFF"/>
                </a:solidFill>
              </a:rPr>
              <a:t> di </a:t>
            </a:r>
            <a:r>
              <a:rPr lang="en-US" sz="2000" dirty="0" err="1">
                <a:solidFill>
                  <a:srgbClr val="FFFFFF"/>
                </a:solidFill>
              </a:rPr>
              <a:t>romanizzazione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  <a:br>
              <a:rPr lang="en-US" sz="2100" dirty="0">
                <a:solidFill>
                  <a:srgbClr val="FFFFFF"/>
                </a:solidFill>
              </a:rPr>
            </a:br>
            <a:br>
              <a:rPr lang="en-US" sz="2100" dirty="0">
                <a:solidFill>
                  <a:srgbClr val="FFFFFF"/>
                </a:solidFill>
              </a:rPr>
            </a:br>
            <a:endParaRPr sz="2100" dirty="0">
              <a:solidFill>
                <a:srgbClr val="FFFFFF"/>
              </a:solidFill>
            </a:endParaRPr>
          </a:p>
        </p:txBody>
      </p:sp>
      <p:pic>
        <p:nvPicPr>
          <p:cNvPr id="200" name="Google Shape;20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7087" y="779228"/>
            <a:ext cx="5088835" cy="447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"/>
          <p:cNvSpPr/>
          <p:nvPr/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1"/>
          <p:cNvSpPr txBox="1"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en-US" dirty="0">
                <a:solidFill>
                  <a:srgbClr val="FFFFFF"/>
                </a:solidFill>
              </a:rPr>
              <a:t>Galli </a:t>
            </a:r>
            <a:r>
              <a:rPr lang="en-US" dirty="0" err="1">
                <a:solidFill>
                  <a:srgbClr val="FFFFFF"/>
                </a:solidFill>
              </a:rPr>
              <a:t>nei</a:t>
            </a:r>
            <a:r>
              <a:rPr lang="en-US" dirty="0">
                <a:solidFill>
                  <a:srgbClr val="FFFFFF"/>
                </a:solidFill>
              </a:rPr>
              <a:t> tempi </a:t>
            </a:r>
            <a:r>
              <a:rPr lang="en-US" dirty="0" err="1">
                <a:solidFill>
                  <a:srgbClr val="FFFFFF"/>
                </a:solidFill>
              </a:rPr>
              <a:t>moderni</a:t>
            </a:r>
            <a:endParaRPr dirty="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en-US" dirty="0" err="1">
                <a:solidFill>
                  <a:srgbClr val="FF0000"/>
                </a:solidFill>
              </a:rPr>
              <a:t>Gauls</a:t>
            </a:r>
            <a:r>
              <a:rPr lang="en-US" dirty="0">
                <a:solidFill>
                  <a:srgbClr val="FF0000"/>
                </a:solidFill>
              </a:rPr>
              <a:t> nowadays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3" name="Google Shape;213;p12"/>
          <p:cNvGrpSpPr/>
          <p:nvPr/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14" name="Google Shape;214;p12"/>
            <p:cNvSpPr/>
            <p:nvPr/>
          </p:nvSpPr>
          <p:spPr>
            <a:xfrm>
              <a:off x="11223203" y="635716"/>
              <a:ext cx="328612" cy="1742360"/>
            </a:xfrm>
            <a:custGeom>
              <a:avLst/>
              <a:gdLst/>
              <a:ahLst/>
              <a:cxnLst/>
              <a:rect l="l" t="t" r="r" b="b"/>
              <a:pathLst>
                <a:path w="207" h="1114" extrusionOk="0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2"/>
            <p:cNvSpPr/>
            <p:nvPr/>
          </p:nvSpPr>
          <p:spPr>
            <a:xfrm>
              <a:off x="409710" y="1022350"/>
              <a:ext cx="709612" cy="2095501"/>
            </a:xfrm>
            <a:custGeom>
              <a:avLst/>
              <a:gdLst/>
              <a:ahLst/>
              <a:cxnLst/>
              <a:rect l="l" t="t" r="r" b="b"/>
              <a:pathLst>
                <a:path w="447" h="1363" extrusionOk="0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2"/>
            <p:cNvSpPr/>
            <p:nvPr/>
          </p:nvSpPr>
          <p:spPr>
            <a:xfrm>
              <a:off x="409710" y="837744"/>
              <a:ext cx="403225" cy="1705431"/>
            </a:xfrm>
            <a:custGeom>
              <a:avLst/>
              <a:gdLst/>
              <a:ahLst/>
              <a:cxnLst/>
              <a:rect l="l" t="t" r="r" b="b"/>
              <a:pathLst>
                <a:path w="254" h="1109" extrusionOk="0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2"/>
            <p:cNvSpPr/>
            <p:nvPr/>
          </p:nvSpPr>
          <p:spPr>
            <a:xfrm>
              <a:off x="644660" y="640894"/>
              <a:ext cx="168275" cy="1713195"/>
            </a:xfrm>
            <a:custGeom>
              <a:avLst/>
              <a:gdLst/>
              <a:ahLst/>
              <a:cxnLst/>
              <a:rect l="l" t="t" r="r" b="b"/>
              <a:pathLst>
                <a:path w="106" h="1114" extrusionOk="0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2"/>
            <p:cNvSpPr/>
            <p:nvPr/>
          </p:nvSpPr>
          <p:spPr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" name="Google Shape;219;p12"/>
          <p:cNvSpPr txBox="1"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dirty="0" err="1">
                <a:solidFill>
                  <a:srgbClr val="FFFFFF"/>
                </a:solidFill>
              </a:rPr>
              <a:t>Popolazione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francese</a:t>
            </a:r>
            <a:r>
              <a:rPr lang="en-US" dirty="0">
                <a:solidFill>
                  <a:srgbClr val="FFFFFF"/>
                </a:solidFill>
              </a:rPr>
              <a:t> in Italia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dirty="0">
                <a:solidFill>
                  <a:srgbClr val="FF0000"/>
                </a:solidFill>
              </a:rPr>
              <a:t>French in Italy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20" name="Google Shape;220;p12"/>
          <p:cNvSpPr txBox="1">
            <a:spLocks noGrp="1"/>
          </p:cNvSpPr>
          <p:nvPr>
            <p:ph type="body" idx="2"/>
          </p:nvPr>
        </p:nvSpPr>
        <p:spPr>
          <a:xfrm>
            <a:off x="1424905" y="2494451"/>
            <a:ext cx="3681668" cy="2879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Ormai nel 2020 la comunità francese residente in Italia conta quasi 30.000 persone (quasi il 2,8% della popolazione straniera residente in Italia).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I Francesi sono concentrati principalmente a : Milano, Roma, Torino e in Valle D’Aosta.</a:t>
            </a:r>
            <a:endParaRPr/>
          </a:p>
        </p:txBody>
      </p:sp>
      <p:pic>
        <p:nvPicPr>
          <p:cNvPr id="221" name="Google Shape;221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7" name="Google Shape;227;p13"/>
          <p:cNvGrpSpPr/>
          <p:nvPr/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28" name="Google Shape;228;p13"/>
            <p:cNvSpPr/>
            <p:nvPr/>
          </p:nvSpPr>
          <p:spPr>
            <a:xfrm>
              <a:off x="11223203" y="635716"/>
              <a:ext cx="328612" cy="1742360"/>
            </a:xfrm>
            <a:custGeom>
              <a:avLst/>
              <a:gdLst/>
              <a:ahLst/>
              <a:cxnLst/>
              <a:rect l="l" t="t" r="r" b="b"/>
              <a:pathLst>
                <a:path w="207" h="1114" extrusionOk="0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409710" y="1022350"/>
              <a:ext cx="709612" cy="2095501"/>
            </a:xfrm>
            <a:custGeom>
              <a:avLst/>
              <a:gdLst/>
              <a:ahLst/>
              <a:cxnLst/>
              <a:rect l="l" t="t" r="r" b="b"/>
              <a:pathLst>
                <a:path w="447" h="1363" extrusionOk="0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409710" y="837744"/>
              <a:ext cx="403225" cy="1705431"/>
            </a:xfrm>
            <a:custGeom>
              <a:avLst/>
              <a:gdLst/>
              <a:ahLst/>
              <a:cxnLst/>
              <a:rect l="l" t="t" r="r" b="b"/>
              <a:pathLst>
                <a:path w="254" h="1109" extrusionOk="0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644660" y="640894"/>
              <a:ext cx="168275" cy="1713195"/>
            </a:xfrm>
            <a:custGeom>
              <a:avLst/>
              <a:gdLst/>
              <a:ahLst/>
              <a:cxnLst/>
              <a:rect l="l" t="t" r="r" b="b"/>
              <a:pathLst>
                <a:path w="106" h="1114" extrusionOk="0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3" name="Google Shape;233;p13"/>
          <p:cNvSpPr txBox="1"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dirty="0" err="1">
                <a:solidFill>
                  <a:srgbClr val="FFFFFF"/>
                </a:solidFill>
              </a:rPr>
              <a:t>Qualche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dato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dirty="0">
                <a:solidFill>
                  <a:srgbClr val="FF0000"/>
                </a:solidFill>
              </a:rPr>
              <a:t>Some data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34" name="Google Shape;234;p13"/>
          <p:cNvSpPr txBox="1">
            <a:spLocks noGrp="1"/>
          </p:cNvSpPr>
          <p:nvPr>
            <p:ph type="body" idx="2"/>
          </p:nvPr>
        </p:nvSpPr>
        <p:spPr>
          <a:xfrm>
            <a:off x="1486914" y="2663263"/>
            <a:ext cx="3386332" cy="238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A partire dal 2006 fino ad arrivare al 2010 la popolazione francese aumentò drasticamente fino ad arrivare ad un massimo di 33.400 abitanti per poi riscendere negli anni successivi .</a:t>
            </a:r>
            <a:endParaRPr/>
          </a:p>
        </p:txBody>
      </p:sp>
      <p:pic>
        <p:nvPicPr>
          <p:cNvPr id="235" name="Google Shape;235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64" r="-3" b="-3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4"/>
          <p:cNvSpPr/>
          <p:nvPr/>
        </p:nvSpPr>
        <p:spPr>
          <a:xfrm>
            <a:off x="10989586" y="1070835"/>
            <a:ext cx="687754" cy="5710965"/>
          </a:xfrm>
          <a:custGeom>
            <a:avLst/>
            <a:gdLst/>
            <a:ahLst/>
            <a:cxnLst/>
            <a:rect l="l" t="t" r="r" b="b"/>
            <a:pathLst>
              <a:path w="414" h="2447" extrusionOk="0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4"/>
          <p:cNvSpPr/>
          <p:nvPr/>
        </p:nvSpPr>
        <p:spPr>
          <a:xfrm>
            <a:off x="10988949" y="803186"/>
            <a:ext cx="409371" cy="5521414"/>
          </a:xfrm>
          <a:custGeom>
            <a:avLst/>
            <a:gdLst/>
            <a:ahLst/>
            <a:cxnLst/>
            <a:rect l="l" t="t" r="r" b="b"/>
            <a:pathLst>
              <a:path w="209" h="2358" extrusionOk="0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4"/>
          <p:cNvSpPr/>
          <p:nvPr/>
        </p:nvSpPr>
        <p:spPr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4"/>
          <p:cNvSpPr txBox="1">
            <a:spLocks noGrp="1"/>
          </p:cNvSpPr>
          <p:nvPr>
            <p:ph type="title"/>
          </p:nvPr>
        </p:nvSpPr>
        <p:spPr>
          <a:xfrm>
            <a:off x="7879894" y="1659987"/>
            <a:ext cx="2597443" cy="89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dirty="0">
                <a:solidFill>
                  <a:srgbClr val="FF0000"/>
                </a:solidFill>
              </a:rPr>
              <a:t>Integration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245" name="Google Shape;245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804101" y="804101"/>
            <a:ext cx="6730556" cy="5249798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4"/>
          <p:cNvSpPr txBox="1">
            <a:spLocks noGrp="1"/>
          </p:cNvSpPr>
          <p:nvPr>
            <p:ph type="body" idx="2"/>
          </p:nvPr>
        </p:nvSpPr>
        <p:spPr>
          <a:xfrm>
            <a:off x="7835105" y="3072208"/>
            <a:ext cx="3264916" cy="2660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</a:rPr>
              <a:t>Questi sono ben integrati nella nostra società, partendo proprio dalle scuole primarie fino alle università nelle quali sono molto presenti. </a:t>
            </a:r>
            <a:endParaRPr/>
          </a:p>
        </p:txBody>
      </p:sp>
      <p:sp>
        <p:nvSpPr>
          <p:cNvPr id="247" name="Google Shape;247;p14"/>
          <p:cNvSpPr/>
          <p:nvPr/>
        </p:nvSpPr>
        <p:spPr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5"/>
          <p:cNvSpPr/>
          <p:nvPr/>
        </p:nvSpPr>
        <p:spPr>
          <a:xfrm>
            <a:off x="6794214" y="900814"/>
            <a:ext cx="759618" cy="5710965"/>
          </a:xfrm>
          <a:custGeom>
            <a:avLst/>
            <a:gdLst/>
            <a:ahLst/>
            <a:cxnLst/>
            <a:rect l="l" t="t" r="r" b="b"/>
            <a:pathLst>
              <a:path w="414" h="2447" extrusionOk="0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5"/>
          <p:cNvSpPr/>
          <p:nvPr/>
        </p:nvSpPr>
        <p:spPr>
          <a:xfrm>
            <a:off x="6792875" y="633165"/>
            <a:ext cx="482654" cy="5521414"/>
          </a:xfrm>
          <a:custGeom>
            <a:avLst/>
            <a:gdLst/>
            <a:ahLst/>
            <a:cxnLst/>
            <a:rect l="l" t="t" r="r" b="b"/>
            <a:pathLst>
              <a:path w="209" h="2358" extrusionOk="0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5"/>
          <p:cNvSpPr/>
          <p:nvPr/>
        </p:nvSpPr>
        <p:spPr>
          <a:xfrm>
            <a:off x="-1" y="634080"/>
            <a:ext cx="7275530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5"/>
          <p:cNvSpPr txBox="1">
            <a:spLocks noGrp="1"/>
          </p:cNvSpPr>
          <p:nvPr>
            <p:ph type="title"/>
          </p:nvPr>
        </p:nvSpPr>
        <p:spPr>
          <a:xfrm>
            <a:off x="804201" y="951273"/>
            <a:ext cx="6149595" cy="1190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Economia </a:t>
            </a:r>
            <a:r>
              <a:rPr lang="en-US" sz="3600">
                <a:solidFill>
                  <a:srgbClr val="FFFFFF"/>
                </a:solidFill>
              </a:rPr>
              <a:t> </a:t>
            </a:r>
            <a:endParaRPr/>
          </a:p>
        </p:txBody>
      </p:sp>
      <p:sp>
        <p:nvSpPr>
          <p:cNvPr id="257" name="Google Shape;257;p15"/>
          <p:cNvSpPr txBox="1">
            <a:spLocks noGrp="1"/>
          </p:cNvSpPr>
          <p:nvPr>
            <p:ph type="body" idx="2"/>
          </p:nvPr>
        </p:nvSpPr>
        <p:spPr>
          <a:xfrm>
            <a:off x="804201" y="2192278"/>
            <a:ext cx="4588032" cy="1762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-95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dirty="0"/>
          </a:p>
          <a:p>
            <a:pPr marL="0" lvl="0" indent="-95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1" dirty="0">
                <a:solidFill>
                  <a:schemeClr val="bg1"/>
                </a:solidFill>
              </a:rPr>
              <a:t>La </a:t>
            </a:r>
            <a:r>
              <a:rPr lang="en-US" sz="2000" i="1" dirty="0">
                <a:solidFill>
                  <a:schemeClr val="bg1"/>
                </a:solidFill>
              </a:rPr>
              <a:t>Francia è </a:t>
            </a:r>
            <a:r>
              <a:rPr lang="en-US" sz="2000" i="1" dirty="0" err="1">
                <a:solidFill>
                  <a:schemeClr val="bg1"/>
                </a:solidFill>
              </a:rPr>
              <a:t>quinta</a:t>
            </a:r>
            <a:r>
              <a:rPr lang="en-US" sz="2000" i="1" dirty="0">
                <a:solidFill>
                  <a:schemeClr val="bg1"/>
                </a:solidFill>
              </a:rPr>
              <a:t> al mondo per </a:t>
            </a:r>
            <a:r>
              <a:rPr lang="en-US" sz="2000" i="1" dirty="0" err="1">
                <a:solidFill>
                  <a:schemeClr val="bg1"/>
                </a:solidFill>
              </a:rPr>
              <a:t>esportazion</a:t>
            </a:r>
            <a:r>
              <a:rPr lang="en-US" sz="2000" b="1" i="1" dirty="0" err="1">
                <a:solidFill>
                  <a:schemeClr val="bg1"/>
                </a:solidFill>
              </a:rPr>
              <a:t>e</a:t>
            </a:r>
            <a:r>
              <a:rPr lang="en-US" sz="2000" b="1" i="1" dirty="0">
                <a:solidFill>
                  <a:schemeClr val="bg1"/>
                </a:solidFill>
              </a:rPr>
              <a:t> e  </a:t>
            </a:r>
            <a:r>
              <a:rPr lang="en-US" sz="2000" i="1" dirty="0" err="1">
                <a:solidFill>
                  <a:schemeClr val="bg1"/>
                </a:solidFill>
              </a:rPr>
              <a:t>nell’industria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della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manifattura</a:t>
            </a:r>
            <a:r>
              <a:rPr lang="en-US" sz="2000" i="1" dirty="0">
                <a:solidFill>
                  <a:schemeClr val="bg1"/>
                </a:solidFill>
              </a:rPr>
              <a:t> e </a:t>
            </a:r>
            <a:r>
              <a:rPr lang="en-US" sz="2000" i="1" dirty="0" err="1">
                <a:solidFill>
                  <a:schemeClr val="bg1"/>
                </a:solidFill>
              </a:rPr>
              <a:t>seconda</a:t>
            </a:r>
            <a:r>
              <a:rPr lang="en-US" sz="2000" i="1" dirty="0">
                <a:solidFill>
                  <a:schemeClr val="bg1"/>
                </a:solidFill>
              </a:rPr>
              <a:t> per </a:t>
            </a:r>
            <a:r>
              <a:rPr lang="en-US" sz="2000" i="1" dirty="0" err="1">
                <a:solidFill>
                  <a:schemeClr val="bg1"/>
                </a:solidFill>
              </a:rPr>
              <a:t>i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prodotti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agricoli</a:t>
            </a:r>
            <a:r>
              <a:rPr lang="en-US" sz="2000" i="1" dirty="0">
                <a:solidFill>
                  <a:schemeClr val="bg1"/>
                </a:solidFill>
              </a:rPr>
              <a:t> e </a:t>
            </a:r>
            <a:r>
              <a:rPr lang="en-US" sz="2000" i="1" dirty="0" err="1">
                <a:solidFill>
                  <a:schemeClr val="bg1"/>
                </a:solidFill>
              </a:rPr>
              <a:t>agroalimentari</a:t>
            </a:r>
            <a:r>
              <a:rPr lang="en-US" sz="2400" i="1" dirty="0">
                <a:solidFill>
                  <a:schemeClr val="bg1"/>
                </a:solidFill>
              </a:rPr>
              <a:t>.</a:t>
            </a:r>
            <a:endParaRPr i="1" dirty="0">
              <a:solidFill>
                <a:schemeClr val="bg1"/>
              </a:solidFill>
            </a:endParaRPr>
          </a:p>
        </p:txBody>
      </p:sp>
      <p:pic>
        <p:nvPicPr>
          <p:cNvPr id="258" name="Google Shape;258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554137" y="1353980"/>
            <a:ext cx="4637558" cy="525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4" name="Google Shape;264;p16"/>
          <p:cNvGrpSpPr/>
          <p:nvPr/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65" name="Google Shape;265;p16"/>
            <p:cNvSpPr/>
            <p:nvPr/>
          </p:nvSpPr>
          <p:spPr>
            <a:xfrm>
              <a:off x="11223203" y="635716"/>
              <a:ext cx="328612" cy="1742360"/>
            </a:xfrm>
            <a:custGeom>
              <a:avLst/>
              <a:gdLst/>
              <a:ahLst/>
              <a:cxnLst/>
              <a:rect l="l" t="t" r="r" b="b"/>
              <a:pathLst>
                <a:path w="207" h="1114" extrusionOk="0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409710" y="1022350"/>
              <a:ext cx="709612" cy="2095501"/>
            </a:xfrm>
            <a:custGeom>
              <a:avLst/>
              <a:gdLst/>
              <a:ahLst/>
              <a:cxnLst/>
              <a:rect l="l" t="t" r="r" b="b"/>
              <a:pathLst>
                <a:path w="447" h="1363" extrusionOk="0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409710" y="837744"/>
              <a:ext cx="403225" cy="1705431"/>
            </a:xfrm>
            <a:custGeom>
              <a:avLst/>
              <a:gdLst/>
              <a:ahLst/>
              <a:cxnLst/>
              <a:rect l="l" t="t" r="r" b="b"/>
              <a:pathLst>
                <a:path w="254" h="1109" extrusionOk="0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644660" y="640894"/>
              <a:ext cx="168275" cy="1713195"/>
            </a:xfrm>
            <a:custGeom>
              <a:avLst/>
              <a:gdLst/>
              <a:ahLst/>
              <a:cxnLst/>
              <a:rect l="l" t="t" r="r" b="b"/>
              <a:pathLst>
                <a:path w="106" h="1114" extrusionOk="0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0" name="Google Shape;270;p16"/>
          <p:cNvSpPr txBox="1"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dirty="0" err="1">
                <a:solidFill>
                  <a:srgbClr val="FFFFFF"/>
                </a:solidFill>
              </a:rPr>
              <a:t>Italiani</a:t>
            </a:r>
            <a:r>
              <a:rPr lang="en-US" dirty="0">
                <a:solidFill>
                  <a:srgbClr val="FFFFFF"/>
                </a:solidFill>
              </a:rPr>
              <a:t> in Francia 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dirty="0">
                <a:solidFill>
                  <a:srgbClr val="FF0000"/>
                </a:solidFill>
              </a:rPr>
              <a:t>Italians in France 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71" name="Google Shape;271;p16"/>
          <p:cNvSpPr txBox="1">
            <a:spLocks noGrp="1"/>
          </p:cNvSpPr>
          <p:nvPr>
            <p:ph type="body" idx="2"/>
          </p:nvPr>
        </p:nvSpPr>
        <p:spPr>
          <a:xfrm>
            <a:off x="1290704" y="2549815"/>
            <a:ext cx="3948045" cy="4070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/>
              <a:t>UN DATO SORPRENDENTE </a:t>
            </a:r>
            <a:r>
              <a:rPr lang="en-US" sz="2000"/>
              <a:t>è quello dei cittadini italiani in Francia</a:t>
            </a:r>
            <a:r>
              <a:rPr lang="en-US" sz="2000" b="1"/>
              <a:t> : </a:t>
            </a:r>
            <a:r>
              <a:rPr lang="en-US" sz="2000"/>
              <a:t>questi superano quasi 370.000 e provengono soprattutto dal Sud</a:t>
            </a:r>
            <a:r>
              <a:rPr lang="en-US" sz="2000" b="1"/>
              <a:t>,</a:t>
            </a:r>
            <a:r>
              <a:rPr lang="en-US" sz="2000"/>
              <a:t> </a:t>
            </a:r>
            <a:r>
              <a:rPr lang="en-US" sz="2000" b="1"/>
              <a:t>infatti circa il 10% sono Calabresi, il 12% Pugliesi, il 20% Siciliani per un totale di 61000 persone </a:t>
            </a:r>
            <a:endParaRPr/>
          </a:p>
        </p:txBody>
      </p:sp>
      <p:pic>
        <p:nvPicPr>
          <p:cNvPr id="272" name="Google Shape;272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7"/>
          <p:cNvSpPr/>
          <p:nvPr/>
        </p:nvSpPr>
        <p:spPr>
          <a:xfrm>
            <a:off x="6794214" y="900814"/>
            <a:ext cx="759618" cy="5710965"/>
          </a:xfrm>
          <a:custGeom>
            <a:avLst/>
            <a:gdLst/>
            <a:ahLst/>
            <a:cxnLst/>
            <a:rect l="l" t="t" r="r" b="b"/>
            <a:pathLst>
              <a:path w="414" h="2447" extrusionOk="0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7"/>
          <p:cNvSpPr/>
          <p:nvPr/>
        </p:nvSpPr>
        <p:spPr>
          <a:xfrm>
            <a:off x="6792875" y="633165"/>
            <a:ext cx="482654" cy="5521414"/>
          </a:xfrm>
          <a:custGeom>
            <a:avLst/>
            <a:gdLst/>
            <a:ahLst/>
            <a:cxnLst/>
            <a:rect l="l" t="t" r="r" b="b"/>
            <a:pathLst>
              <a:path w="209" h="2358" extrusionOk="0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7"/>
          <p:cNvSpPr/>
          <p:nvPr/>
        </p:nvSpPr>
        <p:spPr>
          <a:xfrm>
            <a:off x="-1" y="634080"/>
            <a:ext cx="7275530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7"/>
          <p:cNvSpPr txBox="1">
            <a:spLocks noGrp="1"/>
          </p:cNvSpPr>
          <p:nvPr>
            <p:ph type="title"/>
          </p:nvPr>
        </p:nvSpPr>
        <p:spPr>
          <a:xfrm>
            <a:off x="804201" y="951273"/>
            <a:ext cx="6149595" cy="1190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dirty="0" err="1">
                <a:solidFill>
                  <a:srgbClr val="FFFFFF"/>
                </a:solidFill>
              </a:rPr>
              <a:t>Fuga</a:t>
            </a:r>
            <a:r>
              <a:rPr lang="en-US" dirty="0">
                <a:solidFill>
                  <a:srgbClr val="FFFFFF"/>
                </a:solidFill>
              </a:rPr>
              <a:t> di </a:t>
            </a:r>
            <a:r>
              <a:rPr lang="en-US" dirty="0" err="1">
                <a:solidFill>
                  <a:srgbClr val="FFFFFF"/>
                </a:solidFill>
              </a:rPr>
              <a:t>cervelli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dirty="0">
                <a:solidFill>
                  <a:srgbClr val="FF0000"/>
                </a:solidFill>
              </a:rPr>
              <a:t>Brain Drain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82" name="Google Shape;282;p17"/>
          <p:cNvSpPr txBox="1">
            <a:spLocks noGrp="1"/>
          </p:cNvSpPr>
          <p:nvPr>
            <p:ph type="body" idx="2"/>
          </p:nvPr>
        </p:nvSpPr>
        <p:spPr>
          <a:xfrm>
            <a:off x="804201" y="2459012"/>
            <a:ext cx="5533435" cy="2072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FEFFFF"/>
                </a:solidFill>
              </a:rPr>
              <a:t>Il vero problema di questo spostamento di persone è che più del 30% di loro sono laureate, questo sta a indicare una vera e propria fuga di cervelli che col passare del tempo porteranno l’Italia sempre più in crisi.</a:t>
            </a:r>
            <a:endParaRPr/>
          </a:p>
        </p:txBody>
      </p:sp>
      <p:pic>
        <p:nvPicPr>
          <p:cNvPr id="283" name="Google Shape;283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4137" y="1353980"/>
            <a:ext cx="4637558" cy="525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p18" descr="Immagine che contiene testo, parecchi&#10;&#10;Descrizione generata automaticamente"/>
          <p:cNvPicPr preferRelativeResize="0"/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12191999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8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 b="1" dirty="0">
                <a:solidFill>
                  <a:srgbClr val="FFFFFF"/>
                </a:solidFill>
              </a:rPr>
              <a:t>I Galli </a:t>
            </a:r>
            <a:r>
              <a:rPr lang="en-US" b="1" dirty="0" err="1">
                <a:solidFill>
                  <a:srgbClr val="FFFFFF"/>
                </a:solidFill>
              </a:rPr>
              <a:t>Senoni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endParaRPr b="1" dirty="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 b="1" dirty="0" err="1">
                <a:solidFill>
                  <a:srgbClr val="FF0000"/>
                </a:solidFill>
              </a:rPr>
              <a:t>Senoni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Gauls</a:t>
            </a:r>
            <a:endParaRPr b="1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endParaRPr b="1" dirty="0">
              <a:solidFill>
                <a:srgbClr val="FFFFFF"/>
              </a:solidFill>
            </a:endParaRPr>
          </a:p>
        </p:txBody>
      </p:sp>
      <p:sp>
        <p:nvSpPr>
          <p:cNvPr id="291" name="Google Shape;291;p18"/>
          <p:cNvSpPr txBox="1"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 b="1">
                <a:solidFill>
                  <a:srgbClr val="FFFFFF"/>
                </a:solidFill>
              </a:rPr>
              <a:t>CARATTERISTICHE, LA SOCIETÀ E GLI INSEDIAMENTI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 dirty="0">
                <a:solidFill>
                  <a:srgbClr val="FFFFFF"/>
                </a:solidFill>
              </a:rPr>
              <a:t>I  Galli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err="1">
                <a:solidFill>
                  <a:srgbClr val="FF0000"/>
                </a:solidFill>
              </a:rPr>
              <a:t>Gauls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19" descr="Immagine che contiene testo&#10;&#10;Descrizione generata automaticamente"/>
          <p:cNvPicPr preferRelativeResize="0"/>
          <p:nvPr/>
        </p:nvPicPr>
        <p:blipFill rotWithShape="1">
          <a:blip r:embed="rId3" cstate="screen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9"/>
          <p:cNvSpPr txBox="1"/>
          <p:nvPr/>
        </p:nvSpPr>
        <p:spPr>
          <a:xfrm>
            <a:off x="1769532" y="2091263"/>
            <a:ext cx="8652938" cy="246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IL SACCO DI ROMA</a:t>
            </a:r>
            <a:endParaRPr sz="3200" b="1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Sack of Rome</a:t>
            </a:r>
          </a:p>
          <a:p>
            <a:pPr marL="0" marR="0" lvl="0" indent="0" algn="ctr" rtl="0">
              <a:lnSpc>
                <a:spcPct val="83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BRENNO , I GALLI  E  LA  SPIETATA  LOTTA CONTRO I  ROMANI</a:t>
            </a:r>
            <a:endParaRPr dirty="0"/>
          </a:p>
          <a:p>
            <a:pPr marL="0" marR="0" lvl="0" indent="0" algn="ctr" rtl="0">
              <a:lnSpc>
                <a:spcPct val="83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387 A.C -295 A.C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0"/>
          <p:cNvSpPr txBox="1">
            <a:spLocks noGrp="1"/>
          </p:cNvSpPr>
          <p:nvPr>
            <p:ph type="title"/>
          </p:nvPr>
        </p:nvSpPr>
        <p:spPr>
          <a:xfrm>
            <a:off x="5353249" y="1916670"/>
            <a:ext cx="5716338" cy="304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cap="none" dirty="0"/>
              <a:t>FURIO CAMILLO</a:t>
            </a:r>
            <a:br>
              <a:rPr lang="en-US" sz="5400" cap="none" dirty="0"/>
            </a:br>
            <a:r>
              <a:rPr lang="en-US" sz="2400" cap="none" dirty="0"/>
              <a:t>E L’ACCORDO CON I GALLI</a:t>
            </a:r>
            <a:endParaRPr sz="2400" cap="none" dirty="0"/>
          </a:p>
          <a:p>
            <a:pPr marL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2400" dirty="0" err="1">
                <a:solidFill>
                  <a:srgbClr val="FF0000"/>
                </a:solidFill>
              </a:rPr>
              <a:t>Furius</a:t>
            </a:r>
            <a:r>
              <a:rPr lang="en-US" sz="2400" dirty="0">
                <a:solidFill>
                  <a:srgbClr val="FF0000"/>
                </a:solidFill>
              </a:rPr>
              <a:t> Camillus and the deal with </a:t>
            </a:r>
            <a:r>
              <a:rPr lang="en-US" sz="2400" dirty="0" err="1">
                <a:solidFill>
                  <a:srgbClr val="FF0000"/>
                </a:solidFill>
              </a:rPr>
              <a:t>Gauls</a:t>
            </a:r>
            <a:endParaRPr sz="2400" dirty="0">
              <a:solidFill>
                <a:srgbClr val="FF0000"/>
              </a:solidFill>
            </a:endParaRPr>
          </a:p>
        </p:txBody>
      </p:sp>
      <p:pic>
        <p:nvPicPr>
          <p:cNvPr id="303" name="Google Shape;303;p20" descr="Immagine che contiene testo&#10;&#10;Descrizione generat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1170" y="1732955"/>
            <a:ext cx="3752067" cy="3410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21" descr="Immagine che contiene testo, erba&#10;&#10;Descrizione generat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46383" y="10"/>
            <a:ext cx="7545616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1"/>
          <p:cNvSpPr txBox="1">
            <a:spLocks noGrp="1"/>
          </p:cNvSpPr>
          <p:nvPr>
            <p:ph type="title"/>
          </p:nvPr>
        </p:nvSpPr>
        <p:spPr>
          <a:xfrm>
            <a:off x="466524" y="1340361"/>
            <a:ext cx="3729162" cy="3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cap="none" dirty="0">
                <a:solidFill>
                  <a:schemeClr val="dk1"/>
                </a:solidFill>
              </a:rPr>
              <a:t>BATTAGLIA DI SENTINO:</a:t>
            </a:r>
            <a:br>
              <a:rPr lang="en-US" cap="none" dirty="0">
                <a:solidFill>
                  <a:schemeClr val="dk1"/>
                </a:solidFill>
              </a:rPr>
            </a:br>
            <a:r>
              <a:rPr lang="en-US" sz="2000" cap="none" dirty="0">
                <a:solidFill>
                  <a:schemeClr val="dk1"/>
                </a:solidFill>
              </a:rPr>
              <a:t>295 A.C-191 A.C</a:t>
            </a:r>
            <a:br>
              <a:rPr lang="en-US" sz="2000" cap="none" dirty="0">
                <a:solidFill>
                  <a:schemeClr val="dk1"/>
                </a:solidFill>
              </a:rPr>
            </a:br>
            <a:r>
              <a:rPr lang="en-US" sz="2000" b="1" cap="none" dirty="0">
                <a:solidFill>
                  <a:srgbClr val="FF0000"/>
                </a:solidFill>
              </a:rPr>
              <a:t>The battle of </a:t>
            </a:r>
            <a:r>
              <a:rPr lang="en-US" sz="2000" b="1" cap="none" dirty="0" err="1">
                <a:solidFill>
                  <a:srgbClr val="FF0000"/>
                </a:solidFill>
              </a:rPr>
              <a:t>Sentinum</a:t>
            </a:r>
            <a:endParaRPr b="1" cap="non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22" descr="Immagine che contiene parete, interni, diverso, parecchi&#10;&#10;Descrizione generat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53386" y="1958853"/>
            <a:ext cx="9485227" cy="43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2"/>
          <p:cNvSpPr txBox="1"/>
          <p:nvPr/>
        </p:nvSpPr>
        <p:spPr>
          <a:xfrm>
            <a:off x="2056025" y="0"/>
            <a:ext cx="7894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CIVITALBA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L’ARCHEOLOGO  BRIZIO E I VARI RITROVAMENTI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Temple of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Civitalba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 war against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Gauls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3"/>
          <p:cNvSpPr txBox="1">
            <a:spLocks noGrp="1"/>
          </p:cNvSpPr>
          <p:nvPr>
            <p:ph type="title"/>
          </p:nvPr>
        </p:nvSpPr>
        <p:spPr>
          <a:xfrm>
            <a:off x="8174737" y="1009402"/>
            <a:ext cx="3377183" cy="370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ASTERIX E OBELIX:</a:t>
            </a:r>
            <a:br>
              <a:rPr lang="en-US">
                <a:solidFill>
                  <a:schemeClr val="lt1"/>
                </a:solidFill>
              </a:rPr>
            </a:br>
            <a:r>
              <a:rPr lang="en-US" sz="2000">
                <a:solidFill>
                  <a:schemeClr val="lt1"/>
                </a:solidFill>
              </a:rPr>
              <a:t>GLI ICONICI GALLI DI RENE GOSCINNY</a:t>
            </a:r>
            <a:br>
              <a:rPr lang="en-US" sz="2000">
                <a:solidFill>
                  <a:schemeClr val="lt1"/>
                </a:solidFill>
              </a:rPr>
            </a:br>
            <a:r>
              <a:rPr lang="en-US" sz="2000">
                <a:solidFill>
                  <a:schemeClr val="lt1"/>
                </a:solidFill>
              </a:rPr>
              <a:t>E</a:t>
            </a:r>
            <a:br>
              <a:rPr lang="en-US" sz="2000">
                <a:solidFill>
                  <a:schemeClr val="lt1"/>
                </a:solidFill>
              </a:rPr>
            </a:br>
            <a:r>
              <a:rPr lang="en-US" sz="2000">
                <a:solidFill>
                  <a:schemeClr val="lt1"/>
                </a:solidFill>
              </a:rPr>
              <a:t>ALBERT UDERZO</a:t>
            </a:r>
            <a:endParaRPr/>
          </a:p>
        </p:txBody>
      </p:sp>
      <p:pic>
        <p:nvPicPr>
          <p:cNvPr id="321" name="Google Shape;321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9664" y="20"/>
            <a:ext cx="7534625" cy="685798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3"/>
          <p:cNvSpPr/>
          <p:nvPr/>
        </p:nvSpPr>
        <p:spPr>
          <a:xfrm>
            <a:off x="0" y="0"/>
            <a:ext cx="5008728" cy="676522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3"/>
          <p:cNvSpPr txBox="1"/>
          <p:nvPr/>
        </p:nvSpPr>
        <p:spPr>
          <a:xfrm>
            <a:off x="640080" y="1922827"/>
            <a:ext cx="362950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Asterix e Obelix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Gli iconici Galli di Rene Goscinny e Albert Uderzo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4142164" y="-1"/>
            <a:ext cx="759618" cy="6858000"/>
          </a:xfrm>
          <a:custGeom>
            <a:avLst/>
            <a:gdLst/>
            <a:ahLst/>
            <a:cxnLst/>
            <a:rect l="l" t="t" r="r" b="b"/>
            <a:pathLst>
              <a:path w="759618" h="6858000" extrusionOk="0">
                <a:moveTo>
                  <a:pt x="2273" y="0"/>
                </a:moveTo>
                <a:lnTo>
                  <a:pt x="759617" y="0"/>
                </a:lnTo>
                <a:lnTo>
                  <a:pt x="759617" y="1613807"/>
                </a:lnTo>
                <a:lnTo>
                  <a:pt x="759618" y="1613808"/>
                </a:lnTo>
                <a:lnTo>
                  <a:pt x="759618" y="6858000"/>
                </a:lnTo>
                <a:lnTo>
                  <a:pt x="0" y="6391227"/>
                </a:lnTo>
                <a:lnTo>
                  <a:pt x="0" y="1147035"/>
                </a:lnTo>
                <a:lnTo>
                  <a:pt x="2273" y="1148432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4144437" y="879652"/>
            <a:ext cx="482654" cy="5521414"/>
          </a:xfrm>
          <a:custGeom>
            <a:avLst/>
            <a:gdLst/>
            <a:ahLst/>
            <a:cxnLst/>
            <a:rect l="l" t="t" r="r" b="b"/>
            <a:pathLst>
              <a:path w="209" h="2358" extrusionOk="0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" y="1"/>
            <a:ext cx="4634682" cy="614100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"/>
          <p:cNvSpPr/>
          <p:nvPr/>
        </p:nvSpPr>
        <p:spPr>
          <a:xfrm>
            <a:off x="4901782" y="1"/>
            <a:ext cx="728717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title"/>
          </p:nvPr>
        </p:nvSpPr>
        <p:spPr>
          <a:xfrm>
            <a:off x="5552841" y="643465"/>
            <a:ext cx="5840770" cy="1779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dirty="0">
                <a:solidFill>
                  <a:srgbClr val="FFFFFF"/>
                </a:solidFill>
              </a:rPr>
              <a:t>La </a:t>
            </a:r>
            <a:r>
              <a:rPr lang="en-US" dirty="0" err="1">
                <a:solidFill>
                  <a:srgbClr val="FFFFFF"/>
                </a:solidFill>
              </a:rPr>
              <a:t>conquista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della</a:t>
            </a:r>
            <a:r>
              <a:rPr lang="en-US" dirty="0">
                <a:solidFill>
                  <a:srgbClr val="FFFFFF"/>
                </a:solidFill>
              </a:rPr>
              <a:t> Gallia </a:t>
            </a:r>
            <a:r>
              <a:rPr lang="en-US" dirty="0" err="1">
                <a:solidFill>
                  <a:srgbClr val="FFFFFF"/>
                </a:solidFill>
              </a:rPr>
              <a:t>Narbonese</a:t>
            </a:r>
            <a:r>
              <a:rPr lang="en-US" dirty="0">
                <a:solidFill>
                  <a:srgbClr val="FFFFFF"/>
                </a:solidFill>
              </a:rPr>
              <a:t> 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dirty="0">
                <a:solidFill>
                  <a:srgbClr val="FF0000"/>
                </a:solidFill>
              </a:rPr>
              <a:t>In the Gallia </a:t>
            </a:r>
            <a:r>
              <a:rPr lang="en-US" dirty="0" err="1">
                <a:solidFill>
                  <a:srgbClr val="FF0000"/>
                </a:solidFill>
              </a:rPr>
              <a:t>Narbonensis</a:t>
            </a:r>
            <a:r>
              <a:rPr lang="en-US" dirty="0">
                <a:solidFill>
                  <a:srgbClr val="FF0000"/>
                </a:solidFill>
              </a:rPr>
              <a:t> (Provence)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body" idx="2"/>
          </p:nvPr>
        </p:nvSpPr>
        <p:spPr>
          <a:xfrm>
            <a:off x="5552840" y="2518012"/>
            <a:ext cx="5840770" cy="3622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200" dirty="0">
              <a:solidFill>
                <a:srgbClr val="FEFFFF"/>
              </a:solidFill>
            </a:endParaRPr>
          </a:p>
          <a:p>
            <a:pPr marL="0" lvl="0" indent="139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200" dirty="0">
              <a:solidFill>
                <a:srgbClr val="FEFFFF"/>
              </a:solidFill>
            </a:endParaRPr>
          </a:p>
          <a:p>
            <a:pPr marL="0" lvl="0" indent="95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FFFF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Sin dal IV </a:t>
            </a:r>
            <a:r>
              <a:rPr lang="en-US" sz="2000" dirty="0" err="1">
                <a:solidFill>
                  <a:schemeClr val="bg1"/>
                </a:solidFill>
              </a:rPr>
              <a:t>secolo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a.C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fino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alla</a:t>
            </a:r>
            <a:r>
              <a:rPr lang="en-US" sz="2000" dirty="0">
                <a:solidFill>
                  <a:schemeClr val="bg1"/>
                </a:solidFill>
              </a:rPr>
              <a:t> fine del II le </a:t>
            </a:r>
            <a:r>
              <a:rPr lang="en-US" sz="2000" dirty="0" err="1">
                <a:solidFill>
                  <a:schemeClr val="bg1"/>
                </a:solidFill>
              </a:rPr>
              <a:t>popolazioni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galliche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penetrarono</a:t>
            </a:r>
            <a:r>
              <a:rPr lang="en-US" sz="2000" dirty="0">
                <a:solidFill>
                  <a:schemeClr val="bg1"/>
                </a:solidFill>
              </a:rPr>
              <a:t> a </a:t>
            </a:r>
            <a:r>
              <a:rPr lang="en-US" sz="2000" dirty="0" err="1">
                <a:solidFill>
                  <a:schemeClr val="bg1"/>
                </a:solidFill>
              </a:rPr>
              <a:t>più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riprese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dirty="0" err="1">
                <a:solidFill>
                  <a:schemeClr val="bg1"/>
                </a:solidFill>
              </a:rPr>
              <a:t>inl’Italia</a:t>
            </a:r>
            <a:r>
              <a:rPr lang="en-US" sz="2000" dirty="0">
                <a:solidFill>
                  <a:schemeClr val="bg1"/>
                </a:solidFill>
              </a:rPr>
              <a:t> fin </a:t>
            </a:r>
            <a:r>
              <a:rPr lang="en-US" sz="2000" dirty="0" err="1">
                <a:solidFill>
                  <a:schemeClr val="bg1"/>
                </a:solidFill>
              </a:rPr>
              <a:t>quando</a:t>
            </a:r>
            <a:r>
              <a:rPr lang="en-US" sz="2000" dirty="0">
                <a:solidFill>
                  <a:schemeClr val="bg1"/>
                </a:solidFill>
              </a:rPr>
              <a:t> dopo una </a:t>
            </a:r>
            <a:r>
              <a:rPr lang="en-US" sz="2000" dirty="0" err="1">
                <a:solidFill>
                  <a:schemeClr val="bg1"/>
                </a:solidFill>
              </a:rPr>
              <a:t>fortunata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serie</a:t>
            </a:r>
            <a:r>
              <a:rPr lang="en-US" sz="2000" dirty="0">
                <a:solidFill>
                  <a:schemeClr val="bg1"/>
                </a:solidFill>
              </a:rPr>
              <a:t> di </a:t>
            </a:r>
            <a:r>
              <a:rPr lang="en-US" sz="2000" dirty="0" err="1">
                <a:solidFill>
                  <a:schemeClr val="bg1"/>
                </a:solidFill>
              </a:rPr>
              <a:t>campagne</a:t>
            </a:r>
            <a:r>
              <a:rPr lang="en-US" sz="2000" dirty="0">
                <a:solidFill>
                  <a:schemeClr val="bg1"/>
                </a:solidFill>
              </a:rPr>
              <a:t> di </a:t>
            </a:r>
            <a:r>
              <a:rPr lang="en-US" sz="2000" dirty="0" err="1">
                <a:solidFill>
                  <a:schemeClr val="bg1"/>
                </a:solidFill>
              </a:rPr>
              <a:t>conquiste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romane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nella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parte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nord-ovest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dell’attuale</a:t>
            </a:r>
            <a:r>
              <a:rPr lang="en-US" sz="2000" dirty="0">
                <a:solidFill>
                  <a:schemeClr val="bg1"/>
                </a:solidFill>
              </a:rPr>
              <a:t> Italia (</a:t>
            </a:r>
            <a:r>
              <a:rPr lang="en-US" sz="2000" dirty="0" err="1">
                <a:solidFill>
                  <a:schemeClr val="bg1"/>
                </a:solidFill>
              </a:rPr>
              <a:t>Provenza</a:t>
            </a:r>
            <a:r>
              <a:rPr lang="en-US" sz="2000" dirty="0">
                <a:solidFill>
                  <a:schemeClr val="bg1"/>
                </a:solidFill>
              </a:rPr>
              <a:t>) </a:t>
            </a:r>
            <a:r>
              <a:rPr lang="en-US" sz="2000" dirty="0" err="1">
                <a:solidFill>
                  <a:schemeClr val="bg1"/>
                </a:solidFill>
              </a:rPr>
              <a:t>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arrivò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dirty="0" err="1">
                <a:solidFill>
                  <a:schemeClr val="bg1"/>
                </a:solidFill>
              </a:rPr>
              <a:t>alla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creazione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della</a:t>
            </a:r>
            <a:r>
              <a:rPr lang="en-US" sz="2000" dirty="0">
                <a:solidFill>
                  <a:schemeClr val="bg1"/>
                </a:solidFill>
              </a:rPr>
              <a:t> prima </a:t>
            </a:r>
            <a:r>
              <a:rPr lang="en-US" sz="2000" dirty="0" err="1">
                <a:solidFill>
                  <a:schemeClr val="bg1"/>
                </a:solidFill>
              </a:rPr>
              <a:t>provincia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romana</a:t>
            </a:r>
            <a:r>
              <a:rPr lang="en-US" sz="2000" dirty="0">
                <a:solidFill>
                  <a:schemeClr val="bg1"/>
                </a:solidFill>
              </a:rPr>
              <a:t> in Gallia: la Gallia </a:t>
            </a:r>
            <a:r>
              <a:rPr lang="en-US" sz="2000" dirty="0" err="1">
                <a:solidFill>
                  <a:schemeClr val="bg1"/>
                </a:solidFill>
              </a:rPr>
              <a:t>Narbonese</a:t>
            </a:r>
            <a:r>
              <a:rPr lang="en-US" sz="2000" dirty="0">
                <a:solidFill>
                  <a:schemeClr val="bg1"/>
                </a:solidFill>
              </a:rPr>
              <a:t> (121 </a:t>
            </a:r>
            <a:r>
              <a:rPr lang="en-US" sz="2000" dirty="0" err="1">
                <a:solidFill>
                  <a:schemeClr val="bg1"/>
                </a:solidFill>
              </a:rPr>
              <a:t>a.C</a:t>
            </a:r>
            <a:r>
              <a:rPr lang="en-US" sz="2000" dirty="0">
                <a:solidFill>
                  <a:schemeClr val="bg1"/>
                </a:solidFill>
              </a:rPr>
              <a:t>.)</a:t>
            </a:r>
            <a:endParaRPr dirty="0">
              <a:solidFill>
                <a:schemeClr val="bg1"/>
              </a:solidFill>
            </a:endParaRPr>
          </a:p>
          <a:p>
            <a:pPr marL="0" lvl="0" indent="139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200" dirty="0">
              <a:solidFill>
                <a:srgbClr val="FEFFFF"/>
              </a:solidFill>
            </a:endParaRPr>
          </a:p>
          <a:p>
            <a:pPr marL="0" lvl="0" indent="139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200" dirty="0">
              <a:solidFill>
                <a:srgbClr val="FEFFFF"/>
              </a:solidFill>
            </a:endParaRPr>
          </a:p>
          <a:p>
            <a:pPr marL="0" lvl="0" indent="139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200" dirty="0">
              <a:solidFill>
                <a:srgbClr val="FEFFFF"/>
              </a:solidFill>
            </a:endParaRPr>
          </a:p>
          <a:p>
            <a:pPr marL="0" lvl="0" indent="139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200" dirty="0">
              <a:solidFill>
                <a:srgbClr val="FE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3"/>
          <p:cNvGrpSpPr/>
          <p:nvPr/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2" name="Google Shape;122;p3"/>
            <p:cNvSpPr/>
            <p:nvPr/>
          </p:nvSpPr>
          <p:spPr>
            <a:xfrm>
              <a:off x="11223203" y="635716"/>
              <a:ext cx="328612" cy="1742360"/>
            </a:xfrm>
            <a:custGeom>
              <a:avLst/>
              <a:gdLst/>
              <a:ahLst/>
              <a:cxnLst/>
              <a:rect l="l" t="t" r="r" b="b"/>
              <a:pathLst>
                <a:path w="207" h="1114" extrusionOk="0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409710" y="1022350"/>
              <a:ext cx="709612" cy="2095501"/>
            </a:xfrm>
            <a:custGeom>
              <a:avLst/>
              <a:gdLst/>
              <a:ahLst/>
              <a:cxnLst/>
              <a:rect l="l" t="t" r="r" b="b"/>
              <a:pathLst>
                <a:path w="447" h="1363" extrusionOk="0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409710" y="837744"/>
              <a:ext cx="403225" cy="1705431"/>
            </a:xfrm>
            <a:custGeom>
              <a:avLst/>
              <a:gdLst/>
              <a:ahLst/>
              <a:cxnLst/>
              <a:rect l="l" t="t" r="r" b="b"/>
              <a:pathLst>
                <a:path w="254" h="1109" extrusionOk="0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644660" y="640894"/>
              <a:ext cx="168275" cy="1713195"/>
            </a:xfrm>
            <a:custGeom>
              <a:avLst/>
              <a:gdLst/>
              <a:ahLst/>
              <a:cxnLst/>
              <a:rect l="l" t="t" r="r" b="b"/>
              <a:pathLst>
                <a:path w="106" h="1114" extrusionOk="0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Google Shape;127;p3"/>
          <p:cNvSpPr txBox="1"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dirty="0" err="1">
                <a:solidFill>
                  <a:srgbClr val="FFFFFF"/>
                </a:solidFill>
              </a:rPr>
              <a:t>Conseguenze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en-US" dirty="0">
                <a:solidFill>
                  <a:srgbClr val="FF0000"/>
                </a:solidFill>
              </a:rPr>
              <a:t>Later on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28" name="Google Shape;128;p3"/>
          <p:cNvSpPr txBox="1">
            <a:spLocks noGrp="1"/>
          </p:cNvSpPr>
          <p:nvPr>
            <p:ph type="body" idx="2"/>
          </p:nvPr>
        </p:nvSpPr>
        <p:spPr>
          <a:xfrm>
            <a:off x="1424905" y="2494451"/>
            <a:ext cx="3498788" cy="234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-95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Subito dopo la </a:t>
            </a:r>
            <a:r>
              <a:rPr lang="en-US" sz="2000" b="1" dirty="0" err="1">
                <a:solidFill>
                  <a:schemeClr val="tx1"/>
                </a:solidFill>
              </a:rPr>
              <a:t>fondazione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della</a:t>
            </a:r>
            <a:r>
              <a:rPr lang="en-US" sz="2000" b="1" dirty="0">
                <a:solidFill>
                  <a:schemeClr val="tx1"/>
                </a:solidFill>
              </a:rPr>
              <a:t> Gallia </a:t>
            </a:r>
            <a:r>
              <a:rPr lang="en-US" sz="2000" b="1" dirty="0" err="1">
                <a:solidFill>
                  <a:schemeClr val="tx1"/>
                </a:solidFill>
              </a:rPr>
              <a:t>Narbonese</a:t>
            </a:r>
            <a:r>
              <a:rPr lang="en-US" sz="2000" b="1" dirty="0">
                <a:solidFill>
                  <a:schemeClr val="tx1"/>
                </a:solidFill>
              </a:rPr>
              <a:t> , il </a:t>
            </a:r>
            <a:r>
              <a:rPr lang="en-US" sz="2000" b="1" dirty="0" err="1">
                <a:solidFill>
                  <a:schemeClr val="tx1"/>
                </a:solidFill>
              </a:rPr>
              <a:t>flusso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degli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abitanti</a:t>
            </a:r>
            <a:r>
              <a:rPr lang="en-US" sz="2000" b="1" dirty="0">
                <a:solidFill>
                  <a:schemeClr val="tx1"/>
                </a:solidFill>
              </a:rPr>
              <a:t> di </a:t>
            </a:r>
            <a:r>
              <a:rPr lang="en-US" sz="2000" b="1" dirty="0" err="1">
                <a:solidFill>
                  <a:schemeClr val="tx1"/>
                </a:solidFill>
              </a:rPr>
              <a:t>quell’area</a:t>
            </a:r>
            <a:r>
              <a:rPr lang="en-US" sz="2000" b="1" dirty="0">
                <a:solidFill>
                  <a:schemeClr val="tx1"/>
                </a:solidFill>
              </a:rPr>
              <a:t> verso </a:t>
            </a:r>
            <a:r>
              <a:rPr lang="en-US" sz="2000" b="1" dirty="0" err="1">
                <a:solidFill>
                  <a:schemeClr val="tx1"/>
                </a:solidFill>
              </a:rPr>
              <a:t>l’Italia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aumentò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rapidamente</a:t>
            </a:r>
            <a:r>
              <a:rPr lang="en-US" sz="2000" b="1" dirty="0">
                <a:solidFill>
                  <a:schemeClr val="tx1"/>
                </a:solidFill>
              </a:rPr>
              <a:t> e di </a:t>
            </a:r>
            <a:r>
              <a:rPr lang="en-US" sz="2000" b="1" dirty="0" err="1">
                <a:solidFill>
                  <a:schemeClr val="tx1"/>
                </a:solidFill>
              </a:rPr>
              <a:t>conseguenza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anche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aumentò</a:t>
            </a:r>
            <a:r>
              <a:rPr lang="en-US" sz="2000" b="1" dirty="0">
                <a:solidFill>
                  <a:schemeClr val="tx1"/>
                </a:solidFill>
              </a:rPr>
              <a:t> il </a:t>
            </a:r>
            <a:r>
              <a:rPr lang="en-US" sz="2000" b="1" dirty="0" err="1">
                <a:solidFill>
                  <a:schemeClr val="tx1"/>
                </a:solidFill>
              </a:rPr>
              <a:t>numero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dei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professionisti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galli</a:t>
            </a:r>
            <a:r>
              <a:rPr lang="en-US" sz="2000" b="1" dirty="0">
                <a:solidFill>
                  <a:schemeClr val="tx1"/>
                </a:solidFill>
              </a:rPr>
              <a:t> in Italia</a:t>
            </a:r>
            <a:endParaRPr b="1" dirty="0">
              <a:solidFill>
                <a:schemeClr val="tx1"/>
              </a:solidFill>
            </a:endParaRPr>
          </a:p>
        </p:txBody>
      </p:sp>
      <p:pic>
        <p:nvPicPr>
          <p:cNvPr id="129" name="Google Shape;129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5" name="Google Shape;135;p4"/>
          <p:cNvGrpSpPr/>
          <p:nvPr/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6" name="Google Shape;136;p4"/>
            <p:cNvSpPr/>
            <p:nvPr/>
          </p:nvSpPr>
          <p:spPr>
            <a:xfrm>
              <a:off x="11223203" y="635716"/>
              <a:ext cx="328612" cy="1742360"/>
            </a:xfrm>
            <a:custGeom>
              <a:avLst/>
              <a:gdLst/>
              <a:ahLst/>
              <a:cxnLst/>
              <a:rect l="l" t="t" r="r" b="b"/>
              <a:pathLst>
                <a:path w="207" h="1114" extrusionOk="0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409710" y="1022350"/>
              <a:ext cx="709612" cy="2095501"/>
            </a:xfrm>
            <a:custGeom>
              <a:avLst/>
              <a:gdLst/>
              <a:ahLst/>
              <a:cxnLst/>
              <a:rect l="l" t="t" r="r" b="b"/>
              <a:pathLst>
                <a:path w="447" h="1363" extrusionOk="0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409710" y="837744"/>
              <a:ext cx="403225" cy="1705431"/>
            </a:xfrm>
            <a:custGeom>
              <a:avLst/>
              <a:gdLst/>
              <a:ahLst/>
              <a:cxnLst/>
              <a:rect l="l" t="t" r="r" b="b"/>
              <a:pathLst>
                <a:path w="254" h="1109" extrusionOk="0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644660" y="640894"/>
              <a:ext cx="168275" cy="1713195"/>
            </a:xfrm>
            <a:custGeom>
              <a:avLst/>
              <a:gdLst/>
              <a:ahLst/>
              <a:cxnLst/>
              <a:rect l="l" t="t" r="r" b="b"/>
              <a:pathLst>
                <a:path w="106" h="1114" extrusionOk="0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4"/>
          <p:cNvSpPr txBox="1"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dirty="0">
                <a:solidFill>
                  <a:srgbClr val="FFFFFF"/>
                </a:solidFill>
              </a:rPr>
              <a:t>I Galli a Roma 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dirty="0" err="1">
                <a:solidFill>
                  <a:srgbClr val="FF0000"/>
                </a:solidFill>
              </a:rPr>
              <a:t>Gauls</a:t>
            </a:r>
            <a:r>
              <a:rPr lang="en-US" dirty="0">
                <a:solidFill>
                  <a:srgbClr val="FF0000"/>
                </a:solidFill>
              </a:rPr>
              <a:t> in Rome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42" name="Google Shape;142;p4"/>
          <p:cNvSpPr txBox="1">
            <a:spLocks noGrp="1"/>
          </p:cNvSpPr>
          <p:nvPr>
            <p:ph type="body" idx="2"/>
          </p:nvPr>
        </p:nvSpPr>
        <p:spPr>
          <a:xfrm>
            <a:off x="1441354" y="2410151"/>
            <a:ext cx="4367700" cy="3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 err="1"/>
              <a:t>Anche</a:t>
            </a:r>
            <a:r>
              <a:rPr lang="en-US" sz="2000" b="1" dirty="0"/>
              <a:t> </a:t>
            </a:r>
            <a:r>
              <a:rPr lang="en-US" sz="2000" b="1" dirty="0" err="1"/>
              <a:t>Anche</a:t>
            </a:r>
            <a:r>
              <a:rPr lang="en-US" sz="2000" b="1" dirty="0"/>
              <a:t> se </a:t>
            </a:r>
            <a:r>
              <a:rPr lang="en-US" sz="2000" b="1" dirty="0" err="1"/>
              <a:t>ricordato</a:t>
            </a:r>
            <a:r>
              <a:rPr lang="en-US" sz="2000" b="1" dirty="0"/>
              <a:t> </a:t>
            </a:r>
            <a:r>
              <a:rPr lang="en-US" sz="2000" b="1" dirty="0" err="1"/>
              <a:t>rararmente</a:t>
            </a:r>
            <a:r>
              <a:rPr lang="en-US" sz="2000" b="1" dirty="0"/>
              <a:t> , il </a:t>
            </a:r>
            <a:r>
              <a:rPr lang="en-US" sz="2000" b="1" dirty="0" err="1"/>
              <a:t>popolo</a:t>
            </a:r>
            <a:r>
              <a:rPr lang="en-US" sz="2000" b="1" dirty="0"/>
              <a:t> </a:t>
            </a:r>
            <a:r>
              <a:rPr lang="en-US" sz="2000" b="1" dirty="0" err="1"/>
              <a:t>gallico</a:t>
            </a:r>
            <a:r>
              <a:rPr lang="en-US" sz="2000" b="1" dirty="0"/>
              <a:t> </a:t>
            </a:r>
            <a:r>
              <a:rPr lang="en-US" sz="2000" b="1" dirty="0" err="1"/>
              <a:t>si</a:t>
            </a:r>
            <a:r>
              <a:rPr lang="en-US" sz="2000" b="1" dirty="0"/>
              <a:t> </a:t>
            </a:r>
            <a:r>
              <a:rPr lang="en-US" sz="2000" b="1" dirty="0" err="1"/>
              <a:t>inserì</a:t>
            </a:r>
            <a:r>
              <a:rPr lang="en-US" sz="2000" b="1" dirty="0"/>
              <a:t> bene </a:t>
            </a:r>
            <a:r>
              <a:rPr lang="en-US" sz="2000" b="1" dirty="0" err="1"/>
              <a:t>nella</a:t>
            </a:r>
            <a:r>
              <a:rPr lang="en-US" sz="2000" b="1" dirty="0"/>
              <a:t> </a:t>
            </a:r>
            <a:r>
              <a:rPr lang="en-US" sz="2000" b="1" dirty="0" err="1"/>
              <a:t>città</a:t>
            </a:r>
            <a:endParaRPr sz="20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 err="1"/>
              <a:t>tra</a:t>
            </a:r>
            <a:r>
              <a:rPr lang="en-US" sz="2000" b="1" dirty="0"/>
              <a:t> </a:t>
            </a:r>
            <a:r>
              <a:rPr lang="en-US" sz="2000" b="1" dirty="0" err="1"/>
              <a:t>attività</a:t>
            </a:r>
            <a:r>
              <a:rPr lang="en-US" sz="2000" b="1" dirty="0"/>
              <a:t> </a:t>
            </a:r>
            <a:r>
              <a:rPr lang="en-US" sz="2000" b="1" dirty="0" err="1"/>
              <a:t>professionali</a:t>
            </a:r>
            <a:r>
              <a:rPr lang="en-US" sz="2000" b="1" dirty="0"/>
              <a:t> </a:t>
            </a:r>
            <a:r>
              <a:rPr lang="en-US" sz="2000" b="1" dirty="0" err="1"/>
              <a:t>più</a:t>
            </a:r>
            <a:r>
              <a:rPr lang="en-US" sz="2000" b="1" dirty="0"/>
              <a:t> </a:t>
            </a:r>
            <a:r>
              <a:rPr lang="en-US" sz="2000" b="1" dirty="0" err="1"/>
              <a:t>comuni</a:t>
            </a:r>
            <a:r>
              <a:rPr lang="en-US" sz="2000" b="1" dirty="0"/>
              <a:t>: ul </a:t>
            </a:r>
            <a:r>
              <a:rPr lang="en-US" sz="2000" b="1" dirty="0" err="1"/>
              <a:t>commercio</a:t>
            </a:r>
            <a:r>
              <a:rPr lang="en-US" sz="2000" b="1" dirty="0"/>
              <a:t> (</a:t>
            </a:r>
            <a:r>
              <a:rPr lang="en-US" sz="2000" b="1" dirty="0" err="1"/>
              <a:t>ricordo</a:t>
            </a:r>
            <a:r>
              <a:rPr lang="en-US" sz="2000" b="1" dirty="0"/>
              <a:t> I </a:t>
            </a:r>
            <a:r>
              <a:rPr lang="en-US" sz="2000" b="1" dirty="0" err="1"/>
              <a:t>salsamentari</a:t>
            </a:r>
            <a:r>
              <a:rPr lang="en-US" sz="2000" b="1" dirty="0"/>
              <a:t>) e lo </a:t>
            </a:r>
            <a:r>
              <a:rPr lang="en-US" sz="2000" b="1" dirty="0" err="1"/>
              <a:t>spettacolo</a:t>
            </a:r>
            <a:r>
              <a:rPr lang="en-US" sz="2000" b="1" dirty="0"/>
              <a:t> (</a:t>
            </a:r>
            <a:r>
              <a:rPr lang="en-US" sz="2000" b="1" dirty="0" err="1"/>
              <a:t>ballerine</a:t>
            </a:r>
            <a:r>
              <a:rPr lang="en-US" sz="2000" b="1" dirty="0"/>
              <a:t> d </a:t>
            </a:r>
            <a:r>
              <a:rPr lang="en-US" sz="2000" b="1" dirty="0" err="1"/>
              <a:t>I”gades</a:t>
            </a:r>
            <a:r>
              <a:rPr lang="en-US" sz="2000" b="1" dirty="0"/>
              <a:t>”)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/>
              <a:t>MERCHANTS</a:t>
            </a:r>
            <a:endParaRPr sz="20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 dirty="0"/>
              <a:t>SHOWMEN</a:t>
            </a:r>
            <a:endParaRPr sz="2000" b="1" dirty="0"/>
          </a:p>
        </p:txBody>
      </p:sp>
      <p:pic>
        <p:nvPicPr>
          <p:cNvPr id="143" name="Google Shape;143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4142164" y="-1"/>
            <a:ext cx="759618" cy="6858000"/>
          </a:xfrm>
          <a:custGeom>
            <a:avLst/>
            <a:gdLst/>
            <a:ahLst/>
            <a:cxnLst/>
            <a:rect l="l" t="t" r="r" b="b"/>
            <a:pathLst>
              <a:path w="759618" h="6858000" extrusionOk="0">
                <a:moveTo>
                  <a:pt x="2273" y="0"/>
                </a:moveTo>
                <a:lnTo>
                  <a:pt x="759617" y="0"/>
                </a:lnTo>
                <a:lnTo>
                  <a:pt x="759617" y="1613807"/>
                </a:lnTo>
                <a:lnTo>
                  <a:pt x="759618" y="1613808"/>
                </a:lnTo>
                <a:lnTo>
                  <a:pt x="759618" y="6858000"/>
                </a:lnTo>
                <a:lnTo>
                  <a:pt x="0" y="6391227"/>
                </a:lnTo>
                <a:lnTo>
                  <a:pt x="0" y="1147035"/>
                </a:lnTo>
                <a:lnTo>
                  <a:pt x="2273" y="1148432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4144437" y="879652"/>
            <a:ext cx="482654" cy="5521414"/>
          </a:xfrm>
          <a:custGeom>
            <a:avLst/>
            <a:gdLst/>
            <a:ahLst/>
            <a:cxnLst/>
            <a:rect l="l" t="t" r="r" b="b"/>
            <a:pathLst>
              <a:path w="209" h="2358" extrusionOk="0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4634682" cy="614100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"/>
          <p:cNvSpPr/>
          <p:nvPr/>
        </p:nvSpPr>
        <p:spPr>
          <a:xfrm>
            <a:off x="4901782" y="1"/>
            <a:ext cx="728717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5"/>
          <p:cNvSpPr txBox="1">
            <a:spLocks noGrp="1"/>
          </p:cNvSpPr>
          <p:nvPr>
            <p:ph type="title"/>
          </p:nvPr>
        </p:nvSpPr>
        <p:spPr>
          <a:xfrm>
            <a:off x="5552841" y="643465"/>
            <a:ext cx="5840770" cy="1779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dirty="0">
                <a:solidFill>
                  <a:srgbClr val="FFFFFF"/>
                </a:solidFill>
              </a:rPr>
              <a:t>Famoso </a:t>
            </a:r>
            <a:r>
              <a:rPr lang="en-US" dirty="0" err="1">
                <a:solidFill>
                  <a:srgbClr val="FFFFFF"/>
                </a:solidFill>
              </a:rPr>
              <a:t>mercato</a:t>
            </a:r>
            <a:r>
              <a:rPr lang="en-US" dirty="0">
                <a:solidFill>
                  <a:srgbClr val="FFFFFF"/>
                </a:solidFill>
              </a:rPr>
              <a:t> del sale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dirty="0">
                <a:solidFill>
                  <a:srgbClr val="FF0000"/>
                </a:solidFill>
              </a:rPr>
              <a:t>In the Salt Market in Roma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54" name="Google Shape;154;p5"/>
          <p:cNvSpPr txBox="1">
            <a:spLocks noGrp="1"/>
          </p:cNvSpPr>
          <p:nvPr>
            <p:ph type="body" idx="2"/>
          </p:nvPr>
        </p:nvSpPr>
        <p:spPr>
          <a:xfrm>
            <a:off x="5661400" y="2658689"/>
            <a:ext cx="5391825" cy="2644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Uno </a:t>
            </a:r>
            <a:r>
              <a:rPr lang="en-US" sz="2000" dirty="0" err="1">
                <a:solidFill>
                  <a:schemeClr val="bg1"/>
                </a:solidFill>
              </a:rPr>
              <a:t>dei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più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famosi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mercati</a:t>
            </a:r>
            <a:r>
              <a:rPr lang="en-US" sz="2000" dirty="0">
                <a:solidFill>
                  <a:schemeClr val="bg1"/>
                </a:solidFill>
              </a:rPr>
              <a:t> del sale di Roma </a:t>
            </a:r>
            <a:r>
              <a:rPr lang="en-US" sz="2000" dirty="0" err="1">
                <a:solidFill>
                  <a:schemeClr val="bg1"/>
                </a:solidFill>
              </a:rPr>
              <a:t>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trovava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nell’area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destra</a:t>
            </a:r>
            <a:r>
              <a:rPr lang="en-US" sz="2000" dirty="0">
                <a:solidFill>
                  <a:schemeClr val="bg1"/>
                </a:solidFill>
              </a:rPr>
              <a:t> del </a:t>
            </a:r>
            <a:r>
              <a:rPr lang="en-US" sz="2000" dirty="0" err="1">
                <a:solidFill>
                  <a:schemeClr val="bg1"/>
                </a:solidFill>
              </a:rPr>
              <a:t>Tevere</a:t>
            </a:r>
            <a:r>
              <a:rPr lang="en-US" sz="2000" dirty="0">
                <a:solidFill>
                  <a:schemeClr val="bg1"/>
                </a:solidFill>
              </a:rPr>
              <a:t> (</a:t>
            </a:r>
            <a:r>
              <a:rPr lang="en-US" sz="2000" dirty="0" err="1">
                <a:solidFill>
                  <a:schemeClr val="bg1"/>
                </a:solidFill>
              </a:rPr>
              <a:t>territorio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portuense</a:t>
            </a:r>
            <a:r>
              <a:rPr lang="en-US" sz="2000" dirty="0">
                <a:solidFill>
                  <a:schemeClr val="bg1"/>
                </a:solidFill>
              </a:rPr>
              <a:t>) e </a:t>
            </a:r>
            <a:r>
              <a:rPr lang="en-US" sz="2000" dirty="0" err="1">
                <a:solidFill>
                  <a:schemeClr val="bg1"/>
                </a:solidFill>
              </a:rPr>
              <a:t>questo</a:t>
            </a:r>
            <a:r>
              <a:rPr lang="en-US" sz="2000" dirty="0">
                <a:solidFill>
                  <a:schemeClr val="bg1"/>
                </a:solidFill>
              </a:rPr>
              <a:t> pare </a:t>
            </a:r>
            <a:r>
              <a:rPr lang="en-US" sz="2000" dirty="0" err="1">
                <a:solidFill>
                  <a:schemeClr val="bg1"/>
                </a:solidFill>
              </a:rPr>
              <a:t>che</a:t>
            </a:r>
            <a:r>
              <a:rPr lang="en-US" sz="2000" dirty="0">
                <a:solidFill>
                  <a:schemeClr val="bg1"/>
                </a:solidFill>
              </a:rPr>
              <a:t> fosse </a:t>
            </a:r>
            <a:r>
              <a:rPr lang="en-US" sz="2000" dirty="0" err="1">
                <a:solidFill>
                  <a:schemeClr val="bg1"/>
                </a:solidFill>
              </a:rPr>
              <a:t>gestito</a:t>
            </a:r>
            <a:r>
              <a:rPr lang="en-US" sz="2000" dirty="0">
                <a:solidFill>
                  <a:schemeClr val="bg1"/>
                </a:solidFill>
              </a:rPr>
              <a:t> proprio </a:t>
            </a:r>
            <a:r>
              <a:rPr lang="en-US" sz="2000" dirty="0" err="1">
                <a:solidFill>
                  <a:schemeClr val="bg1"/>
                </a:solidFill>
              </a:rPr>
              <a:t>dai</a:t>
            </a:r>
            <a:r>
              <a:rPr lang="en-US" sz="2000" dirty="0">
                <a:solidFill>
                  <a:schemeClr val="bg1"/>
                </a:solidFill>
              </a:rPr>
              <a:t> Galli. 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4142164" y="-1"/>
            <a:ext cx="759618" cy="6858000"/>
          </a:xfrm>
          <a:custGeom>
            <a:avLst/>
            <a:gdLst/>
            <a:ahLst/>
            <a:cxnLst/>
            <a:rect l="l" t="t" r="r" b="b"/>
            <a:pathLst>
              <a:path w="759618" h="6858000" extrusionOk="0">
                <a:moveTo>
                  <a:pt x="2273" y="0"/>
                </a:moveTo>
                <a:lnTo>
                  <a:pt x="759617" y="0"/>
                </a:lnTo>
                <a:lnTo>
                  <a:pt x="759617" y="1613807"/>
                </a:lnTo>
                <a:lnTo>
                  <a:pt x="759618" y="1613808"/>
                </a:lnTo>
                <a:lnTo>
                  <a:pt x="759618" y="6858000"/>
                </a:lnTo>
                <a:lnTo>
                  <a:pt x="0" y="6391227"/>
                </a:lnTo>
                <a:lnTo>
                  <a:pt x="0" y="1147035"/>
                </a:lnTo>
                <a:lnTo>
                  <a:pt x="2273" y="1148432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4144437" y="879652"/>
            <a:ext cx="482654" cy="5521414"/>
          </a:xfrm>
          <a:custGeom>
            <a:avLst/>
            <a:gdLst/>
            <a:ahLst/>
            <a:cxnLst/>
            <a:rect l="l" t="t" r="r" b="b"/>
            <a:pathLst>
              <a:path w="209" h="2358" extrusionOk="0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4634682" cy="614100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/>
          <p:cNvSpPr/>
          <p:nvPr/>
        </p:nvSpPr>
        <p:spPr>
          <a:xfrm>
            <a:off x="4829640" y="1"/>
            <a:ext cx="728717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 txBox="1">
            <a:spLocks noGrp="1"/>
          </p:cNvSpPr>
          <p:nvPr>
            <p:ph type="title"/>
          </p:nvPr>
        </p:nvSpPr>
        <p:spPr>
          <a:xfrm>
            <a:off x="5552841" y="643465"/>
            <a:ext cx="5840770" cy="1779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dirty="0">
                <a:solidFill>
                  <a:srgbClr val="FFFFFF"/>
                </a:solidFill>
              </a:rPr>
              <a:t>La </a:t>
            </a:r>
            <a:r>
              <a:rPr lang="en-US" dirty="0" err="1">
                <a:solidFill>
                  <a:srgbClr val="FFFFFF"/>
                </a:solidFill>
              </a:rPr>
              <a:t>religione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Religion: a Goddess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65" name="Google Shape;165;p6"/>
          <p:cNvSpPr txBox="1">
            <a:spLocks noGrp="1"/>
          </p:cNvSpPr>
          <p:nvPr>
            <p:ph type="body" idx="2"/>
          </p:nvPr>
        </p:nvSpPr>
        <p:spPr>
          <a:xfrm>
            <a:off x="5552840" y="2518012"/>
            <a:ext cx="5840770" cy="3622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FEFFFF"/>
                </a:solidFill>
              </a:rPr>
              <a:t>Per quanto riguarda la religlione si può dire che la comunità gallica a Roma non avesse un culto organizzato e autonomo, infatti l’unica divinità gallica con un altare a Roma è Espona ( divinità simbolo di fertilità e protettrice di cavalli)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FEFFFF"/>
                </a:solidFill>
              </a:rPr>
              <a:t>Questa religione fu diffusa soprattuto dai cavalieri gallici presenti in città</a:t>
            </a:r>
            <a:endParaRPr sz="2000">
              <a:solidFill>
                <a:srgbClr val="FE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1" name="Google Shape;171;p7"/>
          <p:cNvGrpSpPr/>
          <p:nvPr/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72" name="Google Shape;172;p7"/>
            <p:cNvSpPr/>
            <p:nvPr/>
          </p:nvSpPr>
          <p:spPr>
            <a:xfrm>
              <a:off x="11223203" y="635716"/>
              <a:ext cx="328612" cy="1742360"/>
            </a:xfrm>
            <a:custGeom>
              <a:avLst/>
              <a:gdLst/>
              <a:ahLst/>
              <a:cxnLst/>
              <a:rect l="l" t="t" r="r" b="b"/>
              <a:pathLst>
                <a:path w="207" h="1114" extrusionOk="0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409710" y="1022350"/>
              <a:ext cx="709612" cy="2095501"/>
            </a:xfrm>
            <a:custGeom>
              <a:avLst/>
              <a:gdLst/>
              <a:ahLst/>
              <a:cxnLst/>
              <a:rect l="l" t="t" r="r" b="b"/>
              <a:pathLst>
                <a:path w="447" h="1363" extrusionOk="0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409710" y="837744"/>
              <a:ext cx="403225" cy="1705431"/>
            </a:xfrm>
            <a:custGeom>
              <a:avLst/>
              <a:gdLst/>
              <a:ahLst/>
              <a:cxnLst/>
              <a:rect l="l" t="t" r="r" b="b"/>
              <a:pathLst>
                <a:path w="254" h="1109" extrusionOk="0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44660" y="640894"/>
              <a:ext cx="168275" cy="1713195"/>
            </a:xfrm>
            <a:custGeom>
              <a:avLst/>
              <a:gdLst/>
              <a:ahLst/>
              <a:cxnLst/>
              <a:rect l="l" t="t" r="r" b="b"/>
              <a:pathLst>
                <a:path w="106" h="1114" extrusionOk="0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" name="Google Shape;177;p7"/>
          <p:cNvSpPr txBox="1"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dirty="0">
                <a:solidFill>
                  <a:srgbClr val="FFFFFF"/>
                </a:solidFill>
              </a:rPr>
              <a:t>I Galli </a:t>
            </a:r>
            <a:r>
              <a:rPr lang="en-US" sz="3200" dirty="0" err="1">
                <a:solidFill>
                  <a:srgbClr val="FFFFFF"/>
                </a:solidFill>
              </a:rPr>
              <a:t>agli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occhi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dei</a:t>
            </a:r>
            <a:r>
              <a:rPr lang="en-US" sz="3200" dirty="0">
                <a:solidFill>
                  <a:srgbClr val="FFFFFF"/>
                </a:solidFill>
              </a:rPr>
              <a:t> Romani</a:t>
            </a:r>
            <a:endParaRPr sz="32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dirty="0" err="1">
                <a:solidFill>
                  <a:srgbClr val="FF0000"/>
                </a:solidFill>
              </a:rPr>
              <a:t>Gauls</a:t>
            </a:r>
            <a:r>
              <a:rPr lang="en-US" sz="3200" dirty="0">
                <a:solidFill>
                  <a:srgbClr val="FF0000"/>
                </a:solidFill>
              </a:rPr>
              <a:t> from the Romans point of view</a:t>
            </a: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178" name="Google Shape;178;p7"/>
          <p:cNvSpPr txBox="1">
            <a:spLocks noGrp="1"/>
          </p:cNvSpPr>
          <p:nvPr>
            <p:ph type="body" idx="1"/>
          </p:nvPr>
        </p:nvSpPr>
        <p:spPr>
          <a:xfrm>
            <a:off x="1424904" y="2494450"/>
            <a:ext cx="4117767" cy="372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Nel </a:t>
            </a:r>
            <a:r>
              <a:rPr lang="en-US" sz="2000" dirty="0" err="1"/>
              <a:t>Marzo</a:t>
            </a:r>
            <a:r>
              <a:rPr lang="en-US" sz="2000" dirty="0"/>
              <a:t> del 58 </a:t>
            </a:r>
            <a:r>
              <a:rPr lang="en-US" sz="2000" dirty="0" err="1"/>
              <a:t>a.C</a:t>
            </a:r>
            <a:r>
              <a:rPr lang="en-US" sz="2000" dirty="0"/>
              <a:t>. Giulio Cesare </a:t>
            </a:r>
            <a:r>
              <a:rPr lang="en-US" sz="2000" dirty="0" err="1"/>
              <a:t>partì</a:t>
            </a:r>
            <a:r>
              <a:rPr lang="en-US" sz="2000" dirty="0"/>
              <a:t> per la Gallia </a:t>
            </a:r>
            <a:r>
              <a:rPr lang="en-US" sz="2000" dirty="0" err="1"/>
              <a:t>Narbonese</a:t>
            </a:r>
            <a:r>
              <a:rPr lang="en-US" sz="2000" dirty="0"/>
              <a:t>, 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dopo 8 anni </a:t>
            </a:r>
            <a:r>
              <a:rPr lang="en-US" sz="2000" dirty="0" err="1"/>
              <a:t>conquistò</a:t>
            </a:r>
            <a:r>
              <a:rPr lang="en-US" sz="2000" dirty="0"/>
              <a:t> </a:t>
            </a:r>
            <a:r>
              <a:rPr lang="en-US" sz="2000" dirty="0" err="1"/>
              <a:t>l’intera</a:t>
            </a:r>
            <a:r>
              <a:rPr lang="en-US" sz="2000" dirty="0"/>
              <a:t> Gallia</a:t>
            </a:r>
            <a:r>
              <a:rPr lang="en-US" sz="2000" dirty="0">
                <a:solidFill>
                  <a:srgbClr val="FF0000"/>
                </a:solidFill>
              </a:rPr>
              <a:t>. </a:t>
            </a:r>
            <a:r>
              <a:rPr lang="en-US" sz="2000" dirty="0" err="1"/>
              <a:t>dimostrando</a:t>
            </a:r>
            <a:r>
              <a:rPr lang="en-US" sz="2000" dirty="0"/>
              <a:t> le sue </a:t>
            </a:r>
            <a:r>
              <a:rPr lang="en-US" sz="2000" dirty="0" err="1"/>
              <a:t>doti</a:t>
            </a:r>
            <a:r>
              <a:rPr lang="en-US" sz="2000" dirty="0"/>
              <a:t> da </a:t>
            </a:r>
            <a:r>
              <a:rPr lang="en-US" sz="2000" dirty="0" err="1"/>
              <a:t>stratega</a:t>
            </a:r>
            <a:r>
              <a:rPr lang="en-US" sz="2000" dirty="0"/>
              <a:t> e la </a:t>
            </a:r>
            <a:r>
              <a:rPr lang="en-US" sz="2000" dirty="0" err="1"/>
              <a:t>superiorità</a:t>
            </a:r>
            <a:r>
              <a:rPr lang="en-US" sz="2000" dirty="0"/>
              <a:t> </a:t>
            </a:r>
            <a:r>
              <a:rPr lang="en-US" sz="2000" dirty="0" err="1"/>
              <a:t>logistica</a:t>
            </a:r>
            <a:r>
              <a:rPr lang="en-US" sz="2000" dirty="0"/>
              <a:t> e </a:t>
            </a:r>
            <a:r>
              <a:rPr lang="en-US" sz="2000" dirty="0" err="1"/>
              <a:t>strategica</a:t>
            </a:r>
            <a:r>
              <a:rPr lang="en-US" sz="2000" dirty="0"/>
              <a:t> </a:t>
            </a:r>
            <a:r>
              <a:rPr lang="en-US" sz="2000" dirty="0" err="1"/>
              <a:t>dell’esercito</a:t>
            </a:r>
            <a:r>
              <a:rPr lang="en-US" sz="2000" dirty="0"/>
              <a:t> </a:t>
            </a:r>
            <a:r>
              <a:rPr lang="en-US" sz="2000" dirty="0" err="1"/>
              <a:t>romano</a:t>
            </a:r>
            <a:r>
              <a:rPr lang="en-US" sz="2000" dirty="0"/>
              <a:t>. La vita di Cesare, </a:t>
            </a:r>
            <a:r>
              <a:rPr lang="en-US" sz="2000" dirty="0" err="1"/>
              <a:t>oltre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</a:t>
            </a:r>
            <a:r>
              <a:rPr lang="en-US" sz="2000" dirty="0" err="1"/>
              <a:t>dai</a:t>
            </a:r>
            <a:r>
              <a:rPr lang="en-US" sz="2000" dirty="0"/>
              <a:t> </a:t>
            </a:r>
            <a:r>
              <a:rPr lang="en-US" sz="2000" dirty="0" err="1"/>
              <a:t>suoi</a:t>
            </a:r>
            <a:r>
              <a:rPr lang="en-US" sz="2000" dirty="0"/>
              <a:t> </a:t>
            </a:r>
            <a:r>
              <a:rPr lang="en-US" sz="2000" dirty="0" err="1"/>
              <a:t>scritti</a:t>
            </a:r>
            <a:r>
              <a:rPr lang="en-US" sz="2000" dirty="0"/>
              <a:t> </a:t>
            </a:r>
            <a:r>
              <a:rPr lang="en-US" sz="2000" dirty="0" err="1"/>
              <a:t>viene</a:t>
            </a:r>
            <a:r>
              <a:rPr lang="en-US" sz="2000" dirty="0"/>
              <a:t> </a:t>
            </a:r>
            <a:r>
              <a:rPr lang="en-US" sz="2000" dirty="0" err="1"/>
              <a:t>illustrata</a:t>
            </a:r>
            <a:r>
              <a:rPr lang="en-US" sz="2000" dirty="0"/>
              <a:t> da </a:t>
            </a:r>
            <a:r>
              <a:rPr lang="en-US" sz="2000" dirty="0" err="1"/>
              <a:t>Svetonio</a:t>
            </a:r>
            <a:r>
              <a:rPr lang="en-US" sz="2000" dirty="0"/>
              <a:t> e dal </a:t>
            </a:r>
            <a:r>
              <a:rPr lang="en-US" sz="2000" dirty="0" err="1"/>
              <a:t>biografo</a:t>
            </a:r>
            <a:r>
              <a:rPr lang="en-US" sz="2000" dirty="0"/>
              <a:t> </a:t>
            </a:r>
            <a:r>
              <a:rPr lang="en-US" sz="2000" dirty="0" err="1"/>
              <a:t>greco</a:t>
            </a:r>
            <a:r>
              <a:rPr lang="en-US" sz="2000" dirty="0"/>
              <a:t> Plutarco.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I Galli, </a:t>
            </a:r>
            <a:r>
              <a:rPr lang="en-US" sz="2000" dirty="0" err="1"/>
              <a:t>famosi</a:t>
            </a:r>
            <a:r>
              <a:rPr lang="en-US" sz="2000" dirty="0"/>
              <a:t> per la </a:t>
            </a:r>
            <a:r>
              <a:rPr lang="en-US" sz="2000" dirty="0" err="1"/>
              <a:t>loro</a:t>
            </a:r>
            <a:r>
              <a:rPr lang="en-US" sz="2000" dirty="0"/>
              <a:t> </a:t>
            </a:r>
            <a:r>
              <a:rPr lang="en-US" sz="2000" dirty="0" err="1"/>
              <a:t>ferocia</a:t>
            </a:r>
            <a:r>
              <a:rPr lang="en-US" sz="2000" dirty="0"/>
              <a:t> e </a:t>
            </a:r>
            <a:r>
              <a:rPr lang="en-US" sz="2000" dirty="0" err="1"/>
              <a:t>crudeltà</a:t>
            </a:r>
            <a:r>
              <a:rPr lang="en-US" sz="2000" dirty="0"/>
              <a:t>  in </a:t>
            </a:r>
            <a:r>
              <a:rPr lang="en-US" sz="2000" dirty="0" err="1"/>
              <a:t>combattimento</a:t>
            </a:r>
            <a:r>
              <a:rPr lang="en-US" sz="2000" dirty="0"/>
              <a:t>, non </a:t>
            </a:r>
            <a:r>
              <a:rPr lang="en-US" sz="2000" dirty="0" err="1"/>
              <a:t>facevano</a:t>
            </a:r>
            <a:r>
              <a:rPr lang="en-US" sz="2000" dirty="0"/>
              <a:t> </a:t>
            </a:r>
            <a:r>
              <a:rPr lang="en-US" sz="2000" dirty="0" err="1"/>
              <a:t>prigionieri</a:t>
            </a:r>
            <a:r>
              <a:rPr lang="en-US" sz="2000" dirty="0"/>
              <a:t> ma </a:t>
            </a:r>
            <a:r>
              <a:rPr lang="en-US" sz="2000" dirty="0" err="1"/>
              <a:t>uccidevano</a:t>
            </a:r>
            <a:r>
              <a:rPr lang="en-US" sz="2000" dirty="0"/>
              <a:t> in </a:t>
            </a:r>
            <a:r>
              <a:rPr lang="en-US" sz="2000" dirty="0" err="1"/>
              <a:t>modi</a:t>
            </a:r>
            <a:r>
              <a:rPr lang="en-US" sz="2000" dirty="0"/>
              <a:t> </a:t>
            </a:r>
            <a:r>
              <a:rPr lang="en-US" sz="2000" dirty="0" err="1"/>
              <a:t>atroci</a:t>
            </a:r>
            <a:r>
              <a:rPr lang="en-US" sz="2000" dirty="0"/>
              <a:t>.</a:t>
            </a:r>
            <a:endParaRPr dirty="0"/>
          </a:p>
        </p:txBody>
      </p:sp>
      <p:pic>
        <p:nvPicPr>
          <p:cNvPr id="179" name="Google Shape;179;p7" descr="A picture containing text, person, outdoor, peop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/>
          <p:nvPr/>
        </p:nvSpPr>
        <p:spPr>
          <a:xfrm>
            <a:off x="546100" y="349250"/>
            <a:ext cx="1109980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dirty="0">
                <a:solidFill>
                  <a:schemeClr val="lt1"/>
                </a:solidFill>
              </a:rPr>
              <a:t>I </a:t>
            </a:r>
            <a:r>
              <a:rPr lang="en-US" sz="3200" dirty="0" err="1">
                <a:solidFill>
                  <a:schemeClr val="lt1"/>
                </a:solidFill>
              </a:rPr>
              <a:t>caratteri</a:t>
            </a:r>
            <a:r>
              <a:rPr lang="en-US" sz="3200" dirty="0">
                <a:solidFill>
                  <a:schemeClr val="lt1"/>
                </a:solidFill>
              </a:rPr>
              <a:t> </a:t>
            </a:r>
            <a:r>
              <a:rPr lang="en-US" sz="3200" dirty="0" err="1">
                <a:solidFill>
                  <a:schemeClr val="lt1"/>
                </a:solidFill>
              </a:rPr>
              <a:t>che</a:t>
            </a:r>
            <a:r>
              <a:rPr lang="en-US" sz="3200" dirty="0">
                <a:solidFill>
                  <a:schemeClr val="lt1"/>
                </a:solidFill>
              </a:rPr>
              <a:t> </a:t>
            </a:r>
            <a:r>
              <a:rPr lang="en-US" sz="3200" dirty="0" err="1">
                <a:solidFill>
                  <a:schemeClr val="lt1"/>
                </a:solidFill>
              </a:rPr>
              <a:t>i</a:t>
            </a:r>
            <a:r>
              <a:rPr lang="en-US" sz="3200" dirty="0">
                <a:solidFill>
                  <a:schemeClr val="lt1"/>
                </a:solidFill>
              </a:rPr>
              <a:t> Romani </a:t>
            </a:r>
            <a:r>
              <a:rPr lang="en-US" sz="3200" dirty="0" err="1">
                <a:solidFill>
                  <a:schemeClr val="lt1"/>
                </a:solidFill>
              </a:rPr>
              <a:t>consideravano</a:t>
            </a:r>
            <a:r>
              <a:rPr lang="en-US" sz="3200" dirty="0">
                <a:solidFill>
                  <a:schemeClr val="lt1"/>
                </a:solidFill>
              </a:rPr>
              <a:t> </a:t>
            </a:r>
            <a:r>
              <a:rPr lang="en-US" sz="3200" dirty="0" err="1">
                <a:solidFill>
                  <a:schemeClr val="lt1"/>
                </a:solidFill>
              </a:rPr>
              <a:t>tipici</a:t>
            </a:r>
            <a:r>
              <a:rPr lang="en-US" sz="3200" dirty="0">
                <a:solidFill>
                  <a:schemeClr val="lt1"/>
                </a:solidFill>
              </a:rPr>
              <a:t> </a:t>
            </a:r>
            <a:r>
              <a:rPr lang="en-US" sz="3200" dirty="0" err="1">
                <a:solidFill>
                  <a:schemeClr val="lt1"/>
                </a:solidFill>
              </a:rPr>
              <a:t>dei</a:t>
            </a:r>
            <a:r>
              <a:rPr lang="en-US" sz="3200" dirty="0">
                <a:solidFill>
                  <a:schemeClr val="lt1"/>
                </a:solidFill>
              </a:rPr>
              <a:t> Galli</a:t>
            </a:r>
            <a:endParaRPr sz="32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dirty="0">
                <a:solidFill>
                  <a:srgbClr val="FF0000"/>
                </a:solidFill>
              </a:rPr>
              <a:t>Who are they?</a:t>
            </a: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186" name="Google Shape;186;p8"/>
          <p:cNvSpPr txBox="1">
            <a:spLocks noGrp="1"/>
          </p:cNvSpPr>
          <p:nvPr>
            <p:ph type="body" idx="1"/>
          </p:nvPr>
        </p:nvSpPr>
        <p:spPr>
          <a:xfrm>
            <a:off x="838200" y="2391568"/>
            <a:ext cx="10515600" cy="3785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Li </a:t>
            </a:r>
            <a:r>
              <a:rPr lang="en-US" sz="2000" dirty="0" err="1"/>
              <a:t>ritenevano</a:t>
            </a:r>
            <a:r>
              <a:rPr lang="en-US" sz="2000" dirty="0"/>
              <a:t> </a:t>
            </a:r>
            <a:r>
              <a:rPr lang="en-US" sz="2000" i="1" dirty="0" err="1"/>
              <a:t>barbari</a:t>
            </a:r>
            <a:r>
              <a:rPr lang="en-US" sz="2000" i="1" dirty="0"/>
              <a:t> </a:t>
            </a:r>
            <a:r>
              <a:rPr lang="en-US" sz="2000" dirty="0" err="1"/>
              <a:t>cioè</a:t>
            </a:r>
            <a:r>
              <a:rPr lang="en-US" sz="2000" dirty="0"/>
              <a:t> </a:t>
            </a:r>
            <a:r>
              <a:rPr lang="en-US" sz="2000" i="1" dirty="0" err="1"/>
              <a:t>popolazioni</a:t>
            </a:r>
            <a:r>
              <a:rPr lang="en-US" sz="2000" i="1" dirty="0"/>
              <a:t> verso </a:t>
            </a:r>
            <a:r>
              <a:rPr lang="en-US" sz="2000" dirty="0">
                <a:solidFill>
                  <a:schemeClr val="tx1"/>
                </a:solidFill>
              </a:rPr>
              <a:t>le </a:t>
            </a:r>
            <a:r>
              <a:rPr lang="en-US" sz="2000" dirty="0" err="1">
                <a:solidFill>
                  <a:schemeClr val="tx1"/>
                </a:solidFill>
              </a:rPr>
              <a:t>quali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  </a:t>
            </a:r>
            <a:r>
              <a:rPr lang="en-US" sz="2000" dirty="0">
                <a:solidFill>
                  <a:schemeClr val="tx1"/>
                </a:solidFill>
              </a:rPr>
              <a:t>Roma </a:t>
            </a:r>
            <a:r>
              <a:rPr lang="en-US" sz="2000" dirty="0" err="1">
                <a:solidFill>
                  <a:schemeClr val="tx1"/>
                </a:solidFill>
              </a:rPr>
              <a:t>riserva</a:t>
            </a:r>
            <a:r>
              <a:rPr lang="en-US" sz="2000" dirty="0">
                <a:solidFill>
                  <a:schemeClr val="tx1"/>
                </a:solidFill>
              </a:rPr>
              <a:t> il </a:t>
            </a:r>
            <a:r>
              <a:rPr lang="en-US" sz="2000" dirty="0" err="1">
                <a:solidFill>
                  <a:schemeClr val="tx1"/>
                </a:solidFill>
              </a:rPr>
              <a:t>massimo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odio</a:t>
            </a:r>
            <a:r>
              <a:rPr lang="en-US" sz="2000" dirty="0">
                <a:solidFill>
                  <a:schemeClr val="tx1"/>
                </a:solidFill>
              </a:rPr>
              <a:t>;</a:t>
            </a:r>
            <a:endParaRPr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Nemici</a:t>
            </a:r>
            <a:r>
              <a:rPr lang="en-US" sz="2000" dirty="0">
                <a:solidFill>
                  <a:schemeClr val="tx1"/>
                </a:solidFill>
              </a:rPr>
              <a:t> di Roma;</a:t>
            </a:r>
            <a:endParaRPr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Minaccia</a:t>
            </a:r>
            <a:r>
              <a:rPr lang="en-US" sz="2000" dirty="0">
                <a:solidFill>
                  <a:schemeClr val="tx1"/>
                </a:solidFill>
              </a:rPr>
              <a:t> per 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confini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attribuita</a:t>
            </a:r>
            <a:r>
              <a:rPr lang="en-US" sz="2000" dirty="0">
                <a:solidFill>
                  <a:schemeClr val="tx1"/>
                </a:solidFill>
              </a:rPr>
              <a:t> in </a:t>
            </a:r>
            <a:r>
              <a:rPr lang="en-US" sz="2000" dirty="0" err="1">
                <a:solidFill>
                  <a:schemeClr val="tx1"/>
                </a:solidFill>
              </a:rPr>
              <a:t>seguito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all’invasione</a:t>
            </a:r>
            <a:r>
              <a:rPr lang="en-US" sz="2000" dirty="0">
                <a:solidFill>
                  <a:schemeClr val="tx1"/>
                </a:solidFill>
              </a:rPr>
              <a:t> del IV </a:t>
            </a:r>
            <a:r>
              <a:rPr lang="en-US" sz="2000" dirty="0" err="1"/>
              <a:t>secolo</a:t>
            </a:r>
            <a:r>
              <a:rPr lang="en-US" sz="2000" dirty="0"/>
              <a:t> </a:t>
            </a:r>
            <a:r>
              <a:rPr lang="en-US" sz="2000" dirty="0" err="1"/>
              <a:t>a.C</a:t>
            </a:r>
            <a:r>
              <a:rPr lang="en-US" sz="2000" dirty="0"/>
              <a:t>.</a:t>
            </a: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</p:txBody>
      </p:sp>
      <p:pic>
        <p:nvPicPr>
          <p:cNvPr id="187" name="Google Shape;187;p8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98928" y="3572678"/>
            <a:ext cx="1630310" cy="3285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952</Words>
  <Application>Microsoft Macintosh PowerPoint</Application>
  <PresentationFormat>Widescreen</PresentationFormat>
  <Paragraphs>75</Paragraphs>
  <Slides>24</Slides>
  <Notes>23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24</vt:i4>
      </vt:variant>
    </vt:vector>
  </HeadingPairs>
  <TitlesOfParts>
    <vt:vector size="28" baseType="lpstr">
      <vt:lpstr>Arial</vt:lpstr>
      <vt:lpstr>Calibri</vt:lpstr>
      <vt:lpstr>Office Theme</vt:lpstr>
      <vt:lpstr>Office Theme</vt:lpstr>
      <vt:lpstr>GAULS</vt:lpstr>
      <vt:lpstr>I  Galli The Gauls</vt:lpstr>
      <vt:lpstr>La conquista della Gallia Narbonese  In the Gallia Narbonensis (Provence)</vt:lpstr>
      <vt:lpstr>Conseguenze  Later on</vt:lpstr>
      <vt:lpstr>I Galli a Roma  Gauls in Rome</vt:lpstr>
      <vt:lpstr>Famoso mercato del sale In the Salt Market in Roma</vt:lpstr>
      <vt:lpstr>La religione Religion: a Goddess</vt:lpstr>
      <vt:lpstr>I Galli agli occhi dei Romani Gauls from the Romans point of view</vt:lpstr>
      <vt:lpstr>I caratteri che i Romani consideravano tipici dei Galli Who are they?</vt:lpstr>
      <vt:lpstr>The Gallic society 1   Quasi tutte le notizie che abbiamo sui Galli le dobbiamo a Giulio Cesare nel suo De Bello Gallico in  cui questa civiltà fu descritta dettagliatamente. Infatti  egli narra che la società gallica era articolata in gruppi familiari e divisa in tre classi:  -La plebe : non può prendere parte a assemblee poiché considerata una classe sociale al pari degli schiavi. -Cavalieri: appartengono alle classi nobiliari  delle quali viene sorteggiato il rappresentante in  ciascuna tribù per virtù e meriti. - Sacerdoti: sono i detentori del sapere culturale e religioso, infatti si occupano delle cerimonie religiose e dell’istruzione dei giovani.</vt:lpstr>
      <vt:lpstr>The Gallic society 2  I Galli erano distribuiti in varie tribù spesso in conflitto tra loro come di solito avviene nelle società tribali, e che trovarono momenti di unità solo sotto la minaccia romana, soprattutto durante la Campagna militare in Gallia condotta da Giulio Cesare.  Si riunirono sotto Vercingetorige e furono sconfitti e sottomessi da Roma nel 51 sec. A.C. La Gallia venne divisa in province romane e sottoposta a un processo di romanizzazione.  </vt:lpstr>
      <vt:lpstr>Galli nei tempi moderni Gauls nowadays</vt:lpstr>
      <vt:lpstr>Popolazione francese in Italia French in Italy</vt:lpstr>
      <vt:lpstr>Qualche dato Some data</vt:lpstr>
      <vt:lpstr>Integration</vt:lpstr>
      <vt:lpstr>Economia  </vt:lpstr>
      <vt:lpstr>Italiani in Francia  Italians in France </vt:lpstr>
      <vt:lpstr>Fuga di cervelli Brain Drain</vt:lpstr>
      <vt:lpstr>I Galli Senoni  Senoni Gauls </vt:lpstr>
      <vt:lpstr>Presentazione standard di PowerPoint</vt:lpstr>
      <vt:lpstr>FURIO CAMILLO E L’ACCORDO CON I GALLI Furius Camillus and the deal with Gauls</vt:lpstr>
      <vt:lpstr>BATTAGLIA DI SENTINO: 295 A.C-191 A.C The battle of Sentinum</vt:lpstr>
      <vt:lpstr>Presentazione standard di PowerPoint</vt:lpstr>
      <vt:lpstr>ASTERIX E OBELIX: GLI ICONICI GALLI DI RENE GOSCINNY E ALBERT UDERZO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 Galli The Gauls</dc:title>
  <dc:creator>Bruni, Daniela</dc:creator>
  <cp:lastModifiedBy>pro12972</cp:lastModifiedBy>
  <cp:revision>5</cp:revision>
  <dcterms:created xsi:type="dcterms:W3CDTF">2021-03-05T19:20:31Z</dcterms:created>
  <dcterms:modified xsi:type="dcterms:W3CDTF">2021-03-11T16:12:08Z</dcterms:modified>
</cp:coreProperties>
</file>