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60" r:id="rId3"/>
    <p:sldId id="301" r:id="rId4"/>
    <p:sldId id="262" r:id="rId5"/>
    <p:sldId id="263" r:id="rId6"/>
    <p:sldId id="264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56" r:id="rId25"/>
    <p:sldId id="257" r:id="rId26"/>
    <p:sldId id="258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14B5C-60E2-41EE-B7F8-9F85763033DD}" v="54" dt="2021-03-01T10:27:42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552C-100F-415D-81F7-22A96092F675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B631-97FD-493C-968C-4DF0A2E1409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0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686074-7729-4E84-9007-1DDAB1482E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B3DD30-6AF3-48D7-9BDB-0AD00B6943F1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401F900B-349C-4AD3-9D13-F5F59E8F3C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652E429-F077-4F91-A027-A9529038EE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94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D00849-9C9E-474E-8D5F-A5EC4608D1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9075EB-63CF-4911-9584-E879169D57CA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4CA2113C-9403-45EB-9672-1A25787020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7774C57-6244-43F4-AFA7-7106747CA5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367300-7945-4DCA-AE0D-B50DF7FAA5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8E0BF9-D2F8-40C0-B737-6DA9FA28ACC4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94720C54-9AA1-45E5-9C58-6493503D4B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134B443-E624-41E0-A668-D9A28E2F5F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69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5C413B-59B6-4206-AC15-3CEFD22B4C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24780-2B5C-42F3-9782-32C96A1BACB0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27FFB32D-C83D-44FA-83CD-DFBA9FC96D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B447C8A-B3AB-48AE-A7A1-2E92C09369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2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FBDAFD-1080-4C7C-B654-45C0AF83C1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9DE90-8B82-4A1D-AD95-3681E4400F67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F829D8AB-3C53-47B3-83DC-2486D534A5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83E7EBB-C656-4F0F-B9F1-D08F7738D9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9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01FD92-F790-4EB3-BFC1-D72D77FE51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6F796-3C64-45B2-B489-75FE05E8C109}" type="slidenum">
              <a:rPr lang="it-IT" altLang="en-US"/>
              <a:pPr/>
              <a:t>20</a:t>
            </a:fld>
            <a:endParaRPr lang="it-IT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3CA36962-1AC4-4039-8261-6AA0B8E37A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6D844B9-CE20-452F-9B22-37F77C7D32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119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D96D58-2D84-4FE1-AC1A-3DD01F10C7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9AE70F-925C-49F8-9A0C-443E9D199F33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533C4A1A-9291-4E7E-8A8F-3C5E17DCDA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C806B9-66DD-40A8-835F-6DEF947986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9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2202FF-1BEA-4692-9C10-362B61E528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142016-AD98-43D2-BE7E-46905D0B4210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BD8DFBBC-DCB6-438A-9391-36F7595E64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2FB8853-30ED-40C0-B1E3-369C2BE8AA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70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4CF6B6-4975-4502-A296-C7CE5607C0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118549-0D80-4A15-BE08-E0BF6E18D5FD}" type="slidenum">
              <a:rPr lang="it-IT" altLang="en-US"/>
              <a:pPr/>
              <a:t>23</a:t>
            </a:fld>
            <a:endParaRPr lang="it-IT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E1AC296A-4F7A-43D8-9A81-0D09637D7C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CA15566-59E2-4510-9409-6A190F054F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3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C75900-54C0-4309-A6E9-9E8A2B8C64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D03EDA-ED85-4C25-98D7-AEED2CEC9927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C2EBB139-9878-4C7C-AA02-083BBF421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0DFBAC0-450F-47E9-BBF9-649A19FF16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FAB623-341E-45A5-8142-508A0A4B50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9D295-7A4F-49C4-806A-39653D58C9B1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2DA9E234-8665-4496-9B30-2D2CB20F71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C9FF7BE-6893-4128-B9BE-9EE39B07D9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5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23968D-7453-4C04-B988-B35F237B48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9C678-B0CF-4677-A76C-84B02EAE10D8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13337016-D778-4F4B-9E5E-AE04F957BE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DF0B0D3-92A7-4891-BA6D-FA12B2A288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4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DBACBA-7F03-4DEF-AC4A-97A3DACA46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0CBF0-4FA6-41A1-B4A7-624FF65453E4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DD3C53A8-E688-4654-BB2E-7B6A0DFA6D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D88DEEA-59E9-4F91-9647-CBD9939016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1B0E6-2029-49F8-9032-C3B4B8F00D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1DAC01-9FCA-46FA-9C22-5E79565C2652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34109609-C9BD-4AFD-89ED-2F54202B5A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1587BF8-6F6A-46FB-A7C3-C2C6CCB1A1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0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4E1272-6E56-45DA-A962-119046EC8C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2CDA95-8BD1-4CFE-A89E-62448A3949A4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716273D6-7FE2-4765-8D6B-15779F63CB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FFCB125-361C-4F77-9803-AAE4ECF7CC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5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82C82A-7638-4788-8768-0B7E9ACD09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60154A-08D7-4E47-8FD6-E979CB13DE4C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A5B67C51-B062-48E1-952E-EA02848D94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2BBB050-BF4C-4E6E-B031-BC441C15BE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83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B0DE8E-DFAA-40E5-96F1-F846F21D89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708927-5BA3-4E71-943E-87B5BF630155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21C87B3D-96EE-43D3-BA3D-2371E4728C5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73947DD-162D-42AA-89E3-E3264DF4EB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39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E5D0-C299-4E4D-B92F-B64F9FFB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C7CEA-F8ED-423A-AC0A-1B1AF474F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7F427-2C2B-4884-8B77-CA0A4F0D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F936-92C9-4D53-B277-025460DD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E3A9F-712E-427A-AD01-9442A960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7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A0A4-475C-4876-B3D7-FA2AD0B9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ED089-F24E-4345-8DCD-6CC611DBB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2D1E-3CB9-418C-B82C-C8FF8820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BFE8-FDC2-497D-9029-98F83269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51D6-97C2-4CD5-BE99-D3279E53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6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DB0AA-453C-4744-BCB5-80C171247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96568-0CBC-4729-B3C3-5B0458E1A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19BDF-AE30-4028-9FD9-9C6A90CC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6A95-CE3F-4F48-A151-8681523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7F1F-1AF7-429F-87C3-C54CC30E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1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E649-3722-455E-90AE-C95F0AC56EE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4111-13FD-4B3E-B9C4-8183FFD774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641" y="1604329"/>
            <a:ext cx="5391360" cy="219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D713F-7030-45F6-A568-6C0061EDFB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84321" y="1604329"/>
            <a:ext cx="5391360" cy="219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CAAC14-208C-4BD1-A59E-5CC74059CC4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8641" y="3934493"/>
            <a:ext cx="539136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C165A-C255-4073-AB4D-767F34714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321" y="3934493"/>
            <a:ext cx="539136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240B6-94B8-41F6-807E-DEA269C4478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5839" cy="469489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0B142-47F8-47FC-B3B4-E0FAA190E78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1121" cy="469489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821EC-F350-449E-9851-504E293E45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5839" cy="469489"/>
          </a:xfrm>
        </p:spPr>
        <p:txBody>
          <a:bodyPr/>
          <a:lstStyle>
            <a:lvl1pPr>
              <a:defRPr/>
            </a:lvl1pPr>
          </a:lstStyle>
          <a:p>
            <a:fld id="{CB00EF3B-52C3-4DBC-B685-98C6EF1FD23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738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020D-F91F-45F6-B3F5-E0A82880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08C1-7566-4EFD-8E8F-C5B08094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5459A-D207-4F36-93DC-A23D1A1F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8939-99A0-4A34-9A6E-21D5E49E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D7C9-9EF1-4FE3-9BBD-492333A1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5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B596-E283-4473-80BB-E2BFDD85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6624C-1A6B-4BF8-9D7B-D6EE083C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1447-1304-4C44-864D-F08EECAC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85996-78FC-4333-A287-B06711A9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5EEC-1E04-45A0-A201-25F632F9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707E-49D8-4A89-ACFF-E5F59F08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4C4D-024C-470F-90C1-39D14D773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8BEDD-FB79-404C-9F06-D0A1C65D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603C0-48C0-463C-90BC-7CD370E2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9392-08A8-4F3D-89AF-572219DC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EBCE2-15E4-41BE-AFB4-0A5B67FA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943D-1660-46B7-B82D-17D5AC37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02DE4-C2EB-4913-954E-A0CBD1A1E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08DCE-BECC-452D-A9AE-9E4506F3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7A6AD-42D7-48DF-A215-D4A84BE6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B4F59-F968-42B4-A5BD-87044A7B9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3D37D-EEDA-4100-ADCA-9B66018C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8B0A3-F5AA-4A8D-9EFF-A0C24C0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7A73C-E146-4BB1-B68D-72CF9890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3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7E82-67F3-4927-B114-99E3F848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9190B-982F-488D-9EFE-5445B1F4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2B951-3B56-4DE0-B5B0-7CBAE501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0B11-D295-464D-B183-104ABA02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DE7FC-D38C-4538-984E-0B5EE23D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F462-FD60-4656-AF02-32466C49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8C73C-C6B5-4A13-8896-F9926B20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9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5932-9C78-4E69-93C7-2B471067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FA0E-5CA7-4F56-BC1B-40FCEEF1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4FE28-ABB6-49FB-B9D1-DA6E9C124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D4B62-84BF-4432-8C24-633369B1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8237-08B6-45AA-B646-6978ED7D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3AD6-3583-43E6-AADF-32EDB917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B09D-ABB0-495D-A8FB-55C54D31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426AA-267F-420A-9CAC-2B20E1811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818D-2C64-409F-9C91-473715C2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82F47-AD17-437B-A07C-E0FF467B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FE66-6499-4661-A09E-1676112E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9CAC1-F664-41FE-B535-6116209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8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B3879-EFC4-4BCD-9621-5B0433F7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A8682-46CA-4529-A399-D42432A1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5CD54-23DF-4E34-88BB-69163C632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98C2-E72A-4023-A109-52C8DAFED9D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1BA7F-BA78-4DF3-8E6B-A76FC96DC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50D6-E2FE-4E3B-BEE0-961E451F3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8179-4D4E-4A11-8065-2FA74FA5582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5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B64F9-E8B3-47BE-A0D9-A2705EED3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MOTTO</a:t>
            </a:r>
            <a:br>
              <a:rPr lang="it-IT" dirty="0"/>
            </a:br>
            <a:r>
              <a:rPr lang="it-IT" b="1" dirty="0" err="1">
                <a:solidFill>
                  <a:srgbClr val="FF0000"/>
                </a:solidFill>
              </a:rPr>
              <a:t>Whose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Shoe</a:t>
            </a:r>
            <a:r>
              <a:rPr lang="it-IT" b="1" dirty="0">
                <a:solidFill>
                  <a:srgbClr val="FF0000"/>
                </a:solidFill>
              </a:rPr>
              <a:t> can </a:t>
            </a:r>
            <a:r>
              <a:rPr lang="it-IT" b="1">
                <a:solidFill>
                  <a:srgbClr val="FF0000"/>
                </a:solidFill>
              </a:rPr>
              <a:t>fit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this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foot</a:t>
            </a:r>
            <a:r>
              <a:rPr lang="it-IT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03CD35-7689-4DD6-805A-18C16F40B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05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229C7600-7E7A-4A96-AC4A-F38DA583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349958"/>
            <a:ext cx="8491131" cy="63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"/>
            </a:pPr>
            <a:r>
              <a:rPr lang="it-IT" altLang="en-US" sz="1814" b="1" i="1" dirty="0">
                <a:latin typeface="Avenir Book" charset="0"/>
              </a:rPr>
              <a:t>POLITEISMO E MONOTEISMO </a:t>
            </a:r>
            <a:r>
              <a:rPr lang="it-IT" altLang="en-US" sz="1814" b="1" i="1" dirty="0" err="1">
                <a:solidFill>
                  <a:srgbClr val="FF0000"/>
                </a:solidFill>
                <a:latin typeface="Avenir Book" charset="0"/>
              </a:rPr>
              <a:t>Monotheism</a:t>
            </a:r>
            <a:r>
              <a:rPr lang="it-IT" altLang="en-US" sz="1814" b="1" i="1" dirty="0">
                <a:solidFill>
                  <a:srgbClr val="FF0000"/>
                </a:solidFill>
                <a:latin typeface="Avenir Book" charset="0"/>
              </a:rPr>
              <a:t> and </a:t>
            </a:r>
            <a:r>
              <a:rPr lang="it-IT" altLang="en-US" sz="1814" b="1" i="1" dirty="0" err="1">
                <a:solidFill>
                  <a:srgbClr val="FF0000"/>
                </a:solidFill>
                <a:latin typeface="Avenir Book" charset="0"/>
              </a:rPr>
              <a:t>Polytheism</a:t>
            </a:r>
            <a:endParaRPr lang="it-IT" altLang="en-US" sz="1814" b="1" i="1" dirty="0">
              <a:solidFill>
                <a:srgbClr val="FF0000"/>
              </a:solidFill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814" dirty="0">
                <a:latin typeface="Avenir Book" charset="0"/>
              </a:rPr>
              <a:t>Questa religione si può indicare anche come politeista, dato il culto dei molti Dei contemporaneamente, ma le scuole teologiche spiegavano il divino secondo una concezione monistica.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Gli dei (</a:t>
            </a:r>
            <a:r>
              <a:rPr lang="it-IT" altLang="en-US" sz="1814" i="1" dirty="0" err="1">
                <a:latin typeface="Avenir Book" charset="0"/>
                <a:cs typeface="Segoe UI" panose="020B0502040204020203" pitchFamily="34" charset="0"/>
              </a:rPr>
              <a:t>neteru</a:t>
            </a: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) rappresentavano le differenti sfaccettature che compongono la medesima realtà, denominata in geroglifico </a:t>
            </a:r>
            <a:r>
              <a:rPr lang="it-IT" altLang="en-US" sz="1814" i="1" dirty="0" err="1">
                <a:latin typeface="Avenir Book" charset="0"/>
                <a:cs typeface="Segoe UI" panose="020B0502040204020203" pitchFamily="34" charset="0"/>
              </a:rPr>
              <a:t>neter</a:t>
            </a:r>
            <a:r>
              <a:rPr lang="it-IT" altLang="en-US" sz="1814" i="1" dirty="0">
                <a:latin typeface="Avenir Book" charset="0"/>
                <a:cs typeface="Segoe UI" panose="020B0502040204020203" pitchFamily="34" charset="0"/>
              </a:rPr>
              <a:t> </a:t>
            </a:r>
            <a:r>
              <a:rPr lang="it-IT" altLang="en-US" sz="1814" i="1" dirty="0" err="1">
                <a:latin typeface="Avenir Book" charset="0"/>
                <a:cs typeface="Segoe UI" panose="020B0502040204020203" pitchFamily="34" charset="0"/>
              </a:rPr>
              <a:t>neteru</a:t>
            </a: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, il Dio degli dei, la suprema divinità che le include tutte; Il Dio supremo era chiamato </a:t>
            </a:r>
            <a:r>
              <a:rPr lang="it-IT" altLang="en-US" sz="1814" dirty="0" err="1">
                <a:latin typeface="Avenir Book" charset="0"/>
                <a:cs typeface="Segoe UI" panose="020B0502040204020203" pitchFamily="34" charset="0"/>
              </a:rPr>
              <a:t>Amon</a:t>
            </a: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 quando trascendente; </a:t>
            </a:r>
            <a:r>
              <a:rPr lang="it-IT" altLang="en-US" sz="1814" dirty="0" err="1">
                <a:latin typeface="Avenir Book" charset="0"/>
                <a:cs typeface="Segoe UI" panose="020B0502040204020203" pitchFamily="34" charset="0"/>
              </a:rPr>
              <a:t>Ra</a:t>
            </a: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 quando luce e attività creante; Ptah quando fisicità già creata o sostanziale.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814" dirty="0">
              <a:latin typeface="Avenir Book" charset="0"/>
            </a:endParaRPr>
          </a:p>
          <a:p>
            <a:pPr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"/>
            </a:pPr>
            <a:r>
              <a:rPr lang="it-IT" altLang="en-US" sz="1814" b="1" i="1" dirty="0">
                <a:latin typeface="Avenir Book" charset="0"/>
              </a:rPr>
              <a:t>CICLI </a:t>
            </a:r>
            <a:r>
              <a:rPr lang="it-IT" altLang="en-US" sz="1814" b="1" i="1" dirty="0">
                <a:solidFill>
                  <a:srgbClr val="FF0000"/>
                </a:solidFill>
                <a:latin typeface="Avenir Book" charset="0"/>
              </a:rPr>
              <a:t>Spiritual </a:t>
            </a:r>
            <a:r>
              <a:rPr lang="it-IT" altLang="en-US" sz="1814" b="1" i="1" dirty="0" err="1">
                <a:solidFill>
                  <a:srgbClr val="FF0000"/>
                </a:solidFill>
                <a:latin typeface="Avenir Book" charset="0"/>
              </a:rPr>
              <a:t>Cycles</a:t>
            </a:r>
            <a:endParaRPr lang="it-IT" altLang="en-US" sz="1814" b="1" i="1" dirty="0">
              <a:solidFill>
                <a:srgbClr val="FF0000"/>
              </a:solidFill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814" dirty="0">
                <a:latin typeface="Avenir Book" charset="0"/>
              </a:rPr>
              <a:t>Probabilmente il concetto più importante della religione egizia è quella del ciclo, cioè del ripetersi di eventi che scandivano la vita ed il tempo degli Egiziani</a:t>
            </a:r>
          </a:p>
          <a:p>
            <a:pPr algn="just">
              <a:lnSpc>
                <a:spcPct val="114000"/>
              </a:lnSpc>
              <a:spcBef>
                <a:spcPts val="544"/>
              </a:spcBef>
              <a:spcAft>
                <a:spcPts val="1089"/>
              </a:spcAft>
            </a:pPr>
            <a:r>
              <a:rPr lang="it-IT" altLang="en-US" sz="1814" dirty="0">
                <a:latin typeface="Avenir Book" charset="0"/>
              </a:rPr>
              <a:t>I cicli più importanti sono: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1) il ciclo del giorno e della notte con il sole che rinasce ogni mattina trasportato dalla sua barca solare;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2) il ciclo annuale scandito dall'inondazione del Nilo;</a:t>
            </a:r>
          </a:p>
          <a:p>
            <a:pPr algn="just">
              <a:lnSpc>
                <a:spcPct val="114000"/>
              </a:lnSpc>
              <a:spcAft>
                <a:spcPts val="454"/>
              </a:spcAft>
            </a:pPr>
            <a:r>
              <a:rPr lang="it-IT" altLang="en-US" sz="1814" dirty="0">
                <a:latin typeface="Avenir Book" charset="0"/>
                <a:cs typeface="Segoe UI" panose="020B0502040204020203" pitchFamily="34" charset="0"/>
              </a:rPr>
              <a:t>3) il ciclo della vita con la nascita e la morte </a:t>
            </a:r>
          </a:p>
          <a:p>
            <a:pPr algn="ctr">
              <a:buClrTx/>
              <a:buFontTx/>
              <a:buNone/>
            </a:pPr>
            <a:endParaRPr lang="it-IT" altLang="en-US" sz="1814" dirty="0">
              <a:latin typeface="Avenir Boo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443DA8BD-C668-4EF9-93CF-A3D5D009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6477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14000"/>
              </a:lnSpc>
              <a:buClrTx/>
              <a:buFontTx/>
              <a:buNone/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  <a:cs typeface="Segoe UI" panose="020B0502040204020203" pitchFamily="34" charset="0"/>
              </a:rPr>
              <a:t>L'ORIGINE DEL COSMO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 </a:t>
            </a:r>
            <a:r>
              <a:rPr lang="it-IT" altLang="en-US" sz="1996" b="1" dirty="0">
                <a:solidFill>
                  <a:srgbClr val="FF0000"/>
                </a:solidFill>
                <a:latin typeface="Avenir Book" charset="0"/>
                <a:cs typeface="Segoe UI" panose="020B0502040204020203" pitchFamily="34" charset="0"/>
              </a:rPr>
              <a:t>The </a:t>
            </a:r>
            <a:r>
              <a:rPr lang="it-IT" altLang="en-US" sz="1996" b="1" dirty="0" err="1">
                <a:solidFill>
                  <a:srgbClr val="FF0000"/>
                </a:solidFill>
                <a:latin typeface="Avenir Book" charset="0"/>
                <a:cs typeface="Segoe UI" panose="020B0502040204020203" pitchFamily="34" charset="0"/>
              </a:rPr>
              <a:t>origin</a:t>
            </a:r>
            <a:r>
              <a:rPr lang="it-IT" altLang="en-US" sz="1996" b="1" dirty="0">
                <a:solidFill>
                  <a:srgbClr val="FF0000"/>
                </a:solidFill>
                <a:latin typeface="Avenir Book" charset="0"/>
                <a:cs typeface="Segoe UI" panose="020B0502040204020203" pitchFamily="34" charset="0"/>
              </a:rPr>
              <a:t> of the World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Le tesi teologiche relative alla creazione dell'universo e del pantheon egizio, vennero elaborate nei grandi centri sacerdotali di Eliopoli, </a:t>
            </a:r>
            <a:r>
              <a:rPr lang="it-IT" altLang="en-US" sz="1996" dirty="0" err="1">
                <a:latin typeface="Avenir Book" charset="0"/>
              </a:rPr>
              <a:t>Ermopoli</a:t>
            </a:r>
            <a:r>
              <a:rPr lang="it-IT" altLang="en-US" sz="1996" dirty="0">
                <a:latin typeface="Avenir Book" charset="0"/>
              </a:rPr>
              <a:t> e Menfi.</a:t>
            </a:r>
          </a:p>
          <a:p>
            <a:pPr algn="ctr">
              <a:buClrTx/>
              <a:buFontTx/>
              <a:buNone/>
            </a:pPr>
            <a:endParaRPr lang="it-IT" altLang="en-US" sz="2903" dirty="0"/>
          </a:p>
          <a:p>
            <a:pPr marL="194425" indent="-192984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b="1" i="1" dirty="0">
                <a:latin typeface="Avenir Book" charset="0"/>
              </a:rPr>
              <a:t> LA COSMOGONIA ELIOPOLITANA</a:t>
            </a:r>
            <a:r>
              <a:rPr lang="it-IT" altLang="en-US" sz="1996" dirty="0">
                <a:latin typeface="Avenir Book" charset="0"/>
              </a:rPr>
              <a:t>: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pone al centro del mito della creazione il dio solare </a:t>
            </a:r>
            <a:r>
              <a:rPr lang="it-IT" altLang="en-US" sz="1996" dirty="0" err="1">
                <a:latin typeface="Avenir Book" charset="0"/>
              </a:rPr>
              <a:t>Atum</a:t>
            </a:r>
            <a:r>
              <a:rPr lang="it-IT" altLang="en-US" sz="1996" dirty="0">
                <a:latin typeface="Avenir Book" charset="0"/>
              </a:rPr>
              <a:t>. Salito su una collina, creò con lo sputo Shu, il vuoto, e la dea </a:t>
            </a:r>
            <a:r>
              <a:rPr lang="it-IT" altLang="en-US" sz="1996" dirty="0" err="1">
                <a:latin typeface="Avenir Book" charset="0"/>
              </a:rPr>
              <a:t>Tefnut</a:t>
            </a:r>
            <a:r>
              <a:rPr lang="it-IT" altLang="en-US" sz="1996" dirty="0">
                <a:latin typeface="Avenir Book" charset="0"/>
              </a:rPr>
              <a:t>, l'umidità, che a loro volta generarono </a:t>
            </a:r>
            <a:r>
              <a:rPr lang="it-IT" altLang="en-US" sz="1996" dirty="0" err="1">
                <a:latin typeface="Avenir Book" charset="0"/>
              </a:rPr>
              <a:t>Geb</a:t>
            </a:r>
            <a:r>
              <a:rPr lang="it-IT" altLang="en-US" sz="1996" dirty="0">
                <a:latin typeface="Avenir Book" charset="0"/>
              </a:rPr>
              <a:t> e Nut, la terra ed il cielo. Da questi ultimi nacquero due coppie di fratelli e sorelle, Osiride, Iside, Seth e </a:t>
            </a:r>
            <a:r>
              <a:rPr lang="it-IT" altLang="en-US" sz="1996" dirty="0" err="1">
                <a:latin typeface="Avenir Book" charset="0"/>
              </a:rPr>
              <a:t>Nefti</a:t>
            </a:r>
            <a:r>
              <a:rPr lang="it-IT" altLang="en-US" sz="1996" dirty="0">
                <a:latin typeface="Avenir Book" charset="0"/>
              </a:rPr>
              <a:t>, i quali procrearono l'umanità. L'insieme di queste divinità forma la grande Enneade </a:t>
            </a:r>
            <a:r>
              <a:rPr lang="it-IT" altLang="en-US" sz="1996" dirty="0" err="1">
                <a:latin typeface="Avenir Book" charset="0"/>
              </a:rPr>
              <a:t>eliopolitana</a:t>
            </a:r>
            <a:r>
              <a:rPr lang="it-IT" altLang="en-US" sz="1996" dirty="0">
                <a:latin typeface="Avenir Book" charset="0"/>
              </a:rPr>
              <a:t>.</a:t>
            </a:r>
          </a:p>
          <a:p>
            <a:pPr lvl="2" algn="just">
              <a:lnSpc>
                <a:spcPct val="114000"/>
              </a:lnSpc>
              <a:buClrTx/>
              <a:buSzPct val="45000"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2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0365B11F-BB9E-4D28-9249-3C82FCD8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2922A2E6-E279-4213-917D-BE110817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833849"/>
            <a:ext cx="8295271" cy="51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646113" indent="-215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lvl="2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b="1" i="1" dirty="0">
                <a:latin typeface="Avenir Book" charset="0"/>
              </a:rPr>
              <a:t>LA COSMOGONIA DI MENFI </a:t>
            </a:r>
            <a:r>
              <a:rPr lang="it-IT" altLang="en-US" sz="1996" b="1" i="1" dirty="0" err="1">
                <a:solidFill>
                  <a:srgbClr val="FF0000"/>
                </a:solidFill>
                <a:latin typeface="Avenir Book" charset="0"/>
              </a:rPr>
              <a:t>Cosmogony</a:t>
            </a:r>
            <a:r>
              <a:rPr lang="it-IT" altLang="en-US" sz="1996" b="1" i="1" dirty="0">
                <a:solidFill>
                  <a:srgbClr val="FF0000"/>
                </a:solidFill>
                <a:latin typeface="Avenir Book" charset="0"/>
              </a:rPr>
              <a:t> of </a:t>
            </a:r>
            <a:r>
              <a:rPr lang="it-IT" altLang="en-US" sz="1996" b="1" i="1" dirty="0" err="1">
                <a:solidFill>
                  <a:srgbClr val="FF0000"/>
                </a:solidFill>
                <a:latin typeface="Avenir Book" charset="0"/>
              </a:rPr>
              <a:t>Menphis</a:t>
            </a:r>
            <a:endParaRPr lang="it-IT" altLang="en-US" sz="1996" b="1" i="1" dirty="0">
              <a:solidFill>
                <a:srgbClr val="FF0000"/>
              </a:solidFill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secondo la dottrina menfita, la creazione del mondo sarebbe opera di Ptah, che con il cuore, sede del pensiero, e con la lingua, la parola che conferisce la vita, avrebbe generato otto emanazioni di sé. (</a:t>
            </a:r>
            <a:r>
              <a:rPr lang="it-IT" altLang="en-US" sz="1996" i="1" dirty="0">
                <a:latin typeface="Avenir Book" charset="0"/>
                <a:cs typeface="Segoe UI" panose="020B0502040204020203" pitchFamily="34" charset="0"/>
              </a:rPr>
              <a:t>Pietra  di 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Shabaka</a:t>
            </a:r>
            <a:r>
              <a:rPr lang="it-IT" altLang="en-US" sz="1996" i="1" dirty="0">
                <a:latin typeface="Avenir Book" charset="0"/>
                <a:cs typeface="Segoe UI" panose="020B0502040204020203" pitchFamily="34" charset="0"/>
              </a:rPr>
              <a:t>, 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VIII secolo a.C., ed British Museum).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lvl="2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b="1" i="1" dirty="0">
                <a:latin typeface="Avenir Book" charset="0"/>
              </a:rPr>
              <a:t>LA COSMOGONIA ERMOPOLITANA </a:t>
            </a:r>
            <a:r>
              <a:rPr lang="it-IT" altLang="en-US" sz="1996" b="1" i="1" dirty="0" err="1">
                <a:solidFill>
                  <a:srgbClr val="FF0000"/>
                </a:solidFill>
                <a:latin typeface="Avenir Book" charset="0"/>
              </a:rPr>
              <a:t>Cosmogony</a:t>
            </a:r>
            <a:r>
              <a:rPr lang="it-IT" altLang="en-US" sz="1996" b="1" i="1" dirty="0">
                <a:solidFill>
                  <a:srgbClr val="FF0000"/>
                </a:solidFill>
                <a:latin typeface="Avenir Book" charset="0"/>
              </a:rPr>
              <a:t> of </a:t>
            </a:r>
            <a:r>
              <a:rPr lang="it-IT" altLang="en-US" sz="1996" b="1" i="1" dirty="0" err="1">
                <a:solidFill>
                  <a:srgbClr val="FF0000"/>
                </a:solidFill>
                <a:latin typeface="Avenir Book" charset="0"/>
              </a:rPr>
              <a:t>Hermopolis</a:t>
            </a:r>
            <a:endParaRPr lang="it-IT" altLang="en-US" sz="1996" b="1" i="1" dirty="0">
              <a:solidFill>
                <a:srgbClr val="FF0000"/>
              </a:solidFill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una collina di fango sarebbe emersa dalle acque, originando otto dèi primordiali, quattro maschili con testa di rana e quattro femminili con testa di serpente. Queste otto divinità formarono l'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Ogdoade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 </a:t>
            </a:r>
            <a:r>
              <a:rPr lang="it-IT" altLang="en-US" sz="1996" dirty="0" err="1">
                <a:latin typeface="Avenir Book" charset="0"/>
                <a:cs typeface="Segoe UI" panose="020B0502040204020203" pitchFamily="34" charset="0"/>
              </a:rPr>
              <a:t>ermopolitana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877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78D2B7B9-E6AD-4C15-8EFA-75E7A4CD9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14000"/>
              </a:lnSpc>
              <a:buClrTx/>
              <a:buFontTx/>
              <a:buNone/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</a:rPr>
              <a:t>LE DIVINITA’ </a:t>
            </a:r>
            <a:r>
              <a:rPr lang="it-IT" altLang="en-US" sz="2177" b="1" dirty="0" err="1">
                <a:solidFill>
                  <a:srgbClr val="FF0000"/>
                </a:solidFill>
                <a:latin typeface="Avenir Book" charset="0"/>
              </a:rPr>
              <a:t>Gods</a:t>
            </a:r>
            <a:endParaRPr lang="it-IT" altLang="en-US" sz="2177" b="1" dirty="0">
              <a:solidFill>
                <a:srgbClr val="FF0000"/>
              </a:solidFill>
              <a:latin typeface="Avenir Book" charset="0"/>
            </a:endParaRPr>
          </a:p>
          <a:p>
            <a:pPr algn="ctr">
              <a:buClrTx/>
              <a:buFontTx/>
              <a:buNone/>
            </a:pPr>
            <a:endParaRPr lang="it-IT" altLang="en-US" sz="2903" dirty="0"/>
          </a:p>
          <a:p>
            <a:pPr marL="194425" indent="-192984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dirty="0">
                <a:latin typeface="Avenir Book" charset="0"/>
              </a:rPr>
              <a:t>Aspetto iconico: Dei con tratti umani e/o  raffigurati con caratteristiche zoomorfe.</a:t>
            </a:r>
          </a:p>
          <a:p>
            <a:pPr marL="194425" indent="-192984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dirty="0">
                <a:latin typeface="Avenir Book" charset="0"/>
              </a:rPr>
              <a:t>Aspetto aniconico: fenomeni atmosferici e i concetti astratti, come la giustizia (Maat) e la magia (</a:t>
            </a:r>
            <a:r>
              <a:rPr lang="it-IT" altLang="en-US" sz="1996" dirty="0" err="1">
                <a:latin typeface="Avenir Book" charset="0"/>
              </a:rPr>
              <a:t>Heka</a:t>
            </a:r>
            <a:r>
              <a:rPr lang="it-IT" altLang="en-US" sz="1996" dirty="0">
                <a:latin typeface="Avenir Book" charset="0"/>
              </a:rPr>
              <a:t>).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Gli Dei egizi sono insiti nei fenomeni fondamentali della natura e dell'esistenza come energia vitale, che si manifesta nell'uomo, negli animali, nelle piante, nelle stelle.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 Il Dio è costituito, come l'uomo, di sei elementi: corpo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djed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), doppio (</a:t>
            </a:r>
            <a:r>
              <a:rPr lang="it-IT" altLang="en-US" sz="1996" i="1" dirty="0">
                <a:latin typeface="Avenir Book" charset="0"/>
                <a:cs typeface="Segoe UI" panose="020B0502040204020203" pitchFamily="34" charset="0"/>
              </a:rPr>
              <a:t>ka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), ombra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kh'b</a:t>
            </a:r>
            <a:r>
              <a:rPr lang="it-IT" altLang="en-US" sz="1996" i="1" dirty="0">
                <a:latin typeface="Avenir Book" charset="0"/>
                <a:cs typeface="Segoe UI" panose="020B0502040204020203" pitchFamily="34" charset="0"/>
              </a:rPr>
              <a:t>-t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), anima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ba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), forza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skhm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 e nome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rn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). Spesso le divinità sono associate in triadi familiari.</a:t>
            </a: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81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3AECD61-B58A-4D1A-A9BA-68DA943C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 marL="431800" indent="-214313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646113" indent="-21590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lvl="1" algn="ctr">
              <a:lnSpc>
                <a:spcPct val="114000"/>
              </a:lnSpc>
              <a:buClrTx/>
              <a:buSzPct val="45000"/>
              <a:buFontTx/>
              <a:buNone/>
            </a:pPr>
            <a:r>
              <a:rPr lang="it-IT" altLang="en-US" sz="2177" b="1" dirty="0">
                <a:solidFill>
                  <a:srgbClr val="CC0000"/>
                </a:solidFill>
                <a:latin typeface="Avenir Book" charset="0"/>
              </a:rPr>
              <a:t>I MITI </a:t>
            </a:r>
            <a:r>
              <a:rPr lang="it-IT" altLang="en-US" sz="2177" b="1" dirty="0" err="1">
                <a:solidFill>
                  <a:srgbClr val="FF0000"/>
                </a:solidFill>
                <a:latin typeface="Avenir Book" charset="0"/>
              </a:rPr>
              <a:t>Myths</a:t>
            </a:r>
            <a:endParaRPr lang="it-IT" altLang="en-US" sz="2177" b="1" dirty="0">
              <a:solidFill>
                <a:srgbClr val="FF0000"/>
              </a:solidFill>
              <a:latin typeface="Avenir Book" charset="0"/>
            </a:endParaRPr>
          </a:p>
          <a:p>
            <a:pPr lvl="2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b="1" i="1" dirty="0">
                <a:latin typeface="Avenir Book" charset="0"/>
              </a:rPr>
              <a:t> RA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Il culto del Sole ha conosciuto nei secoli molte varianti locali, che lo hanno rappresentato in varie forme e conosciuto con vari nomi.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Nel testo magico "</a:t>
            </a:r>
            <a:r>
              <a:rPr lang="it-IT" altLang="en-US" sz="1996" i="1" dirty="0">
                <a:latin typeface="Avenir Book" charset="0"/>
              </a:rPr>
              <a:t>La distruzione degli uomini</a:t>
            </a:r>
            <a:r>
              <a:rPr lang="it-IT" altLang="en-US" sz="1996" dirty="0">
                <a:latin typeface="Avenir Book" charset="0"/>
              </a:rPr>
              <a:t>" si racconta che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Ra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avrebbe regnato sulla terra prima dell’apparire dei faraoni. Poi disgustato dal comportamento degli uomini, abbandonò la terra ritirandosi in cielo e, indispettito, decise di sterminare l’intero genere umano. A questo punto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Ra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inviò sulla terra il suo occhio, rappresentato dalla dea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Hathor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, la quale assunse l’aspetto di una leonessa chiamata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Sekhmet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, che significa la “Possente”. La dea iniziò la carneficina con un tale accanimento che tutti gli altri dei implorarono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Ra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di avere un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pò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di pietà e risparmiare parte degli uomini.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Ra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decise allora di intervenire in loro aiuto facendo inondare i campi con della birra colorata di rosso. </a:t>
            </a:r>
            <a:r>
              <a:rPr lang="it-IT" altLang="en-US" sz="1996" dirty="0" err="1">
                <a:solidFill>
                  <a:srgbClr val="222222"/>
                </a:solidFill>
                <a:latin typeface="Avenir Book" charset="0"/>
              </a:rPr>
              <a:t>Sekhmet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, assetata di sangue, iniziò a bere cadendo poi addormentata e cessando così la sua opera di distruzione.</a:t>
            </a:r>
          </a:p>
        </p:txBody>
      </p:sp>
    </p:spTree>
    <p:extLst>
      <p:ext uri="{BB962C8B-B14F-4D97-AF65-F5344CB8AC3E}">
        <p14:creationId xmlns:p14="http://schemas.microsoft.com/office/powerpoint/2010/main" val="391170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15AD921D-AAF3-4370-AEB9-C5651DBE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96" y="131055"/>
            <a:ext cx="8295271" cy="730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b="1" i="1" dirty="0">
                <a:latin typeface="Avenir Book" charset="0"/>
              </a:rPr>
              <a:t>OSIRIDE </a:t>
            </a:r>
            <a:r>
              <a:rPr lang="it-IT" altLang="en-US" sz="1996" b="1" i="1" dirty="0">
                <a:solidFill>
                  <a:srgbClr val="FF0000"/>
                </a:solidFill>
                <a:latin typeface="Avenir Book" charset="0"/>
              </a:rPr>
              <a:t>OSIRIS</a:t>
            </a:r>
          </a:p>
          <a:p>
            <a:pPr algn="just">
              <a:lnSpc>
                <a:spcPct val="114000"/>
              </a:lnSpc>
              <a:spcBef>
                <a:spcPts val="544"/>
              </a:spcBef>
              <a:spcAft>
                <a:spcPts val="1089"/>
              </a:spcAft>
            </a:pPr>
            <a:r>
              <a:rPr lang="it-IT" altLang="en-US" sz="1996" dirty="0">
                <a:latin typeface="Avenir Book" charset="0"/>
              </a:rPr>
              <a:t>Il mito di Osiride, divenuto nel corso dei secoli quello nazionale egizio, è il risultato della fusione di molte varianti, appartenenti a vari luoghi ed epoche diverse.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Osiride portò la civiltà agli uomini, insegnò loro come coltivare la terra e produrre il vino e fu molto amato dal popolo. Seth, invidioso del fratello, cospirò per ucciderlo e con l'inganno lo rinchiuse in una bara che gettò nel Nilo.  Iside con l'aiuto della sorella </a:t>
            </a:r>
            <a:r>
              <a:rPr lang="it-IT" altLang="en-US" sz="1996" dirty="0" err="1">
                <a:latin typeface="Avenir Book" charset="0"/>
              </a:rPr>
              <a:t>Nefti</a:t>
            </a:r>
            <a:r>
              <a:rPr lang="it-IT" altLang="en-US" sz="1996" dirty="0">
                <a:latin typeface="Avenir Book" charset="0"/>
              </a:rPr>
              <a:t> riportò Osiride alla vita usando i suoi poteri magici. Ma Seth riuscì ad uccidere Osiride, fece a pezzi il suo corpo e nascose le quattordici parti in vari luoghi. Iside trovò i pezzi e  lo riportò in vita. Successivamente Osiride andò negli inferi per giudicare le anime dei morti, e così venne chiamato </a:t>
            </a:r>
            <a:r>
              <a:rPr lang="it-IT" altLang="en-US" sz="1996" dirty="0" err="1">
                <a:latin typeface="Avenir Book" charset="0"/>
              </a:rPr>
              <a:t>Neb-er-tcher</a:t>
            </a:r>
            <a:r>
              <a:rPr lang="it-IT" altLang="en-US" sz="1996" dirty="0">
                <a:latin typeface="Avenir Book" charset="0"/>
              </a:rPr>
              <a:t> ("il signore del limite estremo"). Il figlio che Osiride ebbe da Iside, Horus, quando fu abbastanza grande affrontò Seth in battaglia, per vendicare la morte del padre. Il combattimento fu lungo e cruento ed  conflitto fu interrotto dagli altri dei, che decisero in favore di Horus e diedero a lui la sovranità del paese. Seth fu condannato e bandito dalla regione. 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algn="ctr"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8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34186591-2674-4002-942D-A32D667D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670" y="442127"/>
            <a:ext cx="3200016" cy="46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55BC4CD-10B7-4003-AFBB-F5F4006B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862" y="456529"/>
            <a:ext cx="3200016" cy="45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2AA79487-02EA-4BAE-B988-1D5A8277F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355924"/>
            <a:ext cx="4114512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18191A"/>
                </a:solidFill>
                <a:cs typeface="Arial" panose="020B0604020202020204" pitchFamily="34" charset="0"/>
              </a:rPr>
              <a:t>Osiride fra due nebridi. Tomba di Sennedjem (XIX dinastia egizia)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CA4B7747-E366-45FC-B64E-403A2943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887" y="5355923"/>
            <a:ext cx="3417478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18191A"/>
                </a:solidFill>
                <a:cs typeface="Arial" panose="020B0604020202020204" pitchFamily="34" charset="0"/>
              </a:rPr>
              <a:t>Ra e Imentet,  tomba di Nefertari, Valle delle Regine, Egitto</a:t>
            </a:r>
          </a:p>
        </p:txBody>
      </p:sp>
    </p:spTree>
    <p:extLst>
      <p:ext uri="{BB962C8B-B14F-4D97-AF65-F5344CB8AC3E}">
        <p14:creationId xmlns:p14="http://schemas.microsoft.com/office/powerpoint/2010/main" val="3058894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B05109E-7C57-4D51-8939-87AFBC3791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260668"/>
            <a:ext cx="8229024" cy="5870056"/>
          </a:xfrm>
          <a:ln/>
        </p:spPr>
        <p:txBody>
          <a:bodyPr anchor="t"/>
          <a:lstStyle/>
          <a:p>
            <a:pPr marL="783458" lvl="1" indent="-292357">
              <a:lnSpc>
                <a:spcPct val="114000"/>
              </a:lnSpc>
              <a:spcAft>
                <a:spcPts val="1032"/>
              </a:spcAft>
              <a:buSzPct val="75000"/>
              <a:tabLst>
                <a:tab pos="783458" algn="l"/>
                <a:tab pos="923156" algn="l"/>
                <a:tab pos="1330726" algn="l"/>
                <a:tab pos="1738298" algn="l"/>
                <a:tab pos="2145868" algn="l"/>
                <a:tab pos="2553440" algn="l"/>
                <a:tab pos="2961010" algn="l"/>
                <a:tab pos="3368581" algn="l"/>
                <a:tab pos="3776152" algn="l"/>
                <a:tab pos="4183723" algn="l"/>
                <a:tab pos="4591294" algn="l"/>
                <a:tab pos="4998865" algn="l"/>
                <a:tab pos="5406436" algn="l"/>
                <a:tab pos="5814007" algn="l"/>
                <a:tab pos="6221578" algn="l"/>
                <a:tab pos="6629149" algn="l"/>
                <a:tab pos="7036719" algn="l"/>
                <a:tab pos="7444291" algn="l"/>
                <a:tab pos="7851861" algn="l"/>
                <a:tab pos="8259433" algn="l"/>
                <a:tab pos="8667003" algn="l"/>
              </a:tabLst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</a:rPr>
              <a:t>IL CULTO </a:t>
            </a:r>
            <a:r>
              <a:rPr lang="it-IT" altLang="en-US" sz="2177" b="1" dirty="0">
                <a:solidFill>
                  <a:srgbClr val="FF0000"/>
                </a:solidFill>
                <a:latin typeface="Avenir Book" charset="0"/>
              </a:rPr>
              <a:t>Cults </a:t>
            </a:r>
          </a:p>
          <a:p>
            <a:pPr algn="just">
              <a:lnSpc>
                <a:spcPct val="114000"/>
              </a:lnSpc>
              <a:spcAft>
                <a:spcPts val="1282"/>
              </a:spcAft>
              <a:tabLst>
                <a:tab pos="783458" algn="l"/>
                <a:tab pos="923156" algn="l"/>
                <a:tab pos="1330726" algn="l"/>
                <a:tab pos="1738298" algn="l"/>
                <a:tab pos="2145868" algn="l"/>
                <a:tab pos="2553440" algn="l"/>
                <a:tab pos="2961010" algn="l"/>
                <a:tab pos="3368581" algn="l"/>
                <a:tab pos="3776152" algn="l"/>
                <a:tab pos="4183723" algn="l"/>
                <a:tab pos="4591294" algn="l"/>
                <a:tab pos="4998865" algn="l"/>
                <a:tab pos="5406436" algn="l"/>
                <a:tab pos="5814007" algn="l"/>
                <a:tab pos="6221578" algn="l"/>
                <a:tab pos="6629149" algn="l"/>
                <a:tab pos="7036719" algn="l"/>
                <a:tab pos="7444291" algn="l"/>
                <a:tab pos="7851861" algn="l"/>
                <a:tab pos="8259433" algn="l"/>
                <a:tab pos="8667003" algn="l"/>
              </a:tabLst>
            </a:pPr>
            <a:endParaRPr lang="it-IT" altLang="en-US" sz="1996" dirty="0">
              <a:solidFill>
                <a:srgbClr val="222222"/>
              </a:solidFill>
              <a:latin typeface="Avenir Book" charset="0"/>
            </a:endParaRPr>
          </a:p>
          <a:p>
            <a:pPr algn="just">
              <a:lnSpc>
                <a:spcPct val="114000"/>
              </a:lnSpc>
              <a:spcAft>
                <a:spcPts val="1282"/>
              </a:spcAft>
              <a:tabLst>
                <a:tab pos="783458" algn="l"/>
                <a:tab pos="923156" algn="l"/>
                <a:tab pos="1330726" algn="l"/>
                <a:tab pos="1738298" algn="l"/>
                <a:tab pos="2145868" algn="l"/>
                <a:tab pos="2553440" algn="l"/>
                <a:tab pos="2961010" algn="l"/>
                <a:tab pos="3368581" algn="l"/>
                <a:tab pos="3776152" algn="l"/>
                <a:tab pos="4183723" algn="l"/>
                <a:tab pos="4591294" algn="l"/>
                <a:tab pos="4998865" algn="l"/>
                <a:tab pos="5406436" algn="l"/>
                <a:tab pos="5814007" algn="l"/>
                <a:tab pos="6221578" algn="l"/>
                <a:tab pos="6629149" algn="l"/>
                <a:tab pos="7036719" algn="l"/>
                <a:tab pos="7444291" algn="l"/>
                <a:tab pos="7851861" algn="l"/>
                <a:tab pos="8259433" algn="l"/>
                <a:tab pos="8667003" algn="l"/>
              </a:tabLst>
            </a:pP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Il </a:t>
            </a:r>
            <a:r>
              <a:rPr lang="it-IT" altLang="en-US" sz="1996" dirty="0">
                <a:latin typeface="Avenir Book" charset="0"/>
              </a:rPr>
              <a:t>sacerdozio egizio</a:t>
            </a:r>
            <a:r>
              <a:rPr lang="it-IT" altLang="en-US" sz="1996" dirty="0">
                <a:solidFill>
                  <a:srgbClr val="DD3333"/>
                </a:solidFill>
                <a:latin typeface="Avenir Book" charset="0"/>
              </a:rPr>
              <a:t> 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era strutturato in una complessa gerarchia, al cui più alto grado c'era il Faraone.</a:t>
            </a:r>
          </a:p>
          <a:p>
            <a:pPr algn="just">
              <a:lnSpc>
                <a:spcPct val="114000"/>
              </a:lnSpc>
              <a:spcAft>
                <a:spcPts val="1282"/>
              </a:spcAft>
              <a:tabLst>
                <a:tab pos="783458" algn="l"/>
                <a:tab pos="923156" algn="l"/>
                <a:tab pos="1330726" algn="l"/>
                <a:tab pos="1738298" algn="l"/>
                <a:tab pos="2145868" algn="l"/>
                <a:tab pos="2553440" algn="l"/>
                <a:tab pos="2961010" algn="l"/>
                <a:tab pos="3368581" algn="l"/>
                <a:tab pos="3776152" algn="l"/>
                <a:tab pos="4183723" algn="l"/>
                <a:tab pos="4591294" algn="l"/>
                <a:tab pos="4998865" algn="l"/>
                <a:tab pos="5406436" algn="l"/>
                <a:tab pos="5814007" algn="l"/>
                <a:tab pos="6221578" algn="l"/>
                <a:tab pos="6629149" algn="l"/>
                <a:tab pos="7036719" algn="l"/>
                <a:tab pos="7444291" algn="l"/>
                <a:tab pos="7851861" algn="l"/>
                <a:tab pos="8259433" algn="l"/>
                <a:tab pos="8667003" algn="l"/>
              </a:tabLst>
            </a:pP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Ogni giorno nel tempio si svolgevano numerose cerimonie, a cui aveva accesso solo il </a:t>
            </a:r>
            <a:r>
              <a:rPr lang="it-IT" altLang="en-US" sz="1996" b="1" dirty="0">
                <a:solidFill>
                  <a:srgbClr val="222222"/>
                </a:solidFill>
                <a:latin typeface="Avenir Book" charset="0"/>
              </a:rPr>
              <a:t>sommo sacerdote 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che si prendeva cura delle statue degli Dei e delle offerte loro dedicate. Nei giorni delle festività dedicate alle varie divinità si innalzavano inni e si offrivano sacrifici. La massa della popolazione era esclusa dai templi, aveva il divieto di accedervi, e non partecipava ai culti ufficiali. </a:t>
            </a:r>
          </a:p>
          <a:p>
            <a:pPr algn="just">
              <a:lnSpc>
                <a:spcPct val="114000"/>
              </a:lnSpc>
              <a:spcAft>
                <a:spcPts val="1282"/>
              </a:spcAft>
              <a:tabLst>
                <a:tab pos="783458" algn="l"/>
                <a:tab pos="923156" algn="l"/>
                <a:tab pos="1330726" algn="l"/>
                <a:tab pos="1738298" algn="l"/>
                <a:tab pos="2145868" algn="l"/>
                <a:tab pos="2553440" algn="l"/>
                <a:tab pos="2961010" algn="l"/>
                <a:tab pos="3368581" algn="l"/>
                <a:tab pos="3776152" algn="l"/>
                <a:tab pos="4183723" algn="l"/>
                <a:tab pos="4591294" algn="l"/>
                <a:tab pos="4998865" algn="l"/>
                <a:tab pos="5406436" algn="l"/>
                <a:tab pos="5814007" algn="l"/>
                <a:tab pos="6221578" algn="l"/>
                <a:tab pos="6629149" algn="l"/>
                <a:tab pos="7036719" algn="l"/>
                <a:tab pos="7444291" algn="l"/>
                <a:tab pos="7851861" algn="l"/>
                <a:tab pos="8259433" algn="l"/>
                <a:tab pos="8667003" algn="l"/>
              </a:tabLst>
            </a:pP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La manifestazione più importante della religione egizia riguardava i defunti, con il complesso rituale dell’</a:t>
            </a:r>
            <a:r>
              <a:rPr lang="it-IT" altLang="en-US" sz="1996" b="1" dirty="0">
                <a:solidFill>
                  <a:srgbClr val="222222"/>
                </a:solidFill>
                <a:latin typeface="Avenir Book" charset="0"/>
              </a:rPr>
              <a:t>imbalsamazione </a:t>
            </a: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e delle offerte.</a:t>
            </a:r>
          </a:p>
        </p:txBody>
      </p:sp>
    </p:spTree>
    <p:extLst>
      <p:ext uri="{BB962C8B-B14F-4D97-AF65-F5344CB8AC3E}">
        <p14:creationId xmlns:p14="http://schemas.microsoft.com/office/powerpoint/2010/main" val="2323303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EE8590A-9A52-49DA-BD38-832FB654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574" y="517016"/>
            <a:ext cx="8882853" cy="1344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 marL="646113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2177" b="1" dirty="0">
              <a:solidFill>
                <a:srgbClr val="990000"/>
              </a:solidFill>
              <a:latin typeface="Avenir Book" charset="0"/>
            </a:endParaRPr>
          </a:p>
          <a:p>
            <a:pPr algn="ctr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2177" b="1" dirty="0">
              <a:solidFill>
                <a:srgbClr val="990000"/>
              </a:solidFill>
              <a:latin typeface="Avenir Book" charset="0"/>
            </a:endParaRPr>
          </a:p>
          <a:p>
            <a:pPr algn="ctr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</a:rPr>
              <a:t>RITUALE FUNEBRE </a:t>
            </a:r>
            <a:r>
              <a:rPr lang="it-IT" altLang="en-US" sz="2177" b="1" dirty="0">
                <a:solidFill>
                  <a:srgbClr val="FF0000"/>
                </a:solidFill>
                <a:latin typeface="Avenir Book" charset="0"/>
              </a:rPr>
              <a:t>FUNERAL RITUAL</a:t>
            </a: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r>
              <a:rPr lang="it-IT" altLang="en-US" sz="1996" dirty="0">
                <a:latin typeface="Avenir Book" charset="0"/>
              </a:rPr>
              <a:t>I rituali funerari ci sono pervenuti nei </a:t>
            </a:r>
            <a:r>
              <a:rPr lang="it-IT" altLang="en-US" sz="1996" i="1" dirty="0">
                <a:latin typeface="Avenir Book" charset="0"/>
              </a:rPr>
              <a:t>Testi delle piramidi</a:t>
            </a:r>
            <a:r>
              <a:rPr lang="it-IT" altLang="en-US" sz="1996" dirty="0">
                <a:latin typeface="Avenir Book" charset="0"/>
              </a:rPr>
              <a:t>, </a:t>
            </a:r>
            <a:r>
              <a:rPr lang="it-IT" altLang="en-US" sz="1996" dirty="0" err="1">
                <a:latin typeface="Avenir Book" charset="0"/>
              </a:rPr>
              <a:t>nei</a:t>
            </a:r>
            <a:r>
              <a:rPr lang="it-IT" altLang="en-US" sz="1996" i="1" dirty="0" err="1">
                <a:latin typeface="Avenir Book" charset="0"/>
              </a:rPr>
              <a:t>Testi</a:t>
            </a:r>
            <a:r>
              <a:rPr lang="it-IT" altLang="en-US" sz="1996" i="1" dirty="0">
                <a:latin typeface="Avenir Book" charset="0"/>
              </a:rPr>
              <a:t> dei sarcofagi </a:t>
            </a:r>
            <a:r>
              <a:rPr lang="it-IT" altLang="en-US" sz="1996" dirty="0">
                <a:latin typeface="Avenir Book" charset="0"/>
              </a:rPr>
              <a:t>e nel testo </a:t>
            </a:r>
            <a:r>
              <a:rPr lang="it-IT" altLang="en-US" sz="1996" i="1" dirty="0">
                <a:latin typeface="Avenir Book" charset="0"/>
              </a:rPr>
              <a:t>Che il mio nome fiorisca</a:t>
            </a:r>
            <a:r>
              <a:rPr lang="it-IT" altLang="en-US" sz="1996" dirty="0">
                <a:latin typeface="Avenir Book" charset="0"/>
              </a:rPr>
              <a:t>, più conosciuto con il nome di </a:t>
            </a:r>
            <a:r>
              <a:rPr lang="it-IT" altLang="en-US" sz="1996" i="1" dirty="0">
                <a:latin typeface="Avenir Book" charset="0"/>
              </a:rPr>
              <a:t>Libro dei morti</a:t>
            </a:r>
            <a:r>
              <a:rPr lang="it-IT" altLang="en-US" sz="1996" dirty="0">
                <a:latin typeface="Avenir Book" charset="0"/>
              </a:rPr>
              <a:t>, dal fatto che fu rinvenuto vicino ai defunti.</a:t>
            </a:r>
          </a:p>
          <a:p>
            <a:pPr marL="194425" indent="-192984"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  <a:buFont typeface="Times New Roman" panose="02020603050405020304" pitchFamily="18" charset="0"/>
              <a:buAutoNum type="arabicParenR"/>
            </a:pPr>
            <a:r>
              <a:rPr lang="it-IT" altLang="en-US" sz="1996" dirty="0">
                <a:solidFill>
                  <a:srgbClr val="222222"/>
                </a:solidFill>
                <a:latin typeface="Avenir Book" charset="0"/>
              </a:rPr>
              <a:t>  </a:t>
            </a:r>
            <a:r>
              <a:rPr lang="it-IT" altLang="en-US" sz="1996" b="1" i="1" dirty="0">
                <a:solidFill>
                  <a:srgbClr val="222222"/>
                </a:solidFill>
                <a:latin typeface="Avenir Book" charset="0"/>
              </a:rPr>
              <a:t>Mummificazione</a:t>
            </a:r>
            <a:r>
              <a:rPr lang="it-IT" altLang="en-US" sz="1996" i="1" dirty="0">
                <a:solidFill>
                  <a:srgbClr val="222222"/>
                </a:solidFill>
                <a:latin typeface="Avenir Book" charset="0"/>
              </a:rPr>
              <a:t>: </a:t>
            </a:r>
            <a:r>
              <a:rPr lang="it-IT" altLang="en-US" sz="1996" dirty="0">
                <a:latin typeface="Avenir Book" charset="0"/>
              </a:rPr>
              <a:t>garantiva il mantenimento dell'integrità del corpo</a:t>
            </a:r>
          </a:p>
          <a:p>
            <a:pPr algn="just">
              <a:buClr>
                <a:srgbClr val="9900FF"/>
              </a:buClr>
              <a:buSzPct val="45000"/>
              <a:buFont typeface="Wingdings" panose="05000000000000000000" pitchFamily="2" charset="2"/>
              <a:buChar char=""/>
            </a:pPr>
            <a:r>
              <a:rPr lang="it-IT" altLang="en-US" sz="1996" dirty="0">
                <a:latin typeface="Avenir Book" charset="0"/>
              </a:rPr>
              <a:t>asportazione dei visceri (fegato, polmoni, intestini e stomaco), che venivano   avvolti in bende e conservati nei </a:t>
            </a:r>
            <a:r>
              <a:rPr lang="it-IT" altLang="en-US" sz="1996" i="1" dirty="0">
                <a:latin typeface="Avenir Book" charset="0"/>
              </a:rPr>
              <a:t>canopi, </a:t>
            </a:r>
            <a:r>
              <a:rPr lang="it-IT" altLang="en-US" sz="1996" dirty="0">
                <a:latin typeface="Avenir Book" charset="0"/>
              </a:rPr>
              <a:t>vasi, nel Medio Regno, con coperchi a forma di testa </a:t>
            </a:r>
            <a:r>
              <a:rPr lang="it-IT" altLang="en-US" sz="1996" dirty="0" err="1">
                <a:latin typeface="Avenir Book" charset="0"/>
              </a:rPr>
              <a:t>umana,nel</a:t>
            </a:r>
            <a:r>
              <a:rPr lang="it-IT" altLang="en-US" sz="1996" dirty="0">
                <a:solidFill>
                  <a:srgbClr val="18191A"/>
                </a:solidFill>
                <a:latin typeface="Avenir Book" charset="0"/>
                <a:cs typeface="Arial" panose="020B0604020202020204" pitchFamily="34" charset="0"/>
              </a:rPr>
              <a:t> Nuovo Regno,  con la XIX dinastia, con coperchi rappresentanti le teste dei quattro </a:t>
            </a:r>
            <a:r>
              <a:rPr lang="it-IT" altLang="en-US" sz="1996" i="1" dirty="0">
                <a:solidFill>
                  <a:srgbClr val="18191A"/>
                </a:solidFill>
                <a:latin typeface="Avenir Book" charset="0"/>
                <a:cs typeface="Arial" panose="020B0604020202020204" pitchFamily="34" charset="0"/>
              </a:rPr>
              <a:t>Figli di Horo</a:t>
            </a:r>
            <a:r>
              <a:rPr lang="it-IT" altLang="en-US" sz="1996" dirty="0">
                <a:solidFill>
                  <a:srgbClr val="18191A"/>
                </a:solidFill>
                <a:latin typeface="Avenir Book" charset="0"/>
                <a:cs typeface="Arial" panose="020B0604020202020204" pitchFamily="34" charset="0"/>
              </a:rPr>
              <a:t>, protettori degli organi interni</a:t>
            </a:r>
          </a:p>
          <a:p>
            <a:pPr marL="194425" indent="-192984"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  <a:buClr>
                <a:srgbClr val="9900FF"/>
              </a:buClr>
              <a:buSzPct val="45000"/>
              <a:buFont typeface="Wingdings" panose="05000000000000000000" pitchFamily="2" charset="2"/>
              <a:buChar char=""/>
            </a:pPr>
            <a:r>
              <a:rPr lang="it-IT" altLang="en-US" sz="1996" dirty="0">
                <a:latin typeface="Avenir Book" charset="0"/>
              </a:rPr>
              <a:t>Corpo trattato con unguenti e avvolto in bende</a:t>
            </a:r>
          </a:p>
          <a:p>
            <a:pPr marL="194425" indent="-192984"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  <a:buClr>
                <a:srgbClr val="9900FF"/>
              </a:buClr>
              <a:buSzPct val="45000"/>
              <a:buFont typeface="Wingdings" panose="05000000000000000000" pitchFamily="2" charset="2"/>
              <a:buChar char=""/>
            </a:pPr>
            <a:r>
              <a:rPr lang="it-IT" altLang="en-US" sz="1996" dirty="0">
                <a:latin typeface="Avenir Book" charset="0"/>
              </a:rPr>
              <a:t>deposizione nel sarcofago</a:t>
            </a: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r>
              <a:rPr lang="it-IT" altLang="en-US" sz="1996" dirty="0">
                <a:latin typeface="Avenir Book" charset="0"/>
              </a:rPr>
              <a:t>2)</a:t>
            </a:r>
            <a:r>
              <a:rPr lang="it-IT" altLang="en-US" sz="1996" b="1" i="1" dirty="0">
                <a:latin typeface="Avenir Book" charset="0"/>
              </a:rPr>
              <a:t>Processione funebre</a:t>
            </a: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r>
              <a:rPr lang="it-IT" altLang="en-US" sz="1996" dirty="0">
                <a:latin typeface="Avenir Book" charset="0"/>
              </a:rPr>
              <a:t>3) </a:t>
            </a:r>
            <a:r>
              <a:rPr lang="it-IT" altLang="en-US" sz="1996" b="1" i="1" dirty="0">
                <a:latin typeface="Avenir Book" charset="0"/>
              </a:rPr>
              <a:t>apertura della bocca</a:t>
            </a:r>
            <a:r>
              <a:rPr lang="it-IT" altLang="en-US" sz="1996" dirty="0">
                <a:latin typeface="Avenir Book" charset="0"/>
              </a:rPr>
              <a:t>: il sacerdote toccava simbolicamente le labbra del defunto, con appositi strumenti, in modo che esso potesse parlare e cibarsi delle offerte lasciategli accanto</a:t>
            </a: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lvl="2"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  <a:buSzPct val="45000"/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spcBef>
                <a:spcPts val="261"/>
              </a:spcBef>
              <a:spcAft>
                <a:spcPts val="261"/>
              </a:spcAft>
            </a:pPr>
            <a:endParaRPr lang="it-IT" altLang="en-US" sz="1996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09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0BCF44ED-FDF6-4A09-9E70-00845B6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045" y="492533"/>
            <a:ext cx="2648439" cy="28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F1993D45-52C4-4018-86D0-B0C9F7AA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423" y="3853845"/>
            <a:ext cx="2477060" cy="23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905DC01D-3BB0-4E5B-B219-2609B127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301" y="2351768"/>
            <a:ext cx="2648438" cy="269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434343"/>
                </a:solidFill>
                <a:cs typeface="HelveticaNeue" charset="0"/>
              </a:rPr>
              <a:t>Sarcofago Con Mummia, Museo Egizio T</a:t>
            </a:r>
            <a:r>
              <a:rPr lang="it-IT" altLang="en-US" sz="998">
                <a:solidFill>
                  <a:srgbClr val="434343"/>
                </a:solidFill>
                <a:latin typeface="HelveticaNeue" charset="0"/>
                <a:cs typeface="HelveticaNeue" charset="0"/>
              </a:rPr>
              <a:t>orino</a:t>
            </a:r>
          </a:p>
          <a:p>
            <a:pPr marL="311079" indent="-309639" algn="r">
              <a:spcAft>
                <a:spcPts val="1282"/>
              </a:spcAft>
            </a:pPr>
            <a:r>
              <a:rPr lang="it-IT" altLang="en-US" sz="998">
                <a:solidFill>
                  <a:srgbClr val="434343"/>
                </a:solidFill>
                <a:cs typeface="HelveticaNeue" charset="0"/>
              </a:rPr>
              <a:t>Vasi canopi provenienti dalla tomba di Neskhons, moglie d iPinedjem II, morta nel 981 a.C. (British Museum)</a:t>
            </a:r>
          </a:p>
          <a:p>
            <a:pPr marL="311079" indent="-309639">
              <a:spcAft>
                <a:spcPts val="1282"/>
              </a:spcAft>
            </a:pPr>
            <a:endParaRPr lang="it-IT" altLang="en-US" sz="998">
              <a:solidFill>
                <a:srgbClr val="434343"/>
              </a:solidFill>
              <a:cs typeface="HelveticaNeue" charset="0"/>
            </a:endParaRPr>
          </a:p>
          <a:p>
            <a:pPr marL="311079" indent="-309639">
              <a:spcAft>
                <a:spcPts val="1282"/>
              </a:spcAft>
            </a:pPr>
            <a:endParaRPr lang="it-IT" altLang="en-US" sz="998">
              <a:solidFill>
                <a:srgbClr val="434343"/>
              </a:solidFill>
              <a:cs typeface="HelveticaNeue" charset="0"/>
            </a:endParaRPr>
          </a:p>
          <a:p>
            <a:pPr marL="311079" indent="-309639">
              <a:spcAft>
                <a:spcPts val="1282"/>
              </a:spcAft>
            </a:pPr>
            <a:endParaRPr lang="it-IT" altLang="en-US" sz="998">
              <a:solidFill>
                <a:srgbClr val="434343"/>
              </a:solidFill>
              <a:cs typeface="HelveticaNeue" charset="0"/>
            </a:endParaRPr>
          </a:p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434343"/>
                </a:solidFill>
                <a:cs typeface="HelveticaNeue" charset="0"/>
              </a:rPr>
              <a:t> Rito dell'imbalsamazione</a:t>
            </a:r>
          </a:p>
          <a:p>
            <a:pPr marL="311079" indent="-309639" algn="r"/>
            <a:endParaRPr lang="it-IT" altLang="en-US" sz="998">
              <a:solidFill>
                <a:srgbClr val="434343"/>
              </a:solidFill>
              <a:cs typeface="HelveticaNeue" charset="0"/>
            </a:endParaRPr>
          </a:p>
          <a:p>
            <a:pPr marL="311079" indent="-309639" algn="r"/>
            <a:r>
              <a:rPr lang="it-IT" altLang="en-US" sz="998">
                <a:solidFill>
                  <a:srgbClr val="434343"/>
                </a:solidFill>
                <a:cs typeface="HelveticaNeue" charset="0"/>
              </a:rPr>
              <a:t>Papiro di Hunefer-</a:t>
            </a:r>
          </a:p>
          <a:p>
            <a:pPr marL="311079" indent="-309639" algn="r"/>
            <a:r>
              <a:rPr lang="it-IT" altLang="en-US" sz="998">
                <a:solidFill>
                  <a:srgbClr val="434343"/>
                </a:solidFill>
                <a:cs typeface="HelveticaNeue" charset="0"/>
              </a:rPr>
              <a:t> cerimonia dell'apertura della bocca</a:t>
            </a:r>
          </a:p>
          <a:p>
            <a:pPr marL="311079" indent="-309639" algn="r">
              <a:spcAft>
                <a:spcPts val="1282"/>
              </a:spcAft>
            </a:pPr>
            <a:endParaRPr lang="it-IT" altLang="en-US" sz="998">
              <a:solidFill>
                <a:srgbClr val="434343"/>
              </a:solidFill>
              <a:cs typeface="HelveticaNeue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5F4AB1D-0711-44F4-AE57-B7D2C919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001" y="326916"/>
            <a:ext cx="2523145" cy="313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C8EEF3D0-34A5-4397-B380-1A23C77C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86" y="3722792"/>
            <a:ext cx="2547627" cy="26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69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D05B5F68-F591-48FA-AA40-59A25C00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61" y="1092231"/>
            <a:ext cx="2804483" cy="2617577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71179" y="1092587"/>
            <a:ext cx="3249637" cy="499699"/>
          </a:xfrm>
        </p:spPr>
        <p:txBody>
          <a:bodyPr>
            <a:normAutofit/>
          </a:bodyPr>
          <a:lstStyle/>
          <a:p>
            <a:r>
              <a:rPr lang="it-IT" i="1" u="sng" dirty="0"/>
              <a:t>Arrivo in Italia e a Roma</a:t>
            </a:r>
            <a:r>
              <a:rPr lang="it-IT" i="1" dirty="0"/>
              <a:t>:</a:t>
            </a:r>
            <a:endParaRPr lang="it-IT" i="1" u="sng" dirty="0"/>
          </a:p>
        </p:txBody>
      </p:sp>
      <p:sp>
        <p:nvSpPr>
          <p:cNvPr id="5" name="Rettangolo 4"/>
          <p:cNvSpPr/>
          <p:nvPr/>
        </p:nvSpPr>
        <p:spPr>
          <a:xfrm>
            <a:off x="142875" y="77409"/>
            <a:ext cx="1139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GLI EGIZIANI EGYTIANS</a:t>
            </a:r>
            <a:endParaRPr lang="it-IT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8863" y="2002747"/>
            <a:ext cx="693637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Quando parliamo di Egiziani intendiamo il complesso degli abitanti dell’Egitto Romano che si distinguevano in Alessandrini, abitanti delle città greche e indigeni non metropolitani.</a:t>
            </a:r>
            <a:endParaRPr lang="it-IT">
              <a:cs typeface="Calibri" panose="020F0502020204030204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5999" y="3459923"/>
            <a:ext cx="57955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Difficili sono da capire le proporzioni dell’emigrazione degli Egiziani in Occidente, anche se degli Alessandrini sappiamo che si muovevano prevalentemente su rotte commerciali verso l’Italia.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91995" y="5524438"/>
            <a:ext cx="54994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Quasi inavvertibile è la presenza degli Egiziani nelle fonti. Sappiamo però che gli Alessandrini furono i primi ad arrivare nella  capitale.</a:t>
            </a:r>
            <a:endParaRPr lang="it-IT"/>
          </a:p>
        </p:txBody>
      </p:sp>
      <p:pic>
        <p:nvPicPr>
          <p:cNvPr id="10" name="Immagine 10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B0A4EA03-133E-44EB-A5DB-1CDFBC9AE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28" y="3072305"/>
            <a:ext cx="3778369" cy="2323654"/>
          </a:xfrm>
          <a:prstGeom prst="rect">
            <a:avLst/>
          </a:prstGeom>
        </p:spPr>
      </p:pic>
      <p:pic>
        <p:nvPicPr>
          <p:cNvPr id="11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19F236E-E8F1-4FEA-A4AE-7B1F8D2E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861" y="4655481"/>
            <a:ext cx="3768844" cy="20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EFB5347-5412-4203-A50B-5EE81D5B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521" y="-1437270"/>
            <a:ext cx="8751799" cy="101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319213" indent="-4413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14000"/>
              </a:lnSpc>
              <a:buClrTx/>
              <a:buFontTx/>
              <a:buNone/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</a:rPr>
              <a:t>L'IDEA  DELLA MORTE</a:t>
            </a:r>
            <a:r>
              <a:rPr lang="it-IT" altLang="en-US" sz="2177" b="1" dirty="0">
                <a:latin typeface="Avenir Book" charset="0"/>
              </a:rPr>
              <a:t> </a:t>
            </a:r>
            <a:r>
              <a:rPr lang="it-IT" altLang="en-US" sz="2177" b="1" dirty="0">
                <a:solidFill>
                  <a:srgbClr val="FF0000"/>
                </a:solidFill>
                <a:latin typeface="Avenir Book" charset="0"/>
              </a:rPr>
              <a:t>The Death</a:t>
            </a:r>
          </a:p>
          <a:p>
            <a:pPr marL="414772" indent="-204506" algn="just">
              <a:lnSpc>
                <a:spcPct val="114000"/>
              </a:lnSpc>
            </a:pPr>
            <a:r>
              <a:rPr lang="it-IT" altLang="en-US" sz="1996" dirty="0">
                <a:latin typeface="Avenir Book" charset="0"/>
              </a:rPr>
              <a:t>Gli Egiziani credevano che la vita potesse continuare nell'oltretomba, </a:t>
            </a:r>
            <a:r>
              <a:rPr lang="it-IT" altLang="en-US" sz="1996" dirty="0" err="1">
                <a:latin typeface="Avenir Book" charset="0"/>
              </a:rPr>
              <a:t>poichè</a:t>
            </a:r>
            <a:r>
              <a:rPr lang="it-IT" altLang="en-US" sz="1996" dirty="0">
                <a:latin typeface="Avenir Book" charset="0"/>
              </a:rPr>
              <a:t> l'uomo possiede degli elementi soprannaturali, comuni alla divinità, che permettono una vita senza fine:</a:t>
            </a:r>
          </a:p>
          <a:p>
            <a:pPr lvl="3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"/>
            </a:pPr>
            <a:r>
              <a:rPr lang="it-IT" altLang="en-US" sz="1996" dirty="0">
                <a:latin typeface="Avenir Book" charset="0"/>
              </a:rPr>
              <a:t>l'</a:t>
            </a:r>
            <a:r>
              <a:rPr lang="it-IT" altLang="en-US" sz="1996" i="1" dirty="0" err="1">
                <a:latin typeface="Avenir Book" charset="0"/>
              </a:rPr>
              <a:t>akh</a:t>
            </a:r>
            <a:r>
              <a:rPr lang="it-IT" altLang="en-US" sz="1996" dirty="0">
                <a:latin typeface="Avenir Book" charset="0"/>
              </a:rPr>
              <a:t>, la forza divina, rappresentata dall'ibis-</a:t>
            </a:r>
          </a:p>
          <a:p>
            <a:pPr lvl="3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"/>
            </a:pPr>
            <a:r>
              <a:rPr lang="it-IT" altLang="en-US" sz="1996" dirty="0">
                <a:latin typeface="Avenir Book" charset="0"/>
              </a:rPr>
              <a:t>il </a:t>
            </a:r>
            <a:r>
              <a:rPr lang="it-IT" altLang="en-US" sz="1996" i="1" dirty="0" err="1">
                <a:latin typeface="Avenir Book" charset="0"/>
              </a:rPr>
              <a:t>ba</a:t>
            </a:r>
            <a:r>
              <a:rPr lang="it-IT" altLang="en-US" sz="1996" dirty="0">
                <a:latin typeface="Avenir Book" charset="0"/>
              </a:rPr>
              <a:t>, l'anima, raffigurata come una fenice</a:t>
            </a:r>
          </a:p>
          <a:p>
            <a:pPr lvl="3"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"/>
            </a:pPr>
            <a:r>
              <a:rPr lang="it-IT" altLang="en-US" sz="1996" dirty="0">
                <a:latin typeface="Avenir Book" charset="0"/>
              </a:rPr>
              <a:t>il </a:t>
            </a:r>
            <a:r>
              <a:rPr lang="it-IT" altLang="en-US" sz="1996" i="1" dirty="0">
                <a:latin typeface="Avenir Book" charset="0"/>
              </a:rPr>
              <a:t>ka</a:t>
            </a:r>
            <a:r>
              <a:rPr lang="it-IT" altLang="en-US" sz="1996" dirty="0">
                <a:latin typeface="Avenir Book" charset="0"/>
              </a:rPr>
              <a:t>, lo spirito o la forza vitale.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marL="194425" indent="-192984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dirty="0">
                <a:latin typeface="Avenir Book" charset="0"/>
              </a:rPr>
              <a:t>La concezione egizia dell'aldilà ha subìto notevoli trasformazioni nel corso dei secoli. In epoca arcaica il mondo delle anime era considerato il cielo stellato (</a:t>
            </a:r>
            <a:r>
              <a:rPr lang="it-IT" altLang="en-US" sz="1996" dirty="0" err="1">
                <a:latin typeface="Avenir Book" charset="0"/>
              </a:rPr>
              <a:t>Duat</a:t>
            </a:r>
            <a:r>
              <a:rPr lang="it-IT" altLang="en-US" sz="1996" dirty="0">
                <a:latin typeface="Avenir Book" charset="0"/>
              </a:rPr>
              <a:t>), nel quale il dio solare passa navigando sulle sue barche. Verso la dodicesima dinastia il regno dei morti  viene ubicato sotto terra e governato da Osiride.</a:t>
            </a:r>
          </a:p>
          <a:p>
            <a:pPr marL="194425" indent="-192984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en-US" sz="1996" dirty="0">
                <a:latin typeface="Avenir Book" charset="0"/>
              </a:rPr>
              <a:t>Il passaggio al regno di Osiride il defunto doveva affrontare il rituale del giudizio dell'anima o </a:t>
            </a:r>
            <a:r>
              <a:rPr lang="it-IT" altLang="en-US" sz="1996" i="1" dirty="0">
                <a:latin typeface="Avenir Book" charset="0"/>
              </a:rPr>
              <a:t>psicostasia</a:t>
            </a:r>
            <a:r>
              <a:rPr lang="it-IT" altLang="en-US" sz="1996" dirty="0">
                <a:latin typeface="Avenir Book" charset="0"/>
              </a:rPr>
              <a:t>. Il suo cuore veniva pesato su una bilancia: se era leggero come la piuma di Maat, posta sull'altro piatto, </a:t>
            </a:r>
            <a:r>
              <a:rPr lang="it-IT" altLang="en-US" sz="1996" dirty="0" err="1">
                <a:latin typeface="Avenir Book" charset="0"/>
              </a:rPr>
              <a:t>Anubi</a:t>
            </a:r>
            <a:r>
              <a:rPr lang="it-IT" altLang="en-US" sz="1996" dirty="0">
                <a:latin typeface="Avenir Book" charset="0"/>
              </a:rPr>
              <a:t> lasciava il defunto nelle mani di Osiride, altrimenti il cuore era dato in pasto ad un coccodrillo.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73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>
            <a:extLst>
              <a:ext uri="{FF2B5EF4-FFF2-40B4-BE49-F238E27FC236}">
                <a16:creationId xmlns:a16="http://schemas.microsoft.com/office/drawing/2014/main" id="{8D4FD4F5-3078-42E7-A5A7-55DFA09A6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049" y="1604329"/>
          <a:ext cx="4015142" cy="21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53160" imgH="46440" progId="">
                  <p:embed/>
                </p:oleObj>
              </mc:Choice>
              <mc:Fallback>
                <p:oleObj r:id="rId3" imgW="4853160" imgH="46440" progId="">
                  <p:embed/>
                  <p:pic>
                    <p:nvPicPr>
                      <p:cNvPr id="17409" name="Object 1">
                        <a:extLst>
                          <a:ext uri="{FF2B5EF4-FFF2-40B4-BE49-F238E27FC236}">
                            <a16:creationId xmlns:a16="http://schemas.microsoft.com/office/drawing/2014/main" id="{8D4FD4F5-3078-42E7-A5A7-55DFA09A6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49" y="1604329"/>
                        <a:ext cx="4015142" cy="2158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>
            <a:extLst>
              <a:ext uri="{FF2B5EF4-FFF2-40B4-BE49-F238E27FC236}">
                <a16:creationId xmlns:a16="http://schemas.microsoft.com/office/drawing/2014/main" id="{E40F0880-AFDC-4538-996C-9FE6FE381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30"/>
            <a:ext cx="8227583" cy="1143480"/>
          </a:xfrm>
          <a:ln/>
        </p:spPr>
        <p:txBody>
          <a:bodyPr/>
          <a:lstStyle/>
          <a:p>
            <a:pPr algn="just">
              <a:lnSpc>
                <a:spcPct val="114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en-US" sz="1996">
                <a:latin typeface="Avenir Book" charset="0"/>
                <a:cs typeface="Times New Roman" panose="02020603050405020304" pitchFamily="18" charset="0"/>
              </a:rPr>
              <a:t>Nell'Antico Regno solo i re avevano diritto di raggiungere gli Dei, col tempo questo privilegio si estese anche altri uomini, tranne gli strati sociali inferiori.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DD1AB8C-5C56-43B2-A8DD-E18B3362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12" y="5747644"/>
            <a:ext cx="401514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18191A"/>
                </a:solidFill>
                <a:cs typeface="Arial" panose="020B0604020202020204" pitchFamily="34" charset="0"/>
              </a:rPr>
              <a:t>Psicostasia, Museo Egizio, Torino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89AEEE8-0152-4F7E-A670-6A5B9534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972" y="1568325"/>
            <a:ext cx="3750154" cy="385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BE345D4E-315A-4BA1-AE33-CDAA2FA3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102" y="1604329"/>
            <a:ext cx="3526931" cy="40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4ABC2780-5CEA-4136-95AC-D715783D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915" y="5813891"/>
            <a:ext cx="4015142" cy="7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solidFill>
                  <a:srgbClr val="18191A"/>
                </a:solidFill>
                <a:cs typeface="Arial" panose="020B0604020202020204" pitchFamily="34" charset="0"/>
              </a:rPr>
              <a:t>Ra che viaggia attraverso l'oltretomba sulla barca solare.eIllustrazione dal Libro delle Porte dipinto nella tomba d Ramses, Valle dei Re, Egitto</a:t>
            </a:r>
          </a:p>
        </p:txBody>
      </p:sp>
    </p:spTree>
    <p:extLst>
      <p:ext uri="{BB962C8B-B14F-4D97-AF65-F5344CB8AC3E}">
        <p14:creationId xmlns:p14="http://schemas.microsoft.com/office/powerpoint/2010/main" val="2759127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8DBE6C2E-535F-481F-A446-8216490F0E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1287496"/>
            <a:ext cx="3591737" cy="4526396"/>
          </a:xfrm>
          <a:ln/>
        </p:spPr>
        <p:txBody>
          <a:bodyPr anchor="t"/>
          <a:lstStyle/>
          <a:p>
            <a:pPr indent="97932" algn="just">
              <a:lnSpc>
                <a:spcPct val="114000"/>
              </a:lnSpc>
              <a:spcAft>
                <a:spcPts val="1282"/>
              </a:spcAft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it-IT" altLang="en-US" sz="1814">
                <a:latin typeface="Avenir Book" charset="0"/>
              </a:rPr>
              <a:t>In epoca storica le tombe egizie erano sostanzialmente di tre tipi: </a:t>
            </a:r>
          </a:p>
          <a:p>
            <a:pPr marL="390289" indent="-293797" algn="just">
              <a:lnSpc>
                <a:spcPct val="114000"/>
              </a:lnSpc>
              <a:spcAft>
                <a:spcPts val="1282"/>
              </a:spcAft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it-IT" altLang="en-US" sz="1814">
                <a:latin typeface="Avenir Book" charset="0"/>
              </a:rPr>
              <a:t>l</a:t>
            </a:r>
            <a:r>
              <a:rPr lang="it-IT" altLang="en-US" sz="1814" i="1">
                <a:latin typeface="Avenir Book" charset="0"/>
              </a:rPr>
              <a:t>'ipogeo</a:t>
            </a:r>
            <a:r>
              <a:rPr lang="it-IT" altLang="en-US" sz="1814">
                <a:latin typeface="Avenir Book" charset="0"/>
              </a:rPr>
              <a:t> spesso identificato nella tomba rupestre scavata nella parete rocciosa,</a:t>
            </a:r>
          </a:p>
          <a:p>
            <a:pPr marL="390289" indent="-293797" algn="just">
              <a:lnSpc>
                <a:spcPct val="114000"/>
              </a:lnSpc>
              <a:spcAft>
                <a:spcPts val="1282"/>
              </a:spcAft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it-IT" altLang="en-US" sz="1814">
                <a:latin typeface="Avenir Book" charset="0"/>
              </a:rPr>
              <a:t>la</a:t>
            </a:r>
            <a:r>
              <a:rPr lang="it-IT" altLang="en-US" sz="1814" i="1">
                <a:latin typeface="Avenir Book" charset="0"/>
              </a:rPr>
              <a:t> mastaba</a:t>
            </a:r>
            <a:r>
              <a:rPr lang="it-IT" altLang="en-US" sz="1814">
                <a:latin typeface="Avenir Book" charset="0"/>
              </a:rPr>
              <a:t>, costituita da una cappella sovrastante la camera sepolcrale sotterranea,</a:t>
            </a:r>
          </a:p>
          <a:p>
            <a:pPr marL="390289" indent="-293797" algn="just">
              <a:lnSpc>
                <a:spcPct val="114000"/>
              </a:lnSpc>
              <a:spcAft>
                <a:spcPts val="1282"/>
              </a:spcAft>
              <a:buClr>
                <a:srgbClr val="FF3333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</a:tabLst>
            </a:pPr>
            <a:r>
              <a:rPr lang="it-IT" altLang="en-US" sz="1814">
                <a:latin typeface="Avenir Book" charset="0"/>
              </a:rPr>
              <a:t>la </a:t>
            </a:r>
            <a:r>
              <a:rPr lang="it-IT" altLang="en-US" sz="1814" i="1">
                <a:latin typeface="Avenir Book" charset="0"/>
              </a:rPr>
              <a:t>piramide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931DBA7-5CA3-4E3F-AF69-B3CD937A167E}"/>
              </a:ext>
            </a:extLst>
          </p:cNvPr>
          <p:cNvSpPr>
            <a:spLocks noGrp="1" noChangeArrowheads="1"/>
          </p:cNvSpPr>
          <p:nvPr>
            <p:ph type="title" idx="1"/>
          </p:nvPr>
        </p:nvSpPr>
        <p:spPr>
          <a:xfrm>
            <a:off x="1980049" y="273629"/>
            <a:ext cx="4180758" cy="640868"/>
          </a:xfrm>
          <a:ln/>
        </p:spPr>
        <p:txBody>
          <a:bodyPr vert="horz" lIns="91440" tIns="0" rIns="91440" bIns="45720" rtlCol="0" anchor="ctr">
            <a:normAutofit/>
          </a:bodyPr>
          <a:lstStyle/>
          <a:p>
            <a:pPr marL="0" indent="0" algn="ctr">
              <a:lnSpc>
                <a:spcPct val="114000"/>
              </a:lnSpc>
              <a:spcAft>
                <a:spcPct val="0"/>
              </a:spcAft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en-US" sz="2177" b="1" dirty="0">
                <a:solidFill>
                  <a:srgbClr val="990000"/>
                </a:solidFill>
                <a:latin typeface="Avenir Book" charset="0"/>
              </a:rPr>
              <a:t>LE TOMBE </a:t>
            </a:r>
            <a:r>
              <a:rPr lang="it-IT" altLang="en-US" sz="2177" b="1" dirty="0">
                <a:solidFill>
                  <a:srgbClr val="FF0000"/>
                </a:solidFill>
                <a:latin typeface="Avenir Book" charset="0"/>
              </a:rPr>
              <a:t>GRAVES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8B2B17E6-2AB8-4979-88BC-7432C56F1F11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6222735" y="244826"/>
            <a:ext cx="4218202" cy="60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14000"/>
              </a:lnSpc>
              <a:spcAft>
                <a:spcPts val="1282"/>
              </a:spcAft>
            </a:pPr>
            <a:r>
              <a:rPr lang="it-IT" altLang="en-US" sz="1996">
                <a:latin typeface="Avenir Book" charset="0"/>
              </a:rPr>
              <a:t>La tomba non è solo un monumento per ricordare il defunto: essa era il luogo dove il corpo doveva conservarsi in eterno, assieme agli oggetti posseduti in vita, utilizzabili nell'esistenza ultraterrena.</a:t>
            </a:r>
          </a:p>
          <a:p>
            <a:pPr>
              <a:lnSpc>
                <a:spcPct val="114000"/>
              </a:lnSpc>
              <a:spcAft>
                <a:spcPts val="1282"/>
              </a:spcAft>
            </a:pPr>
            <a:r>
              <a:rPr lang="it-IT" altLang="en-US" sz="1996">
                <a:latin typeface="Avenir Book" charset="0"/>
              </a:rPr>
              <a:t>La produzione artistica egizia, legata al potere regale, a quello sacerdotale e alla sfera funeraria, è opera di schiere di artigiani con altissima specializzazione nei diversi generi artistici che, pur nella naturale evoluzione dell’espressione figurativa, si esprimono all’interno di canoni</a:t>
            </a:r>
            <a:r>
              <a:rPr lang="it-IT" altLang="en-US" sz="2903"/>
              <a:t> </a:t>
            </a:r>
            <a:r>
              <a:rPr lang="it-IT" altLang="en-US" sz="1996">
                <a:latin typeface="Avenir Book" charset="0"/>
              </a:rPr>
              <a:t>prestabiliti e tramandati da una generazione all’altra.</a:t>
            </a:r>
          </a:p>
        </p:txBody>
      </p:sp>
    </p:spTree>
    <p:extLst>
      <p:ext uri="{BB962C8B-B14F-4D97-AF65-F5344CB8AC3E}">
        <p14:creationId xmlns:p14="http://schemas.microsoft.com/office/powerpoint/2010/main" val="197713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32A85CAE-C626-414C-B4CC-103093E6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388842"/>
            <a:ext cx="4015142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14000"/>
              </a:lnSpc>
              <a:spcAft>
                <a:spcPts val="1282"/>
              </a:spcAft>
            </a:pPr>
            <a:r>
              <a:rPr lang="it-IT" altLang="en-US" sz="1996">
                <a:latin typeface="Avenir Book" charset="0"/>
              </a:rPr>
              <a:t>La preoccupazione per la propria tomba, le cure per quelle dei parenti, il rispetto per le tombe altrui, sono presenti allo spirito di ogni egiziano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64ACC7D7-903A-42E2-98AB-845FEED35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2936469"/>
            <a:ext cx="4114512" cy="352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28000"/>
              </a:lnSpc>
              <a:spcAft>
                <a:spcPts val="1282"/>
              </a:spcAft>
            </a:pPr>
            <a:r>
              <a:rPr lang="it-IT" altLang="en-US" sz="1996" i="1">
                <a:latin typeface="Papyrus" panose="03070502060502030205" pitchFamily="66" charset="0"/>
              </a:rPr>
              <a:t>“Fa eccellente la tua dimora nella necropoli e perfetta la tua sede nell'Occidente...la casa della morte serve alla vita” </a:t>
            </a:r>
          </a:p>
          <a:p>
            <a:pPr algn="ctr">
              <a:lnSpc>
                <a:spcPct val="128000"/>
              </a:lnSpc>
              <a:spcAft>
                <a:spcPts val="1282"/>
              </a:spcAft>
            </a:pPr>
            <a:r>
              <a:rPr lang="it-IT" altLang="en-US" sz="1996" i="1">
                <a:latin typeface="Papyrus" panose="03070502060502030205" pitchFamily="66" charset="0"/>
              </a:rPr>
              <a:t>(Hergedef , IV Dinastia)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2DCD745-88F9-4EA3-9ED7-DE0BF0EB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861" y="914497"/>
            <a:ext cx="4015142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B84397F-8EF5-4A49-BAFA-0A3EEBB0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28" y="5291116"/>
            <a:ext cx="3646463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98">
                <a:cs typeface="WorkSans-Regular" pitchFamily="32" charset="0"/>
              </a:rPr>
              <a:t>Tomba di Wahtye, Saqqara, Egitto.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0865B9F8-D274-43BE-9620-EDDF1622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722" y="391722"/>
            <a:ext cx="3657984" cy="47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3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FE533-AC19-4A70-970A-2711C977D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85A29-A253-4B64-B8BE-DB359244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3906981"/>
            <a:ext cx="4023360" cy="419515"/>
          </a:xfrm>
        </p:spPr>
        <p:txBody>
          <a:bodyPr anchor="b">
            <a:normAutofit fontScale="90000"/>
          </a:bodyPr>
          <a:lstStyle/>
          <a:p>
            <a:pPr algn="l"/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culto di Iside 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ISIS’s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 in ROME: the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temples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086C3-9C6F-4ABA-9B50-12A430CF5902}"/>
              </a:ext>
            </a:extLst>
          </p:cNvPr>
          <p:cNvSpPr txBox="1"/>
          <p:nvPr/>
        </p:nvSpPr>
        <p:spPr>
          <a:xfrm>
            <a:off x="476491" y="4694273"/>
            <a:ext cx="50099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culto di Iside fu introdotto a Roma nel I sec. a.c., con qualche resistenza da parte dell'aristocrazia tradizionalista, cioè del Senato, che nel 53 a.c, giunse ad ordinare la demolizione dei sacelli privati costruiti dentro le mura.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5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35D95-6E5E-4B49-B26A-9B4384F0B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19264" y="3265080"/>
            <a:ext cx="5708707" cy="334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EF828-E4FA-4F1A-A488-4876030A5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029" y="328829"/>
            <a:ext cx="5545771" cy="3574009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7A150-B873-4872-A072-43A42C69A118}"/>
              </a:ext>
            </a:extLst>
          </p:cNvPr>
          <p:cNvSpPr txBox="1"/>
          <p:nvPr/>
        </p:nvSpPr>
        <p:spPr>
          <a:xfrm>
            <a:off x="6887045" y="915504"/>
            <a:ext cx="4661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Piazza Iside, Rione Monti: la piazza Iside è alla confluenza delle vie: via Ludovico Muratori, via Pietro Verri, via Pasquale Villari, e della via Iside, che arriva fino a via Labicana.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08C82-474A-42B4-AD4A-5249D8D39AEC}"/>
              </a:ext>
            </a:extLst>
          </p:cNvPr>
          <p:cNvSpPr txBox="1"/>
          <p:nvPr/>
        </p:nvSpPr>
        <p:spPr>
          <a:xfrm>
            <a:off x="643468" y="4174105"/>
            <a:ext cx="46149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L'ingresso alla parte interna era decorato con degli obelischi in granito rosso o rosa, importati nel I secolo ed eretti a coppie: ne sono stati rinvenuti dei ruderi, a pezzi e incompleti, nei pressi della basilica di Santa Maria sopra Minerva. Tra piazza Iside e via Pasquale Villari potrete ammirare sia i resti di questo antico tempio dedicato a Iside che una graziosa fontana.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844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F5668F3-89DE-4095-A46C-7FC9AF46F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9264" y="3265080"/>
            <a:ext cx="5774115" cy="3384737"/>
          </a:xfrm>
          <a:prstGeom prst="rect">
            <a:avLst/>
          </a:prstGeom>
        </p:spPr>
      </p:pic>
      <p:pic>
        <p:nvPicPr>
          <p:cNvPr id="4" name="Picture 3" descr="A statue of a person sitting on a ledg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8E8EAEDE-033F-4962-B0EC-D23B63DF9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8875"/>
            <a:ext cx="5727557" cy="3691163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3A104-775C-407D-A50C-7456B1C2D24E}"/>
              </a:ext>
            </a:extLst>
          </p:cNvPr>
          <p:cNvSpPr txBox="1"/>
          <p:nvPr/>
        </p:nvSpPr>
        <p:spPr>
          <a:xfrm>
            <a:off x="7022917" y="857779"/>
            <a:ext cx="4389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tempio di Iside al Campo Marzio (o Iseo Campense, in latino Iseum Campense) era un santuario dedicato alla dea Iside e al suo consorte Serapide, costruito a Roma nel Campo Marzio, tra il Saepta Iulia e il tempio di Minerva.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70F59-8C31-4E26-A4B5-2B95B0DB3A5B}"/>
              </a:ext>
            </a:extLst>
          </p:cNvPr>
          <p:cNvSpPr txBox="1"/>
          <p:nvPr/>
        </p:nvSpPr>
        <p:spPr>
          <a:xfrm>
            <a:off x="750515" y="4280972"/>
            <a:ext cx="4400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L'edificio fu distrutto da un incendio nell'80 e ricostruito da Domiziano; modifiche successive furono attuate da Adriano, mentre ad età severiana risale il restauro di gran parte delle strutture. La sopravvivenza del santuario è attestata fino al V secolo.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1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37702-0CF4-42C1-8869-E0CAFB072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AF3FF-EA97-4DAF-9CEE-66A40EF9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1F62A-409D-4C0E-802D-ED77AB0F1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76919" y="5347427"/>
            <a:ext cx="890996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Nell’epoca ellenistica Alessandria era la città per eccellenza del mondo antico: essa, non l’Egitto, era il cuore del Mediterraneo.</a:t>
            </a:r>
          </a:p>
          <a:p>
            <a:pPr algn="just"/>
            <a:endParaRPr lang="it-IT" dirty="0">
              <a:cs typeface="Calibri" panose="020F0502020204030204"/>
            </a:endParaRPr>
          </a:p>
          <a:p>
            <a:pPr algn="just"/>
            <a:r>
              <a:rPr lang="it-IT" dirty="0"/>
              <a:t>Nel IV secolo Ammiano Marcellino dipinge Alessandria come una città sediziosa e turbolenta, gli Egiziano come gente triste, malinconica e rissosa.</a:t>
            </a:r>
            <a:endParaRPr lang="it-IT" dirty="0">
              <a:cs typeface="Calibri" panose="020F050202020403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2640933"/>
            <a:ext cx="585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/>
              <a:t>Alessandrini e Egiziani agli occhi dei Romani</a:t>
            </a:r>
            <a:r>
              <a:rPr lang="it-IT" sz="2400" i="1" dirty="0"/>
              <a:t>:</a:t>
            </a:r>
          </a:p>
          <a:p>
            <a:r>
              <a:rPr lang="it-IT" sz="2400" i="1" u="sng" dirty="0" err="1"/>
              <a:t>Egyptians</a:t>
            </a:r>
            <a:r>
              <a:rPr lang="it-IT" sz="2400" i="1" u="sng" dirty="0"/>
              <a:t> </a:t>
            </a:r>
            <a:r>
              <a:rPr lang="it-IT" sz="2400" i="1" u="sng" dirty="0" err="1"/>
              <a:t>form</a:t>
            </a:r>
            <a:r>
              <a:rPr lang="it-IT" sz="2400" i="1" u="sng" dirty="0"/>
              <a:t> Romans point of </a:t>
            </a:r>
            <a:r>
              <a:rPr lang="it-IT" sz="2400" i="1" u="sng" dirty="0" err="1"/>
              <a:t>view</a:t>
            </a:r>
            <a:endParaRPr lang="it-IT" sz="2400" i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76919" y="3785005"/>
            <a:ext cx="86925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Gli Egiziani suscitavano un certo terrore agli Occidentali e in particolare ai Romani.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76919" y="4217067"/>
            <a:ext cx="89099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Gli Egiziani venivano incolpati di numerose azioni. In particolare l</a:t>
            </a:r>
            <a:r>
              <a:rPr lang="it-IT" i="1" dirty="0"/>
              <a:t>’Historia Augusta </a:t>
            </a:r>
            <a:r>
              <a:rPr lang="it-IT" dirty="0"/>
              <a:t>è ricca di insulti e epiteti ingiuriosi nei confronti dei Romani</a:t>
            </a:r>
          </a:p>
          <a:p>
            <a:pPr algn="just"/>
            <a:endParaRPr lang="it-IT" dirty="0">
              <a:cs typeface="Calibri" panose="020F0502020204030204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2001" y="120769"/>
            <a:ext cx="506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u="sng" dirty="0">
                <a:solidFill>
                  <a:srgbClr val="FF0000"/>
                </a:solidFill>
              </a:rPr>
              <a:t>Cities of </a:t>
            </a:r>
            <a:r>
              <a:rPr lang="it-IT" sz="2800" b="1" i="1" u="sng" dirty="0" err="1">
                <a:solidFill>
                  <a:srgbClr val="FF0000"/>
                </a:solidFill>
              </a:rPr>
              <a:t>Provenance</a:t>
            </a:r>
            <a:endParaRPr lang="it-IT" sz="2800" b="1" i="1" u="sng" dirty="0">
              <a:solidFill>
                <a:srgbClr val="FF0000"/>
              </a:solidFill>
            </a:endParaRPr>
          </a:p>
        </p:txBody>
      </p:sp>
      <p:pic>
        <p:nvPicPr>
          <p:cNvPr id="8" name="Immagine 8" descr="Immagine che contiene testo, vecchio&#10;&#10;Descrizione generata automaticamente">
            <a:extLst>
              <a:ext uri="{FF2B5EF4-FFF2-40B4-BE49-F238E27FC236}">
                <a16:creationId xmlns:a16="http://schemas.microsoft.com/office/drawing/2014/main" id="{707F6A76-947F-4D00-BF67-75688EACB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958" y="135146"/>
            <a:ext cx="2705481" cy="3439066"/>
          </a:xfrm>
          <a:prstGeom prst="rect">
            <a:avLst/>
          </a:prstGeom>
        </p:spPr>
      </p:pic>
      <p:pic>
        <p:nvPicPr>
          <p:cNvPr id="9" name="Immagine 9" descr="Immagine che contiene testo, interni, vecchio, posando&#10;&#10;Descrizione generata automaticamente">
            <a:extLst>
              <a:ext uri="{FF2B5EF4-FFF2-40B4-BE49-F238E27FC236}">
                <a16:creationId xmlns:a16="http://schemas.microsoft.com/office/drawing/2014/main" id="{BD59AA68-9DD3-4395-A5D9-C1EBC1A5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3" y="3747369"/>
            <a:ext cx="2393831" cy="2928847"/>
          </a:xfrm>
          <a:prstGeom prst="rect">
            <a:avLst/>
          </a:prstGeom>
        </p:spPr>
      </p:pic>
      <p:pic>
        <p:nvPicPr>
          <p:cNvPr id="10" name="Immagine 10" descr="Immagine che contiene testo, libro, vecchio&#10;&#10;Descrizione generata automaticamente">
            <a:extLst>
              <a:ext uri="{FF2B5EF4-FFF2-40B4-BE49-F238E27FC236}">
                <a16:creationId xmlns:a16="http://schemas.microsoft.com/office/drawing/2014/main" id="{54A5661B-9442-487E-8572-BEF241D64D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20" y="120769"/>
            <a:ext cx="2696567" cy="358283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76919" y="4908787"/>
            <a:ext cx="841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è difficile capire il modo in cui i romani guardavano gli Egiziani.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2001" y="619526"/>
            <a:ext cx="5215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evalenza</a:t>
            </a:r>
            <a:r>
              <a:rPr lang="it-IT" dirty="0"/>
              <a:t> a Roma di persone Alessandrine</a:t>
            </a:r>
          </a:p>
          <a:p>
            <a:endParaRPr lang="it-IT" dirty="0"/>
          </a:p>
          <a:p>
            <a:r>
              <a:rPr lang="it-IT" dirty="0"/>
              <a:t>Da diverse metropoli dell’Egitto provengono alcuni personaggi.</a:t>
            </a:r>
          </a:p>
          <a:p>
            <a:endParaRPr lang="it-IT" dirty="0"/>
          </a:p>
          <a:p>
            <a:r>
              <a:rPr lang="it-IT" dirty="0" err="1"/>
              <a:t>Dendera</a:t>
            </a:r>
            <a:r>
              <a:rPr lang="it-IT" dirty="0"/>
              <a:t>, </a:t>
            </a:r>
            <a:r>
              <a:rPr lang="it-IT" dirty="0" err="1"/>
              <a:t>Naucrati</a:t>
            </a:r>
            <a:r>
              <a:rPr lang="it-IT" dirty="0"/>
              <a:t>, Menfi e </a:t>
            </a:r>
            <a:r>
              <a:rPr lang="it-IT" dirty="0" err="1"/>
              <a:t>Licopoli</a:t>
            </a:r>
            <a:r>
              <a:rPr lang="it-IT" dirty="0"/>
              <a:t> sono i nomi dei centri dell’Egitto romano da cui partono gli immigrati di Roma.</a:t>
            </a:r>
          </a:p>
        </p:txBody>
      </p:sp>
    </p:spTree>
    <p:extLst>
      <p:ext uri="{BB962C8B-B14F-4D97-AF65-F5344CB8AC3E}">
        <p14:creationId xmlns:p14="http://schemas.microsoft.com/office/powerpoint/2010/main" val="62177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6025" y="61158"/>
            <a:ext cx="866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u="sng" dirty="0"/>
              <a:t>Stato giuridico e mestieri</a:t>
            </a:r>
            <a:r>
              <a:rPr lang="it-IT" sz="2800" i="1" dirty="0"/>
              <a:t>:  </a:t>
            </a:r>
            <a:r>
              <a:rPr lang="it-IT" sz="2800" i="1" dirty="0" err="1">
                <a:solidFill>
                  <a:srgbClr val="FF0000"/>
                </a:solidFill>
              </a:rPr>
              <a:t>Rights</a:t>
            </a:r>
            <a:r>
              <a:rPr lang="it-IT" sz="2800" i="1" dirty="0">
                <a:solidFill>
                  <a:srgbClr val="FF0000"/>
                </a:solidFill>
              </a:rPr>
              <a:t> and careers </a:t>
            </a:r>
            <a:endParaRPr lang="it-IT" sz="2800" i="1" u="sng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1867" y="1170398"/>
            <a:ext cx="78769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E’ estremamente difficile individuare la condizione giuridica di Alessandrini ed Egiziani poiché nessuno di questi indica esplicitamente la propria condizione libera, libertina o servile.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715951" y="2846971"/>
            <a:ext cx="51503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Le iscrizioni, per quanto riguarda gli schiavi, sembrano riflettere una realtà complementare rispetto a quella proposta dalle fonti letterarie.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2697" y="5460274"/>
            <a:ext cx="629629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Considerevole è il numero di personaggi Egiziani e Alessandrini che hanno soggiornato a Roma e sono ricordati nelle fonti letterarie.</a:t>
            </a:r>
            <a:endParaRPr lang="it-IT"/>
          </a:p>
        </p:txBody>
      </p:sp>
      <p:pic>
        <p:nvPicPr>
          <p:cNvPr id="7" name="Immagine 7" descr="Immagine che contiene esterni, cielo, edificio, torre&#10;&#10;Descrizione generata automaticamente">
            <a:extLst>
              <a:ext uri="{FF2B5EF4-FFF2-40B4-BE49-F238E27FC236}">
                <a16:creationId xmlns:a16="http://schemas.microsoft.com/office/drawing/2014/main" id="{FD52BECA-2501-4A0D-AF9E-FCB88F40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25" y="983411"/>
            <a:ext cx="2019848" cy="4344838"/>
          </a:xfrm>
          <a:prstGeom prst="rect">
            <a:avLst/>
          </a:prstGeom>
        </p:spPr>
      </p:pic>
      <p:pic>
        <p:nvPicPr>
          <p:cNvPr id="8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641A4A-26CA-4B83-8AA5-F5E514A7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89" y="4114757"/>
            <a:ext cx="3950897" cy="2524751"/>
          </a:xfrm>
          <a:prstGeom prst="rect">
            <a:avLst/>
          </a:prstGeom>
        </p:spPr>
      </p:pic>
      <p:pic>
        <p:nvPicPr>
          <p:cNvPr id="11" name="Immagine 11" descr="Immagine che contiene oggetto, moneta&#10;&#10;Descrizione generata automaticamente">
            <a:extLst>
              <a:ext uri="{FF2B5EF4-FFF2-40B4-BE49-F238E27FC236}">
                <a16:creationId xmlns:a16="http://schemas.microsoft.com/office/drawing/2014/main" id="{03B9A1AB-98D4-4D47-8B17-CD44E957A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42" y="2852024"/>
            <a:ext cx="2930105" cy="14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78332" y="182881"/>
            <a:ext cx="6257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u="sng" dirty="0"/>
              <a:t>Artisti e gente di spettacoli, commercianti</a:t>
            </a:r>
            <a:r>
              <a:rPr lang="it-IT" sz="2800" i="1" dirty="0"/>
              <a:t>: </a:t>
            </a:r>
            <a:r>
              <a:rPr lang="it-IT" sz="2800" i="1" dirty="0">
                <a:solidFill>
                  <a:srgbClr val="FF0000"/>
                </a:solidFill>
              </a:rPr>
              <a:t>Artists, traders</a:t>
            </a:r>
            <a:endParaRPr lang="it-IT" sz="2800" i="1" u="sng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1887" y="1188720"/>
            <a:ext cx="817734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Alcuni tra gli innumerevoli artisti al servizio di personaggi della società Romana si possono ricordare: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err="1"/>
              <a:t>Batillo</a:t>
            </a:r>
            <a:r>
              <a:rPr lang="it-IT" dirty="0"/>
              <a:t>, il danzatore</a:t>
            </a:r>
            <a:endParaRPr lang="it-IT" dirty="0"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err="1"/>
              <a:t>Eucero</a:t>
            </a:r>
            <a:r>
              <a:rPr lang="it-IT" dirty="0"/>
              <a:t>, il flautista</a:t>
            </a:r>
            <a:endParaRPr lang="it-IT" dirty="0"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Flavio Terpino, un cantante Alessandrino</a:t>
            </a:r>
            <a:endParaRPr lang="it-IT" dirty="0">
              <a:cs typeface="Calibri" panose="020F0502020204030204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86599" y="3565784"/>
            <a:ext cx="46111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La scuola gladiatoria godeva di un prestigio indiscusso nel mondo Romano.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3731" y="4976949"/>
            <a:ext cx="564315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Oltre al grano altri celebri prodotti Egiziani venivano smistati ad Alessandria e distribuiti in tutto il mondo Romano come il lino, il papiro, i vetri, la seta, il cotone…</a:t>
            </a:r>
            <a:endParaRPr lang="it-IT"/>
          </a:p>
        </p:txBody>
      </p:sp>
      <p:pic>
        <p:nvPicPr>
          <p:cNvPr id="7" name="Immagine 7" descr="Immagine che contiene testo, terra, esterni, vecchio&#10;&#10;Descrizione generata automaticamente">
            <a:extLst>
              <a:ext uri="{FF2B5EF4-FFF2-40B4-BE49-F238E27FC236}">
                <a16:creationId xmlns:a16="http://schemas.microsoft.com/office/drawing/2014/main" id="{31804180-BFC2-45AB-9B1C-33DA0C4DDA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03" y="3159114"/>
            <a:ext cx="6035613" cy="1733093"/>
          </a:xfrm>
          <a:prstGeom prst="rect">
            <a:avLst/>
          </a:prstGeom>
        </p:spPr>
      </p:pic>
      <p:pic>
        <p:nvPicPr>
          <p:cNvPr id="9" name="Immagine 9" descr="Immagine che contiene testo, tessuto, lenzuola, pietra&#10;&#10;Descrizione generata automaticamente">
            <a:extLst>
              <a:ext uri="{FF2B5EF4-FFF2-40B4-BE49-F238E27FC236}">
                <a16:creationId xmlns:a16="http://schemas.microsoft.com/office/drawing/2014/main" id="{66E08494-3E73-4B06-8849-6116E639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08" y="4423416"/>
            <a:ext cx="3950896" cy="2151848"/>
          </a:xfrm>
          <a:prstGeom prst="rect">
            <a:avLst/>
          </a:prstGeom>
        </p:spPr>
      </p:pic>
      <p:pic>
        <p:nvPicPr>
          <p:cNvPr id="10" name="Immagine 10" descr="Immagine che contiene testo, libro, posando&#10;&#10;Descrizione generata automaticamente">
            <a:extLst>
              <a:ext uri="{FF2B5EF4-FFF2-40B4-BE49-F238E27FC236}">
                <a16:creationId xmlns:a16="http://schemas.microsoft.com/office/drawing/2014/main" id="{DF815A5B-D120-41B2-BAEF-DC12CCD3D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099" y="2035936"/>
            <a:ext cx="4008407" cy="14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35923" y="144636"/>
            <a:ext cx="745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/>
              <a:t>Astrologi, medici e altri professionisti</a:t>
            </a:r>
            <a:r>
              <a:rPr lang="it-IT" dirty="0"/>
              <a:t>: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Astrologers</a:t>
            </a:r>
            <a:r>
              <a:rPr lang="it-IT" sz="2000" b="1" dirty="0">
                <a:solidFill>
                  <a:srgbClr val="FF0000"/>
                </a:solidFill>
              </a:rPr>
              <a:t> and doctors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49854" y="924123"/>
            <a:ext cx="497694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Gli Egiziani erano considerati i maestri dell’astrologia e come esponenti abbiamo: Apollonio, Serapione e Tolomeo di Alessandria.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749854" y="1792188"/>
            <a:ext cx="49737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Numerosi erano i filologi di Alessandria attivi a Roma, così come non pochi erano i grammatici, gli storici e i filosofi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0685" y="3422797"/>
            <a:ext cx="70931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i="1" u="sng" dirty="0"/>
              <a:t>Senatori, ambasciatori, cavalieri</a:t>
            </a:r>
            <a:r>
              <a:rPr lang="it-IT" dirty="0"/>
              <a:t>: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Senatores</a:t>
            </a:r>
            <a:r>
              <a:rPr lang="it-IT" dirty="0"/>
              <a:t>, </a:t>
            </a:r>
            <a:r>
              <a:rPr lang="it-IT" b="1" dirty="0" err="1">
                <a:solidFill>
                  <a:srgbClr val="FF0000"/>
                </a:solidFill>
              </a:rPr>
              <a:t>ambassadors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equites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3258" y="4180122"/>
            <a:ext cx="675349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Non si possiede alcuna attestazione sicura di Egiziani ascesi al rango senatorio, ma si conoscono solo due possibili senatori di origine Alessandrina.</a:t>
            </a:r>
          </a:p>
          <a:p>
            <a:pPr algn="just"/>
            <a:endParaRPr lang="it-IT" dirty="0">
              <a:cs typeface="Calibri" panose="020F0502020204030204"/>
            </a:endParaRPr>
          </a:p>
          <a:p>
            <a:pPr algn="just"/>
            <a:r>
              <a:rPr lang="it-IT" dirty="0"/>
              <a:t>Più ricco e attendibile è il numero di cavalieri come ad esempio Tiberio Giulio Alessandro, </a:t>
            </a:r>
            <a:r>
              <a:rPr lang="it-IT" dirty="0" err="1"/>
              <a:t>Sulpicio</a:t>
            </a:r>
            <a:r>
              <a:rPr lang="it-IT" dirty="0"/>
              <a:t> Sereno.</a:t>
            </a:r>
            <a:endParaRPr lang="it-IT" dirty="0">
              <a:cs typeface="Calibri" panose="020F0502020204030204"/>
            </a:endParaRPr>
          </a:p>
          <a:p>
            <a:pPr algn="just"/>
            <a:endParaRPr lang="it-IT" dirty="0">
              <a:cs typeface="Calibri" panose="020F0502020204030204"/>
            </a:endParaRPr>
          </a:p>
          <a:p>
            <a:pPr algn="just"/>
            <a:r>
              <a:rPr lang="it-IT" dirty="0"/>
              <a:t>Riguardo le ambascerie degli Alessandrini possediamo diverse notizie grazie ai papiri e ai documenti epigrafici.</a:t>
            </a:r>
            <a:endParaRPr lang="it-IT" dirty="0">
              <a:cs typeface="Calibri" panose="020F0502020204030204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36823" y="4438692"/>
            <a:ext cx="480713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dirty="0"/>
              <a:t>Al tempo di Filone si  è parlato dell’affermazione dei culti Egiziani a Roma e in particolare dei numerosi adoratori e sacerdoti di Iside e Serapide.</a:t>
            </a:r>
            <a:endParaRPr lang="it-IT"/>
          </a:p>
          <a:p>
            <a:pPr algn="just"/>
            <a:endParaRPr lang="it-IT" dirty="0">
              <a:cs typeface="Calibri" panose="020F0502020204030204"/>
            </a:endParaRPr>
          </a:p>
          <a:p>
            <a:pPr algn="just"/>
            <a:r>
              <a:rPr lang="it-IT" dirty="0"/>
              <a:t>Alessandria era l’unica città che poteva essere paragonata a Roma per il numero degli abitanti, la ricchezza del suo territorio.</a:t>
            </a:r>
            <a:endParaRPr lang="it-IT" dirty="0">
              <a:cs typeface="Calibri" panose="020F0502020204030204"/>
            </a:endParaRPr>
          </a:p>
        </p:txBody>
      </p:sp>
      <p:pic>
        <p:nvPicPr>
          <p:cNvPr id="8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C1990F68-BE91-4DA3-9968-46EE300178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33" y="802659"/>
            <a:ext cx="2470031" cy="2506607"/>
          </a:xfrm>
          <a:prstGeom prst="rect">
            <a:avLst/>
          </a:prstGeom>
        </p:spPr>
      </p:pic>
      <p:pic>
        <p:nvPicPr>
          <p:cNvPr id="9" name="Immagine 9" descr="Immagine che contiene testo, interni, decorato&#10;&#10;Descrizione generata automaticamente">
            <a:extLst>
              <a:ext uri="{FF2B5EF4-FFF2-40B4-BE49-F238E27FC236}">
                <a16:creationId xmlns:a16="http://schemas.microsoft.com/office/drawing/2014/main" id="{D1AEBF1A-C7EC-4141-8ED8-44DEB29A5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46" y="3167220"/>
            <a:ext cx="2567632" cy="865072"/>
          </a:xfrm>
          <a:prstGeom prst="rect">
            <a:avLst/>
          </a:prstGeom>
        </p:spPr>
      </p:pic>
      <p:pic>
        <p:nvPicPr>
          <p:cNvPr id="10" name="Immagine 10" descr="Immagine che contiene testo, tessuto&#10;&#10;Descrizione generata automaticamente">
            <a:extLst>
              <a:ext uri="{FF2B5EF4-FFF2-40B4-BE49-F238E27FC236}">
                <a16:creationId xmlns:a16="http://schemas.microsoft.com/office/drawing/2014/main" id="{0CE736C6-7C15-45FD-9406-827C86A5B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65" y="559999"/>
            <a:ext cx="4152180" cy="3495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E50976-7EA3-4313-9669-93B6F7CE1539}"/>
              </a:ext>
            </a:extLst>
          </p:cNvPr>
          <p:cNvSpPr txBox="1"/>
          <p:nvPr/>
        </p:nvSpPr>
        <p:spPr>
          <a:xfrm>
            <a:off x="2749854" y="2665459"/>
            <a:ext cx="5108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Licopoli</a:t>
            </a:r>
            <a:r>
              <a:rPr lang="en-GB" dirty="0"/>
              <a:t> era il </a:t>
            </a:r>
            <a:r>
              <a:rPr lang="en-GB" dirty="0" err="1"/>
              <a:t>fondatore</a:t>
            </a:r>
            <a:r>
              <a:rPr lang="en-GB" dirty="0"/>
              <a:t> del </a:t>
            </a:r>
            <a:r>
              <a:rPr lang="en-GB" dirty="0" err="1"/>
              <a:t>neoplatonismo</a:t>
            </a:r>
            <a:r>
              <a:rPr lang="en-GB" dirty="0"/>
              <a:t> </a:t>
            </a:r>
            <a:r>
              <a:rPr lang="en-GB" dirty="0" err="1"/>
              <a:t>Plotino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284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147399B0-314B-440E-A8E8-6BA660D7E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/>
          <a:lstStyle/>
          <a:p>
            <a:pPr>
              <a:lnSpc>
                <a:spcPct val="114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en-US" sz="3266" dirty="0">
                <a:solidFill>
                  <a:srgbClr val="990000"/>
                </a:solidFill>
                <a:latin typeface="Avenir Black Oblique" pitchFamily="64" charset="0"/>
              </a:rPr>
              <a:t>RELIGIONE EGIZIA </a:t>
            </a:r>
            <a:r>
              <a:rPr lang="it-IT" altLang="en-US" sz="3266" b="1" dirty="0">
                <a:solidFill>
                  <a:srgbClr val="FF0000"/>
                </a:solidFill>
                <a:latin typeface="Avenir Black Oblique" pitchFamily="64" charset="0"/>
              </a:rPr>
              <a:t>RELIGION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A9E971F-EF55-427B-A12D-431D73ACB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lIns="91440" tIns="0" rIns="91440" bIns="45720" rtlCol="0">
            <a:normAutofit/>
          </a:bodyPr>
          <a:lstStyle/>
          <a:p>
            <a:pPr marL="0" indent="97932" algn="just">
              <a:lnSpc>
                <a:spcPct val="114000"/>
              </a:lnSpc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La religione egizia è l'insieme delle credenze religiose, dei riti e delle relazioni con il sacro degli Egizi. Mostra un'estrema complessità di credenze e una moltitudine di divinità che si spiega con le molte generazioni che, per secoli, hanno fatto aggiunte alle primitive credenze.</a:t>
            </a:r>
          </a:p>
          <a:p>
            <a:pPr marL="414772" indent="-204506" algn="just">
              <a:lnSpc>
                <a:spcPct val="114000"/>
              </a:lnSpc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endParaRPr lang="it-IT" altLang="en-US" sz="1814">
              <a:latin typeface="Avenir Book" charset="0"/>
            </a:endParaRPr>
          </a:p>
          <a:p>
            <a:pPr marL="0" indent="97932" algn="just">
              <a:lnSpc>
                <a:spcPct val="114000"/>
              </a:lnSpc>
              <a:buNone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La religione egizia presenta alcuni aspetti peculiari:</a:t>
            </a:r>
          </a:p>
          <a:p>
            <a:pPr marL="390289" indent="-293797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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culto locale</a:t>
            </a:r>
          </a:p>
          <a:p>
            <a:pPr marL="390289" indent="-293797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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culto degli animali</a:t>
            </a:r>
          </a:p>
          <a:p>
            <a:pPr marL="390289" indent="-293797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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politeismo e monoteismo</a:t>
            </a:r>
          </a:p>
          <a:p>
            <a:pPr marL="390289" indent="-293797" algn="just">
              <a:lnSpc>
                <a:spcPct val="114000"/>
              </a:lnSpc>
              <a:buSzPct val="45000"/>
              <a:buFont typeface="Wingdings" panose="05000000000000000000" pitchFamily="2" charset="2"/>
              <a:buChar char=""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it-IT" altLang="en-US" sz="1814">
                <a:latin typeface="Avenir Book" charset="0"/>
              </a:rPr>
              <a:t>cicli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938EC5B-2046-4A1A-978B-B14698C6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74" y="3931613"/>
            <a:ext cx="4182199" cy="27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97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C544EB47-BC69-4414-9576-59471BBD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"/>
            </a:pPr>
            <a:r>
              <a:rPr lang="it-IT" altLang="en-US" sz="1996" b="1" i="1" dirty="0">
                <a:latin typeface="Avenir Book" charset="0"/>
              </a:rPr>
              <a:t>CULTO LOCALE </a:t>
            </a:r>
            <a:r>
              <a:rPr lang="it-IT" altLang="en-US" sz="1996" b="1" i="1" dirty="0">
                <a:solidFill>
                  <a:srgbClr val="FF0000"/>
                </a:solidFill>
                <a:latin typeface="Avenir Book" charset="0"/>
              </a:rPr>
              <a:t>LOCAL CULTS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Amministrativamente l'Egitto era suddiviso in 42 distretti (</a:t>
            </a:r>
            <a:r>
              <a:rPr lang="it-IT" altLang="en-US" sz="1996" i="1" dirty="0" err="1">
                <a:latin typeface="Avenir Book" charset="0"/>
                <a:cs typeface="Segoe UI" panose="020B0502040204020203" pitchFamily="34" charset="0"/>
              </a:rPr>
              <a:t>nomoi</a:t>
            </a:r>
            <a:r>
              <a:rPr lang="it-IT" altLang="en-US" sz="1996" dirty="0">
                <a:latin typeface="Avenir Book" charset="0"/>
                <a:cs typeface="Segoe UI" panose="020B0502040204020203" pitchFamily="34" charset="0"/>
              </a:rPr>
              <a:t>) e in essi veniva dato un rilievo differente alle varie divinità;  anche  quando, le figure divine iniziarono ad unirsi in gruppi, esempio le triadi, i cicli mitici ad esse relative erano in rapporto con centri sacerdotali appartenenti a città diverse e quindi spesso con diverse versioni.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endParaRPr lang="it-IT" altLang="en-US" sz="1996" b="1" dirty="0">
              <a:latin typeface="Avenir Book" charset="0"/>
            </a:endParaRPr>
          </a:p>
          <a:p>
            <a:pPr algn="just">
              <a:lnSpc>
                <a:spcPct val="114000"/>
              </a:lnSpc>
              <a:buClr>
                <a:srgbClr val="FF3333"/>
              </a:buClr>
              <a:buSzPct val="45000"/>
              <a:buFont typeface="Wingdings" panose="05000000000000000000" pitchFamily="2" charset="2"/>
              <a:buChar char=""/>
            </a:pPr>
            <a:r>
              <a:rPr lang="it-IT" altLang="en-US" sz="1996" b="1" i="1" dirty="0">
                <a:latin typeface="Avenir Book" charset="0"/>
              </a:rPr>
              <a:t>CULTO DEGLI ANIMALI </a:t>
            </a:r>
            <a:r>
              <a:rPr lang="it-IT" altLang="en-US" sz="1996" b="1" i="1" dirty="0">
                <a:solidFill>
                  <a:srgbClr val="FF0000"/>
                </a:solidFill>
                <a:latin typeface="Avenir Book" charset="0"/>
              </a:rPr>
              <a:t>CULT OF ANIMALS</a:t>
            </a:r>
          </a:p>
          <a:p>
            <a:pPr algn="just">
              <a:lnSpc>
                <a:spcPct val="114000"/>
              </a:lnSpc>
              <a:buClrTx/>
              <a:buFontTx/>
              <a:buNone/>
            </a:pPr>
            <a:r>
              <a:rPr lang="it-IT" altLang="en-US" sz="1996" dirty="0">
                <a:latin typeface="Avenir Book" charset="0"/>
              </a:rPr>
              <a:t>Il carattere zoolatrico della religione egizia è un'eredità del tempo remoto in cui la maggior parte delle divinità era adorata sotto forma si animali;  troviamo, dunque, che molti Dei sono rappresentati interamente o parzialmente zoomorfi. Gli animali erano anche rappresentazioni viventi dei poteri divini e gli Dei potevano assumere, per manifestarsi in terra, l'aspetto di uno o più animali.</a:t>
            </a:r>
          </a:p>
        </p:txBody>
      </p:sp>
    </p:spTree>
    <p:extLst>
      <p:ext uri="{BB962C8B-B14F-4D97-AF65-F5344CB8AC3E}">
        <p14:creationId xmlns:p14="http://schemas.microsoft.com/office/powerpoint/2010/main" val="280592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C50318A5-15C3-474E-BF58-16BDF6B4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102" y="391722"/>
            <a:ext cx="3722791" cy="444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4A8084B-AC94-4425-9075-5A489DB3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775" y="456529"/>
            <a:ext cx="2874542" cy="437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88AE5A20-0EF9-4C62-8853-3C3D1D232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668" y="5029008"/>
            <a:ext cx="3852405" cy="63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311079" indent="-309639">
              <a:spcAft>
                <a:spcPts val="1282"/>
              </a:spcAft>
            </a:pPr>
            <a:r>
              <a:rPr lang="it-IT" altLang="en-US" sz="907">
                <a:solidFill>
                  <a:srgbClr val="434343"/>
                </a:solidFill>
                <a:cs typeface="Arial" panose="020B0604020202020204" pitchFamily="34" charset="0"/>
              </a:rPr>
              <a:t>Horus, rilievo sulla torre destra dei piloni del tempio di Edfu in Egitto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6739F345-9107-446B-87C2-9E4DF23B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96" y="5029009"/>
            <a:ext cx="3593177" cy="3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Aft>
                <a:spcPts val="1282"/>
              </a:spcAft>
            </a:pPr>
            <a:r>
              <a:rPr lang="it-IT" altLang="en-US" sz="907"/>
              <a:t>Bastet, Museo Egizio di Torino</a:t>
            </a:r>
          </a:p>
        </p:txBody>
      </p:sp>
    </p:spTree>
    <p:extLst>
      <p:ext uri="{BB962C8B-B14F-4D97-AF65-F5344CB8AC3E}">
        <p14:creationId xmlns:p14="http://schemas.microsoft.com/office/powerpoint/2010/main" val="1845221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Microsoft Office PowerPoint</Application>
  <PresentationFormat>Widescreen</PresentationFormat>
  <Paragraphs>187</Paragraphs>
  <Slides>27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Avenir Black Oblique</vt:lpstr>
      <vt:lpstr>Avenir Book</vt:lpstr>
      <vt:lpstr>Calibri</vt:lpstr>
      <vt:lpstr>Calibri Light</vt:lpstr>
      <vt:lpstr>HelveticaNeue</vt:lpstr>
      <vt:lpstr>Papyrus</vt:lpstr>
      <vt:lpstr>Times New Roman</vt:lpstr>
      <vt:lpstr>Wingdings</vt:lpstr>
      <vt:lpstr>Office Theme</vt:lpstr>
      <vt:lpstr>MOTTO Whose Shoe can fit this foot?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RELIGIONE EGIZIA RELIGION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Nell'Antico Regno solo i re avevano diritto di raggiungere gli Dei, col tempo questo privilegio si estese anche altri uomini, tranne gli strati sociali inferiori.</vt:lpstr>
      <vt:lpstr>LE TOMBE GRAVES</vt:lpstr>
      <vt:lpstr>Presentazione standard di PowerPoint</vt:lpstr>
      <vt:lpstr>           Il culto di Iside  ISIS’s CULT in ROME: the temples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Talamanca</dc:creator>
  <cp:lastModifiedBy>Francesco Guizzi</cp:lastModifiedBy>
  <cp:revision>6</cp:revision>
  <dcterms:created xsi:type="dcterms:W3CDTF">2021-02-27T15:32:49Z</dcterms:created>
  <dcterms:modified xsi:type="dcterms:W3CDTF">2021-03-25T12:10:13Z</dcterms:modified>
</cp:coreProperties>
</file>