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2"/>
  </p:notesMasterIdLst>
  <p:sldIdLst>
    <p:sldId id="283" r:id="rId2"/>
    <p:sldId id="256" r:id="rId3"/>
    <p:sldId id="259" r:id="rId4"/>
    <p:sldId id="258" r:id="rId5"/>
    <p:sldId id="257" r:id="rId6"/>
    <p:sldId id="260" r:id="rId7"/>
    <p:sldId id="261" r:id="rId8"/>
    <p:sldId id="263" r:id="rId9"/>
    <p:sldId id="281" r:id="rId10"/>
    <p:sldId id="262" r:id="rId11"/>
    <p:sldId id="266" r:id="rId12"/>
    <p:sldId id="264" r:id="rId13"/>
    <p:sldId id="265" r:id="rId14"/>
    <p:sldId id="267" r:id="rId15"/>
    <p:sldId id="268" r:id="rId16"/>
    <p:sldId id="269" r:id="rId17"/>
    <p:sldId id="270" r:id="rId18"/>
    <p:sldId id="275" r:id="rId19"/>
    <p:sldId id="282" r:id="rId20"/>
    <p:sldId id="285" r:id="rId21"/>
    <p:sldId id="276" r:id="rId22"/>
    <p:sldId id="277" r:id="rId23"/>
    <p:sldId id="278" r:id="rId24"/>
    <p:sldId id="279" r:id="rId25"/>
    <p:sldId id="280" r:id="rId26"/>
    <p:sldId id="271" r:id="rId27"/>
    <p:sldId id="272" r:id="rId28"/>
    <p:sldId id="273" r:id="rId29"/>
    <p:sldId id="274" r:id="rId30"/>
    <p:sldId id="284"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Guizzi" initials="FG" lastIdx="1" clrIdx="0">
    <p:extLst>
      <p:ext uri="{19B8F6BF-5375-455C-9EA6-DF929625EA0E}">
        <p15:presenceInfo xmlns:p15="http://schemas.microsoft.com/office/powerpoint/2012/main" userId="S::francesco.guizzi@uniroma1.it::6b9325bb-ca34-459c-a9b8-174804a51d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77656" autoAdjust="0"/>
  </p:normalViewPr>
  <p:slideViewPr>
    <p:cSldViewPr snapToGrid="0">
      <p:cViewPr varScale="1">
        <p:scale>
          <a:sx n="80" d="100"/>
          <a:sy n="80" d="100"/>
        </p:scale>
        <p:origin x="18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68D39-C488-4DAB-B51C-419046740733}" type="datetimeFigureOut">
              <a:rPr lang="it-IT" smtClean="0"/>
              <a:t>28/12/20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E8539-1775-4309-8302-CBCB9734C518}" type="slidenum">
              <a:rPr lang="it-IT" smtClean="0"/>
              <a:t>‹N›</a:t>
            </a:fld>
            <a:endParaRPr lang="it-IT"/>
          </a:p>
        </p:txBody>
      </p:sp>
    </p:spTree>
    <p:extLst>
      <p:ext uri="{BB962C8B-B14F-4D97-AF65-F5344CB8AC3E}">
        <p14:creationId xmlns:p14="http://schemas.microsoft.com/office/powerpoint/2010/main" val="150302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E8539-1775-4309-8302-CBCB9734C518}" type="slidenum">
              <a:rPr lang="it-IT" smtClean="0"/>
              <a:t>1</a:t>
            </a:fld>
            <a:endParaRPr lang="it-IT"/>
          </a:p>
        </p:txBody>
      </p:sp>
    </p:spTree>
    <p:extLst>
      <p:ext uri="{BB962C8B-B14F-4D97-AF65-F5344CB8AC3E}">
        <p14:creationId xmlns:p14="http://schemas.microsoft.com/office/powerpoint/2010/main" val="79955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E8539-1775-4309-8302-CBCB9734C518}" type="slidenum">
              <a:rPr lang="it-IT" smtClean="0"/>
              <a:t>18</a:t>
            </a:fld>
            <a:endParaRPr lang="it-IT"/>
          </a:p>
        </p:txBody>
      </p:sp>
    </p:spTree>
    <p:extLst>
      <p:ext uri="{BB962C8B-B14F-4D97-AF65-F5344CB8AC3E}">
        <p14:creationId xmlns:p14="http://schemas.microsoft.com/office/powerpoint/2010/main" val="42972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E8539-1775-4309-8302-CBCB9734C518}" type="slidenum">
              <a:rPr lang="it-IT" smtClean="0"/>
              <a:t>20</a:t>
            </a:fld>
            <a:endParaRPr lang="it-IT"/>
          </a:p>
        </p:txBody>
      </p:sp>
    </p:spTree>
    <p:extLst>
      <p:ext uri="{BB962C8B-B14F-4D97-AF65-F5344CB8AC3E}">
        <p14:creationId xmlns:p14="http://schemas.microsoft.com/office/powerpoint/2010/main" val="345992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December 28, 2020</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235744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December 28, 2020</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71900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December 28, 2020</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64162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December 28, 2020</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70933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December 28, 2020</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213680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December 28, 2020</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55644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December 28, 2020</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45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December 28, 2020</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178581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December 28, 2020</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4081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December 28, 2020</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08179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December 28, 2020</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a:t>
            </a:fld>
            <a:endParaRPr lang="en-US"/>
          </a:p>
        </p:txBody>
      </p:sp>
    </p:spTree>
    <p:extLst>
      <p:ext uri="{BB962C8B-B14F-4D97-AF65-F5344CB8AC3E}">
        <p14:creationId xmlns:p14="http://schemas.microsoft.com/office/powerpoint/2010/main" val="310387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December 28, 2020</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8736294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t/photos/search/"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commons.wikimedia.org/wiki/File:Pigna_-_il_pie_di_marmo_a_via_santo_stefano_del_cacco_2135.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0751082-60BF-432A-AD9D-04B0BAC50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6244B84-452A-4BE8-BEA4-A7CCA098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819"/>
            <a:ext cx="12187517" cy="6875819"/>
          </a:xfrm>
          <a:prstGeom prst="rect">
            <a:avLst/>
          </a:prstGeom>
          <a:gradFill>
            <a:gsLst>
              <a:gs pos="0">
                <a:schemeClr val="accent5">
                  <a:alpha val="83000"/>
                </a:schemeClr>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96220EA9-AB07-4E8F-9E57-B281453FF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97079" y="1563081"/>
            <a:ext cx="6887450" cy="3702392"/>
          </a:xfrm>
          <a:prstGeom prst="rect">
            <a:avLst/>
          </a:prstGeom>
          <a:gradFill>
            <a:gsLst>
              <a:gs pos="36000">
                <a:schemeClr val="accent2">
                  <a:lumMod val="60000"/>
                  <a:lumOff val="40000"/>
                  <a:alpha val="68000"/>
                </a:schemeClr>
              </a:gs>
              <a:gs pos="100000">
                <a:schemeClr val="accent2">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CC44646F-1A59-47A2-AD5D-54DCAECD5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50700" y="-2678818"/>
            <a:ext cx="6881635" cy="12191999"/>
          </a:xfrm>
          <a:prstGeom prst="rect">
            <a:avLst/>
          </a:prstGeom>
          <a:gradFill>
            <a:gsLst>
              <a:gs pos="6000">
                <a:schemeClr val="accent2">
                  <a:alpha val="88000"/>
                </a:schemeClr>
              </a:gs>
              <a:gs pos="88000">
                <a:schemeClr val="accent4">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C7544BED-FB42-4737-9370-482C3CE0D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49752" y="-3755570"/>
            <a:ext cx="4692495" cy="12192003"/>
          </a:xfrm>
          <a:prstGeom prst="rect">
            <a:avLst/>
          </a:prstGeom>
          <a:gradFill>
            <a:gsLst>
              <a:gs pos="0">
                <a:schemeClr val="accent4">
                  <a:alpha val="0"/>
                </a:schemeClr>
              </a:gs>
              <a:gs pos="99000">
                <a:schemeClr val="accent5">
                  <a:alpha val="6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15E8824-65EA-420F-8F93-6FA41B5FD93C}"/>
              </a:ext>
            </a:extLst>
          </p:cNvPr>
          <p:cNvSpPr>
            <a:spLocks noGrp="1"/>
          </p:cNvSpPr>
          <p:nvPr>
            <p:ph type="ctrTitle"/>
          </p:nvPr>
        </p:nvSpPr>
        <p:spPr>
          <a:xfrm>
            <a:off x="1371600" y="92823"/>
            <a:ext cx="9605652" cy="1591123"/>
          </a:xfrm>
        </p:spPr>
        <p:txBody>
          <a:bodyPr anchor="ctr">
            <a:noAutofit/>
          </a:bodyPr>
          <a:lstStyle/>
          <a:p>
            <a:pPr>
              <a:lnSpc>
                <a:spcPct val="90000"/>
              </a:lnSpc>
            </a:pPr>
            <a:r>
              <a:rPr lang="it-IT" sz="2400" b="1" i="1" u="none" strike="noStrike" dirty="0">
                <a:solidFill>
                  <a:schemeClr val="bg1"/>
                </a:solidFill>
                <a:effectLst/>
                <a:latin typeface="Times New Roman" panose="02020603050405020304" pitchFamily="18" charset="0"/>
              </a:rPr>
              <a:t>  INDIRE National Agency, Project code: 2020-1-IT02-KA201-079794 Erasmus +. </a:t>
            </a:r>
            <a:br>
              <a:rPr lang="it-IT" sz="2400" b="1" i="1" u="none" strike="noStrike" dirty="0">
                <a:solidFill>
                  <a:schemeClr val="bg1"/>
                </a:solidFill>
                <a:effectLst/>
                <a:latin typeface="Times New Roman" panose="02020603050405020304" pitchFamily="18" charset="0"/>
              </a:rPr>
            </a:br>
            <a:r>
              <a:rPr lang="it-IT" sz="2400" b="1" i="1" u="none" strike="noStrike" dirty="0">
                <a:solidFill>
                  <a:schemeClr val="bg1"/>
                </a:solidFill>
                <a:effectLst/>
                <a:latin typeface="Times New Roman" panose="02020603050405020304" pitchFamily="18" charset="0"/>
              </a:rPr>
              <a:t>27/09/2020- 26/09/2022</a:t>
            </a:r>
            <a:endParaRPr lang="it-IT" sz="2400" dirty="0">
              <a:solidFill>
                <a:schemeClr val="bg1"/>
              </a:solidFill>
            </a:endParaRPr>
          </a:p>
        </p:txBody>
      </p:sp>
      <p:sp>
        <p:nvSpPr>
          <p:cNvPr id="3" name="Sottotitolo 2">
            <a:extLst>
              <a:ext uri="{FF2B5EF4-FFF2-40B4-BE49-F238E27FC236}">
                <a16:creationId xmlns:a16="http://schemas.microsoft.com/office/drawing/2014/main" id="{10CE09EC-6E95-42A4-9292-1BA55B120098}"/>
              </a:ext>
            </a:extLst>
          </p:cNvPr>
          <p:cNvSpPr>
            <a:spLocks noGrp="1"/>
          </p:cNvSpPr>
          <p:nvPr>
            <p:ph type="subTitle" idx="1"/>
          </p:nvPr>
        </p:nvSpPr>
        <p:spPr>
          <a:xfrm>
            <a:off x="568411" y="4710310"/>
            <a:ext cx="10985157" cy="2132569"/>
          </a:xfrm>
        </p:spPr>
        <p:txBody>
          <a:bodyPr anchor="ctr">
            <a:noAutofit/>
          </a:bodyPr>
          <a:lstStyle/>
          <a:p>
            <a:r>
              <a:rPr lang="it-IT" sz="2800" b="1" dirty="0">
                <a:solidFill>
                  <a:schemeClr val="bg1"/>
                </a:solidFill>
              </a:rPr>
              <a:t>a </a:t>
            </a:r>
            <a:r>
              <a:rPr lang="it-IT" sz="2800" b="1" dirty="0" err="1">
                <a:solidFill>
                  <a:schemeClr val="bg1"/>
                </a:solidFill>
              </a:rPr>
              <a:t>preliminary</a:t>
            </a:r>
            <a:r>
              <a:rPr lang="it-IT" sz="2800" b="1" dirty="0">
                <a:solidFill>
                  <a:schemeClr val="bg1"/>
                </a:solidFill>
              </a:rPr>
              <a:t> study </a:t>
            </a:r>
            <a:r>
              <a:rPr lang="it-IT" sz="2800" b="1" dirty="0" err="1">
                <a:solidFill>
                  <a:schemeClr val="bg1"/>
                </a:solidFill>
              </a:rPr>
              <a:t>about</a:t>
            </a:r>
            <a:r>
              <a:rPr lang="it-IT" sz="2800" b="1" dirty="0">
                <a:solidFill>
                  <a:schemeClr val="bg1"/>
                </a:solidFill>
              </a:rPr>
              <a:t> travels, travellers and </a:t>
            </a:r>
            <a:r>
              <a:rPr lang="it-IT" sz="2800" b="1" dirty="0" err="1">
                <a:solidFill>
                  <a:schemeClr val="bg1"/>
                </a:solidFill>
              </a:rPr>
              <a:t>foreigners</a:t>
            </a:r>
            <a:r>
              <a:rPr lang="it-IT" sz="2800" b="1" dirty="0">
                <a:solidFill>
                  <a:schemeClr val="bg1"/>
                </a:solidFill>
              </a:rPr>
              <a:t> in </a:t>
            </a:r>
            <a:r>
              <a:rPr lang="it-IT" sz="2800" b="1" dirty="0" err="1">
                <a:solidFill>
                  <a:schemeClr val="bg1"/>
                </a:solidFill>
              </a:rPr>
              <a:t>ancient</a:t>
            </a:r>
            <a:r>
              <a:rPr lang="it-IT" sz="2800" b="1" dirty="0">
                <a:solidFill>
                  <a:schemeClr val="bg1"/>
                </a:solidFill>
              </a:rPr>
              <a:t> </a:t>
            </a:r>
            <a:r>
              <a:rPr lang="it-IT" sz="2800" b="1" dirty="0" err="1">
                <a:solidFill>
                  <a:schemeClr val="bg1"/>
                </a:solidFill>
              </a:rPr>
              <a:t>rome</a:t>
            </a:r>
            <a:r>
              <a:rPr lang="it-IT" sz="2800" b="1" dirty="0">
                <a:solidFill>
                  <a:schemeClr val="bg1"/>
                </a:solidFill>
              </a:rPr>
              <a:t>: </a:t>
            </a:r>
            <a:r>
              <a:rPr lang="it-IT" sz="2800" b="1" i="1" dirty="0">
                <a:solidFill>
                  <a:schemeClr val="bg1"/>
                </a:solidFill>
              </a:rPr>
              <a:t>PROLEGOMENA </a:t>
            </a:r>
            <a:r>
              <a:rPr lang="it-IT" sz="2800" b="1" dirty="0">
                <a:solidFill>
                  <a:schemeClr val="bg1"/>
                </a:solidFill>
              </a:rPr>
              <a:t>to</a:t>
            </a:r>
            <a:r>
              <a:rPr lang="it-IT" sz="2800" b="1" i="1" dirty="0">
                <a:solidFill>
                  <a:schemeClr val="bg1"/>
                </a:solidFill>
              </a:rPr>
              <a:t> trame</a:t>
            </a:r>
            <a:endParaRPr lang="it-IT" sz="2800" b="1" dirty="0">
              <a:solidFill>
                <a:schemeClr val="bg1"/>
              </a:solidFill>
            </a:endParaRPr>
          </a:p>
        </p:txBody>
      </p:sp>
      <p:pic>
        <p:nvPicPr>
          <p:cNvPr id="2054" name="Picture 6">
            <a:extLst>
              <a:ext uri="{FF2B5EF4-FFF2-40B4-BE49-F238E27FC236}">
                <a16:creationId xmlns:a16="http://schemas.microsoft.com/office/drawing/2014/main" id="{F259FBE1-4180-44E8-BAA4-DFC95DE817D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14748" y="3414277"/>
            <a:ext cx="2980853" cy="11774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CDAB9A8-61B3-46A1-97C3-7BD82872FDF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31770" y="2674359"/>
            <a:ext cx="2919493" cy="15911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268C572-9C1A-4EC8-A2EC-35DF6C9A850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102434" y="3187250"/>
            <a:ext cx="2874818" cy="160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3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1377DC-ED29-44F4-9A2C-A64B8EEB95CE}"/>
              </a:ext>
            </a:extLst>
          </p:cNvPr>
          <p:cNvSpPr>
            <a:spLocks noGrp="1"/>
          </p:cNvSpPr>
          <p:nvPr>
            <p:ph type="title"/>
          </p:nvPr>
        </p:nvSpPr>
        <p:spPr/>
        <p:txBody>
          <a:bodyPr/>
          <a:lstStyle/>
          <a:p>
            <a:endParaRPr lang="it-IT" dirty="0"/>
          </a:p>
        </p:txBody>
      </p:sp>
      <p:pic>
        <p:nvPicPr>
          <p:cNvPr id="11" name="Segnaposto contenuto 10">
            <a:extLst>
              <a:ext uri="{FF2B5EF4-FFF2-40B4-BE49-F238E27FC236}">
                <a16:creationId xmlns:a16="http://schemas.microsoft.com/office/drawing/2014/main" id="{0BF29F18-2B47-4198-B718-74A601C627C4}"/>
              </a:ext>
            </a:extLst>
          </p:cNvPr>
          <p:cNvPicPr>
            <a:picLocks noGrp="1" noChangeAspect="1"/>
          </p:cNvPicPr>
          <p:nvPr>
            <p:ph idx="1"/>
          </p:nvPr>
        </p:nvPicPr>
        <p:blipFill>
          <a:blip r:embed="rId2"/>
          <a:stretch>
            <a:fillRect/>
          </a:stretch>
        </p:blipFill>
        <p:spPr>
          <a:xfrm>
            <a:off x="-171450" y="-190737"/>
            <a:ext cx="12363449" cy="6954440"/>
          </a:xfrm>
          <a:prstGeom prst="rect">
            <a:avLst/>
          </a:prstGeom>
        </p:spPr>
      </p:pic>
      <p:sp>
        <p:nvSpPr>
          <p:cNvPr id="3" name="CasellaDiTesto 2">
            <a:extLst>
              <a:ext uri="{FF2B5EF4-FFF2-40B4-BE49-F238E27FC236}">
                <a16:creationId xmlns:a16="http://schemas.microsoft.com/office/drawing/2014/main" id="{DB237699-2865-414B-80A0-99C3FF9DE7B9}"/>
              </a:ext>
            </a:extLst>
          </p:cNvPr>
          <p:cNvSpPr txBox="1"/>
          <p:nvPr/>
        </p:nvSpPr>
        <p:spPr>
          <a:xfrm>
            <a:off x="-1" y="1173892"/>
            <a:ext cx="2669059" cy="1569660"/>
          </a:xfrm>
          <a:prstGeom prst="rect">
            <a:avLst/>
          </a:prstGeom>
          <a:noFill/>
        </p:spPr>
        <p:txBody>
          <a:bodyPr wrap="square" rtlCol="0">
            <a:spAutoFit/>
          </a:bodyPr>
          <a:lstStyle/>
          <a:p>
            <a:r>
              <a:rPr lang="it-IT" sz="2400" b="1" dirty="0">
                <a:solidFill>
                  <a:schemeClr val="accent1">
                    <a:lumMod val="60000"/>
                    <a:lumOff val="40000"/>
                  </a:schemeClr>
                </a:solidFill>
                <a:latin typeface="Algerian" panose="04020705040A02060702" pitchFamily="82" charset="0"/>
              </a:rPr>
              <a:t>For SEA TRAVELS of KONON,</a:t>
            </a:r>
          </a:p>
          <a:p>
            <a:r>
              <a:rPr lang="it-IT" sz="2400" b="1" dirty="0" err="1">
                <a:solidFill>
                  <a:schemeClr val="accent1">
                    <a:lumMod val="60000"/>
                    <a:lumOff val="40000"/>
                  </a:schemeClr>
                </a:solidFill>
                <a:latin typeface="Algerian" panose="04020705040A02060702" pitchFamily="82" charset="0"/>
              </a:rPr>
              <a:t>see</a:t>
            </a:r>
            <a:r>
              <a:rPr lang="it-IT" sz="2400" b="1" dirty="0">
                <a:solidFill>
                  <a:schemeClr val="accent1">
                    <a:lumMod val="60000"/>
                    <a:lumOff val="40000"/>
                  </a:schemeClr>
                </a:solidFill>
                <a:latin typeface="Algerian" panose="04020705040A02060702" pitchFamily="82" charset="0"/>
              </a:rPr>
              <a:t> ABOVE</a:t>
            </a:r>
          </a:p>
        </p:txBody>
      </p:sp>
    </p:spTree>
    <p:extLst>
      <p:ext uri="{BB962C8B-B14F-4D97-AF65-F5344CB8AC3E}">
        <p14:creationId xmlns:p14="http://schemas.microsoft.com/office/powerpoint/2010/main" val="20413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55CC1271-3F35-488B-979C-5800A1D8D026}"/>
              </a:ext>
            </a:extLst>
          </p:cNvPr>
          <p:cNvSpPr>
            <a:spLocks noGrp="1"/>
          </p:cNvSpPr>
          <p:nvPr>
            <p:ph type="title"/>
          </p:nvPr>
        </p:nvSpPr>
        <p:spPr>
          <a:xfrm>
            <a:off x="-15037" y="-110262"/>
            <a:ext cx="4038602" cy="6858001"/>
          </a:xfrm>
        </p:spPr>
        <p:txBody>
          <a:bodyPr anchor="b">
            <a:normAutofit/>
          </a:bodyPr>
          <a:lstStyle/>
          <a:p>
            <a:pPr algn="ctr"/>
            <a:r>
              <a:rPr lang="it-IT" dirty="0">
                <a:solidFill>
                  <a:schemeClr val="bg1"/>
                </a:solidFill>
              </a:rPr>
              <a:t>3)</a:t>
            </a:r>
            <a:r>
              <a:rPr lang="it-IT" dirty="0" err="1">
                <a:solidFill>
                  <a:schemeClr val="bg1"/>
                </a:solidFill>
              </a:rPr>
              <a:t>Final</a:t>
            </a:r>
            <a:r>
              <a:rPr lang="it-IT" dirty="0">
                <a:solidFill>
                  <a:schemeClr val="bg1"/>
                </a:solidFill>
              </a:rPr>
              <a:t> </a:t>
            </a:r>
            <a:r>
              <a:rPr lang="it-IT" dirty="0" err="1">
                <a:solidFill>
                  <a:schemeClr val="bg1"/>
                </a:solidFill>
              </a:rPr>
              <a:t>destination</a:t>
            </a:r>
            <a:r>
              <a:rPr lang="it-IT" dirty="0">
                <a:solidFill>
                  <a:schemeClr val="bg1"/>
                </a:solidFill>
              </a:rPr>
              <a:t>: ROME and </a:t>
            </a:r>
            <a:r>
              <a:rPr lang="it-IT" dirty="0" err="1">
                <a:solidFill>
                  <a:schemeClr val="bg1"/>
                </a:solidFill>
              </a:rPr>
              <a:t>italy</a:t>
            </a:r>
            <a:br>
              <a:rPr lang="it-IT" dirty="0">
                <a:solidFill>
                  <a:schemeClr val="bg1"/>
                </a:solidFill>
              </a:rPr>
            </a:br>
            <a:br>
              <a:rPr lang="it-IT" sz="3000" dirty="0">
                <a:solidFill>
                  <a:schemeClr val="bg1"/>
                </a:solidFill>
              </a:rPr>
            </a:br>
            <a:br>
              <a:rPr lang="it-IT" sz="3000" dirty="0">
                <a:solidFill>
                  <a:schemeClr val="bg1"/>
                </a:solidFill>
              </a:rPr>
            </a:br>
            <a:br>
              <a:rPr lang="it-IT" sz="3000" dirty="0">
                <a:solidFill>
                  <a:schemeClr val="bg1"/>
                </a:solidFill>
              </a:rPr>
            </a:br>
            <a:br>
              <a:rPr lang="it-IT" sz="3000" dirty="0">
                <a:solidFill>
                  <a:schemeClr val="bg1"/>
                </a:solidFill>
              </a:rPr>
            </a:br>
            <a:br>
              <a:rPr lang="it-IT" sz="3000" dirty="0">
                <a:solidFill>
                  <a:schemeClr val="bg1"/>
                </a:solidFill>
              </a:rPr>
            </a:br>
            <a:br>
              <a:rPr lang="it-IT" sz="3000" dirty="0">
                <a:solidFill>
                  <a:schemeClr val="bg1"/>
                </a:solidFill>
              </a:rPr>
            </a:br>
            <a:endParaRPr lang="it-IT" sz="3000" dirty="0">
              <a:solidFill>
                <a:schemeClr val="bg1"/>
              </a:solidFill>
            </a:endParaRPr>
          </a:p>
        </p:txBody>
      </p:sp>
      <p:sp>
        <p:nvSpPr>
          <p:cNvPr id="3" name="Segnaposto contenuto 2">
            <a:extLst>
              <a:ext uri="{FF2B5EF4-FFF2-40B4-BE49-F238E27FC236}">
                <a16:creationId xmlns:a16="http://schemas.microsoft.com/office/drawing/2014/main" id="{4BB8F29F-3E4D-42B0-8C59-BC38ED02C2D8}"/>
              </a:ext>
            </a:extLst>
          </p:cNvPr>
          <p:cNvSpPr>
            <a:spLocks noGrp="1"/>
          </p:cNvSpPr>
          <p:nvPr>
            <p:ph idx="1"/>
          </p:nvPr>
        </p:nvSpPr>
        <p:spPr>
          <a:xfrm>
            <a:off x="4478695" y="833535"/>
            <a:ext cx="3222170" cy="5361991"/>
          </a:xfrm>
        </p:spPr>
        <p:txBody>
          <a:bodyPr>
            <a:normAutofit/>
          </a:bodyPr>
          <a:lstStyle/>
          <a:p>
            <a:r>
              <a:rPr lang="it-IT" sz="2800" dirty="0"/>
              <a:t>A </a:t>
            </a:r>
            <a:r>
              <a:rPr lang="it-IT" sz="2800" dirty="0" err="1"/>
              <a:t>Miscellany</a:t>
            </a:r>
            <a:r>
              <a:rPr lang="it-IT" sz="2800" dirty="0"/>
              <a:t> of Travellers, </a:t>
            </a:r>
            <a:br>
              <a:rPr lang="it-IT" sz="2800" dirty="0"/>
            </a:br>
            <a:r>
              <a:rPr lang="it-IT" sz="2800" dirty="0" err="1"/>
              <a:t>their</a:t>
            </a:r>
            <a:r>
              <a:rPr lang="it-IT" sz="2800" dirty="0"/>
              <a:t> activities</a:t>
            </a:r>
          </a:p>
        </p:txBody>
      </p:sp>
      <p:pic>
        <p:nvPicPr>
          <p:cNvPr id="4" name="Immagine 3" descr="Immagine che contiene esterni, edificio, cielo, vecchio&#10;&#10;Descrizione generata automaticamente">
            <a:extLst>
              <a:ext uri="{FF2B5EF4-FFF2-40B4-BE49-F238E27FC236}">
                <a16:creationId xmlns:a16="http://schemas.microsoft.com/office/drawing/2014/main" id="{B25B623B-4848-4CE5-8F50-B7280108E2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55995" y="457200"/>
            <a:ext cx="3538110" cy="5943600"/>
          </a:xfrm>
          <a:prstGeom prst="rect">
            <a:avLst/>
          </a:prstGeom>
        </p:spPr>
      </p:pic>
      <p:sp>
        <p:nvSpPr>
          <p:cNvPr id="7" name="CasellaDiTesto 6">
            <a:extLst>
              <a:ext uri="{FF2B5EF4-FFF2-40B4-BE49-F238E27FC236}">
                <a16:creationId xmlns:a16="http://schemas.microsoft.com/office/drawing/2014/main" id="{7B322EC9-380D-4827-8DCB-B74CB4D23E51}"/>
              </a:ext>
            </a:extLst>
          </p:cNvPr>
          <p:cNvSpPr txBox="1"/>
          <p:nvPr/>
        </p:nvSpPr>
        <p:spPr>
          <a:xfrm>
            <a:off x="4037454" y="6024465"/>
            <a:ext cx="4082498" cy="723275"/>
          </a:xfrm>
          <a:prstGeom prst="rect">
            <a:avLst/>
          </a:prstGeom>
          <a:noFill/>
        </p:spPr>
        <p:txBody>
          <a:bodyPr wrap="square" rtlCol="0">
            <a:spAutoFit/>
          </a:bodyPr>
          <a:lstStyle/>
          <a:p>
            <a:pPr>
              <a:spcAft>
                <a:spcPts val="600"/>
              </a:spcAft>
            </a:pPr>
            <a:r>
              <a:rPr lang="it-IT" dirty="0">
                <a:hlinkClick r:id="rId3"/>
              </a:rPr>
              <a:t>https://pixabay.com/it/photos/search/</a:t>
            </a:r>
            <a:endParaRPr lang="it-IT" dirty="0"/>
          </a:p>
          <a:p>
            <a:pPr>
              <a:spcAft>
                <a:spcPts val="600"/>
              </a:spcAft>
            </a:pPr>
            <a:r>
              <a:rPr lang="it-IT" dirty="0"/>
              <a:t>traiano/</a:t>
            </a:r>
          </a:p>
        </p:txBody>
      </p:sp>
    </p:spTree>
    <p:extLst>
      <p:ext uri="{BB962C8B-B14F-4D97-AF65-F5344CB8AC3E}">
        <p14:creationId xmlns:p14="http://schemas.microsoft.com/office/powerpoint/2010/main" val="94074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306E6A-0C2C-4983-8D3A-05CD591C1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67000">
                <a:schemeClr val="accent5">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0144214-50C4-4961-8D54-5876EC2B0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444113"/>
            <a:ext cx="4076701" cy="2413458"/>
          </a:xfrm>
          <a:prstGeom prst="rect">
            <a:avLst/>
          </a:prstGeom>
          <a:gradFill>
            <a:gsLst>
              <a:gs pos="0">
                <a:schemeClr val="accent5">
                  <a:lumMod val="60000"/>
                  <a:lumOff val="40000"/>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55F201-A8E8-4E29-9427-DBD221CCF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002" y="3360315"/>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F2F6764-ACDD-49C8-8DE6-F196C20E6FF2}"/>
              </a:ext>
            </a:extLst>
          </p:cNvPr>
          <p:cNvSpPr>
            <a:spLocks noGrp="1"/>
          </p:cNvSpPr>
          <p:nvPr>
            <p:ph type="title"/>
          </p:nvPr>
        </p:nvSpPr>
        <p:spPr>
          <a:xfrm>
            <a:off x="168965" y="4829510"/>
            <a:ext cx="11927786" cy="1595516"/>
          </a:xfrm>
        </p:spPr>
        <p:txBody>
          <a:bodyPr vert="horz" lIns="0" tIns="0" rIns="0" bIns="0" rtlCol="0" anchor="ctr">
            <a:normAutofit fontScale="90000"/>
          </a:bodyPr>
          <a:lstStyle/>
          <a:p>
            <a:br>
              <a:rPr lang="en-US" spc="750" dirty="0">
                <a:solidFill>
                  <a:schemeClr val="bg1"/>
                </a:solidFill>
              </a:rPr>
            </a:br>
            <a:r>
              <a:rPr lang="en-US" sz="3100" spc="750" dirty="0">
                <a:solidFill>
                  <a:schemeClr val="bg1"/>
                </a:solidFill>
              </a:rPr>
              <a:t>A Diplomatic mission from </a:t>
            </a:r>
            <a:r>
              <a:rPr lang="en-US" sz="3100" i="1" spc="750" dirty="0" err="1">
                <a:solidFill>
                  <a:schemeClr val="bg1"/>
                </a:solidFill>
              </a:rPr>
              <a:t>Termessos</a:t>
            </a:r>
            <a:r>
              <a:rPr lang="en-US" sz="3100" spc="750" dirty="0">
                <a:solidFill>
                  <a:schemeClr val="bg1"/>
                </a:solidFill>
              </a:rPr>
              <a:t> (Turkey):four ambassadors in the necropolis of “San Paolo </a:t>
            </a:r>
            <a:r>
              <a:rPr lang="en-US" sz="3100" spc="750" dirty="0" err="1">
                <a:solidFill>
                  <a:schemeClr val="bg1"/>
                </a:solidFill>
              </a:rPr>
              <a:t>fuori</a:t>
            </a:r>
            <a:r>
              <a:rPr lang="en-US" sz="3100" spc="750" dirty="0">
                <a:solidFill>
                  <a:schemeClr val="bg1"/>
                </a:solidFill>
              </a:rPr>
              <a:t> le </a:t>
            </a:r>
            <a:r>
              <a:rPr lang="en-US" sz="3100" spc="750" dirty="0" err="1">
                <a:solidFill>
                  <a:schemeClr val="bg1"/>
                </a:solidFill>
              </a:rPr>
              <a:t>mura</a:t>
            </a:r>
            <a:r>
              <a:rPr lang="en-US" sz="3100" spc="750" dirty="0">
                <a:solidFill>
                  <a:schemeClr val="bg1"/>
                </a:solidFill>
              </a:rPr>
              <a:t>” in ROME</a:t>
            </a:r>
            <a:r>
              <a:rPr lang="en-US" sz="2000" spc="750" dirty="0">
                <a:solidFill>
                  <a:schemeClr val="bg1"/>
                </a:solidFill>
              </a:rPr>
              <a:t>(DATE II C,.C.E.; </a:t>
            </a:r>
            <a:r>
              <a:rPr lang="en-US" sz="2000" spc="750" dirty="0" err="1">
                <a:solidFill>
                  <a:schemeClr val="bg1"/>
                </a:solidFill>
              </a:rPr>
              <a:t>inscr</a:t>
            </a:r>
            <a:r>
              <a:rPr lang="en-US" sz="2000" spc="750" dirty="0">
                <a:solidFill>
                  <a:schemeClr val="bg1"/>
                </a:solidFill>
              </a:rPr>
              <a:t>.</a:t>
            </a:r>
            <a:r>
              <a:rPr lang="en-US" sz="2000" i="1" spc="750" dirty="0">
                <a:solidFill>
                  <a:schemeClr val="bg1"/>
                </a:solidFill>
              </a:rPr>
              <a:t> IGUR </a:t>
            </a:r>
            <a:r>
              <a:rPr lang="en-US" sz="2000" spc="750" dirty="0">
                <a:solidFill>
                  <a:schemeClr val="bg1"/>
                </a:solidFill>
              </a:rPr>
              <a:t>1204)</a:t>
            </a:r>
          </a:p>
        </p:txBody>
      </p:sp>
      <p:pic>
        <p:nvPicPr>
          <p:cNvPr id="5" name="Immagine 4" descr="Immagine che contiene edificio, erba, cielo, esterni&#10;&#10;Descrizione generata automaticamente">
            <a:extLst>
              <a:ext uri="{FF2B5EF4-FFF2-40B4-BE49-F238E27FC236}">
                <a16:creationId xmlns:a16="http://schemas.microsoft.com/office/drawing/2014/main" id="{D411A9DC-7760-45AC-8128-C3346D4ED5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
            <a:ext cx="8115280" cy="4460826"/>
          </a:xfrm>
          <a:prstGeom prst="rect">
            <a:avLst/>
          </a:prstGeom>
        </p:spPr>
      </p:pic>
      <p:sp>
        <p:nvSpPr>
          <p:cNvPr id="39" name="Freeform: Shape 38">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484110" y="2547143"/>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egnaposto contenuto 3" descr="Immagine che contiene testo, tavolo&#10;&#10;Descrizione generata automaticamente">
            <a:extLst>
              <a:ext uri="{FF2B5EF4-FFF2-40B4-BE49-F238E27FC236}">
                <a16:creationId xmlns:a16="http://schemas.microsoft.com/office/drawing/2014/main" id="{906BA3C1-ACD6-44F0-AD7C-76413896EE8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3"/>
          <a:stretch/>
        </p:blipFill>
        <p:spPr>
          <a:xfrm>
            <a:off x="8115298" y="-647"/>
            <a:ext cx="4076702" cy="4461043"/>
          </a:xfrm>
          <a:prstGeom prst="rect">
            <a:avLst/>
          </a:prstGeom>
        </p:spPr>
      </p:pic>
      <p:sp>
        <p:nvSpPr>
          <p:cNvPr id="6" name="CasellaDiTesto 5">
            <a:extLst>
              <a:ext uri="{FF2B5EF4-FFF2-40B4-BE49-F238E27FC236}">
                <a16:creationId xmlns:a16="http://schemas.microsoft.com/office/drawing/2014/main" id="{5D260E08-6A27-44A1-8126-EA8DE356E664}"/>
              </a:ext>
            </a:extLst>
          </p:cNvPr>
          <p:cNvSpPr txBox="1"/>
          <p:nvPr/>
        </p:nvSpPr>
        <p:spPr>
          <a:xfrm>
            <a:off x="1" y="4460176"/>
            <a:ext cx="9054548" cy="369334"/>
          </a:xfrm>
          <a:prstGeom prst="rect">
            <a:avLst/>
          </a:prstGeom>
          <a:noFill/>
        </p:spPr>
        <p:txBody>
          <a:bodyPr wrap="square" rtlCol="0">
            <a:spAutoFit/>
          </a:bodyPr>
          <a:lstStyle/>
          <a:p>
            <a:r>
              <a:rPr lang="it-IT" dirty="0"/>
              <a:t>https://commons.wikimedia.org/wiki/File:Bazylika_%C5%9Bw._paw%C5%82a_za_murami.jpg</a:t>
            </a:r>
          </a:p>
        </p:txBody>
      </p:sp>
    </p:spTree>
    <p:extLst>
      <p:ext uri="{BB962C8B-B14F-4D97-AF65-F5344CB8AC3E}">
        <p14:creationId xmlns:p14="http://schemas.microsoft.com/office/powerpoint/2010/main" val="251526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818A4D-B79A-4E8F-877D-F7F0A1AF797A}"/>
              </a:ext>
            </a:extLst>
          </p:cNvPr>
          <p:cNvSpPr>
            <a:spLocks noGrp="1"/>
          </p:cNvSpPr>
          <p:nvPr>
            <p:ph type="title"/>
          </p:nvPr>
        </p:nvSpPr>
        <p:spPr>
          <a:xfrm>
            <a:off x="133350" y="304800"/>
            <a:ext cx="7981946" cy="2952750"/>
          </a:xfrm>
        </p:spPr>
        <p:txBody>
          <a:bodyPr anchor="b">
            <a:normAutofit fontScale="90000"/>
          </a:bodyPr>
          <a:lstStyle/>
          <a:p>
            <a:br>
              <a:rPr lang="it-IT" dirty="0"/>
            </a:br>
            <a:br>
              <a:rPr lang="it-IT" dirty="0"/>
            </a:br>
            <a:br>
              <a:rPr lang="it-IT" dirty="0"/>
            </a:br>
            <a:r>
              <a:rPr lang="it-IT" dirty="0">
                <a:solidFill>
                  <a:schemeClr val="accent1">
                    <a:lumMod val="75000"/>
                  </a:schemeClr>
                </a:solidFill>
              </a:rPr>
              <a:t>The last </a:t>
            </a:r>
            <a:r>
              <a:rPr lang="it-IT" dirty="0" err="1">
                <a:solidFill>
                  <a:schemeClr val="accent1">
                    <a:lumMod val="75000"/>
                  </a:schemeClr>
                </a:solidFill>
              </a:rPr>
              <a:t>performancE</a:t>
            </a:r>
            <a:r>
              <a:rPr lang="it-IT" dirty="0">
                <a:solidFill>
                  <a:schemeClr val="accent1">
                    <a:lumMod val="75000"/>
                  </a:schemeClr>
                </a:solidFill>
              </a:rPr>
              <a:t>.</a:t>
            </a:r>
            <a:br>
              <a:rPr lang="it-IT" dirty="0">
                <a:solidFill>
                  <a:schemeClr val="accent1">
                    <a:lumMod val="75000"/>
                  </a:schemeClr>
                </a:solidFill>
              </a:rPr>
            </a:br>
            <a:br>
              <a:rPr lang="it-IT" dirty="0">
                <a:solidFill>
                  <a:schemeClr val="accent1">
                    <a:lumMod val="75000"/>
                  </a:schemeClr>
                </a:solidFill>
              </a:rPr>
            </a:br>
            <a:r>
              <a:rPr lang="it-IT" dirty="0" err="1">
                <a:solidFill>
                  <a:schemeClr val="accent1">
                    <a:lumMod val="75000"/>
                  </a:schemeClr>
                </a:solidFill>
              </a:rPr>
              <a:t>epitaph</a:t>
            </a:r>
            <a:r>
              <a:rPr lang="it-IT" dirty="0">
                <a:solidFill>
                  <a:schemeClr val="accent1">
                    <a:lumMod val="75000"/>
                  </a:schemeClr>
                </a:solidFill>
              </a:rPr>
              <a:t> for </a:t>
            </a:r>
            <a:r>
              <a:rPr lang="it-IT" i="1" dirty="0" err="1">
                <a:solidFill>
                  <a:schemeClr val="accent1">
                    <a:lumMod val="75000"/>
                  </a:schemeClr>
                </a:solidFill>
              </a:rPr>
              <a:t>BassillA</a:t>
            </a:r>
            <a:r>
              <a:rPr lang="it-IT" dirty="0">
                <a:solidFill>
                  <a:schemeClr val="accent1">
                    <a:lumMod val="75000"/>
                  </a:schemeClr>
                </a:solidFill>
              </a:rPr>
              <a:t>,</a:t>
            </a:r>
            <a:br>
              <a:rPr lang="it-IT" dirty="0">
                <a:solidFill>
                  <a:schemeClr val="accent1">
                    <a:lumMod val="75000"/>
                  </a:schemeClr>
                </a:solidFill>
              </a:rPr>
            </a:br>
            <a:r>
              <a:rPr lang="it-IT" dirty="0">
                <a:solidFill>
                  <a:schemeClr val="accent1">
                    <a:lumMod val="75000"/>
                  </a:schemeClr>
                </a:solidFill>
              </a:rPr>
              <a:t>the  </a:t>
            </a:r>
            <a:r>
              <a:rPr lang="it-IT" dirty="0" err="1">
                <a:solidFill>
                  <a:schemeClr val="accent5">
                    <a:lumMod val="60000"/>
                    <a:lumOff val="40000"/>
                  </a:schemeClr>
                </a:solidFill>
              </a:rPr>
              <a:t>oriental</a:t>
            </a:r>
            <a:r>
              <a:rPr lang="it-IT" dirty="0">
                <a:solidFill>
                  <a:schemeClr val="accent5">
                    <a:lumMod val="60000"/>
                    <a:lumOff val="40000"/>
                  </a:schemeClr>
                </a:solidFill>
              </a:rPr>
              <a:t> </a:t>
            </a:r>
            <a:r>
              <a:rPr lang="it-IT" dirty="0" err="1">
                <a:solidFill>
                  <a:schemeClr val="accent5">
                    <a:lumMod val="60000"/>
                    <a:lumOff val="40000"/>
                  </a:schemeClr>
                </a:solidFill>
              </a:rPr>
              <a:t>dancer</a:t>
            </a:r>
            <a:br>
              <a:rPr lang="en-US" dirty="0">
                <a:solidFill>
                  <a:schemeClr val="accent1">
                    <a:lumMod val="75000"/>
                  </a:schemeClr>
                </a:solidFill>
              </a:rPr>
            </a:br>
            <a:r>
              <a:rPr lang="en-US" dirty="0">
                <a:solidFill>
                  <a:schemeClr val="accent1">
                    <a:lumMod val="75000"/>
                  </a:schemeClr>
                </a:solidFill>
              </a:rPr>
              <a:t>buried in the theater of Aquileia(ITALY)</a:t>
            </a:r>
            <a:br>
              <a:rPr lang="it-IT" dirty="0"/>
            </a:br>
            <a:endParaRPr lang="it-IT" sz="1800" dirty="0"/>
          </a:p>
        </p:txBody>
      </p:sp>
      <p:sp>
        <p:nvSpPr>
          <p:cNvPr id="8" name="Content Placeholder 7">
            <a:extLst>
              <a:ext uri="{FF2B5EF4-FFF2-40B4-BE49-F238E27FC236}">
                <a16:creationId xmlns:a16="http://schemas.microsoft.com/office/drawing/2014/main" id="{497EBBF3-313A-499A-AA10-AA38B6741FCE}"/>
              </a:ext>
            </a:extLst>
          </p:cNvPr>
          <p:cNvSpPr>
            <a:spLocks noGrp="1"/>
          </p:cNvSpPr>
          <p:nvPr>
            <p:ph idx="1"/>
          </p:nvPr>
        </p:nvSpPr>
        <p:spPr>
          <a:xfrm>
            <a:off x="838200" y="3114675"/>
            <a:ext cx="5838826" cy="3371849"/>
          </a:xfrm>
        </p:spPr>
        <p:txBody>
          <a:bodyPr>
            <a:normAutofit lnSpcReduction="10000"/>
          </a:bodyPr>
          <a:lstStyle/>
          <a:p>
            <a:r>
              <a:rPr lang="it-IT" sz="1600" dirty="0"/>
              <a:t>A colei che in passato, in molti paesi e in molte città, colse sulla scena il successo risonante d’applausi per il versatile talento, manifestato nei mimi e nelle danze, a lei che spesso sulle scene morì, ma mai in questo modo, alla mima </a:t>
            </a:r>
            <a:r>
              <a:rPr lang="it-IT" sz="1600" dirty="0" err="1"/>
              <a:t>Bassilla</a:t>
            </a:r>
            <a:r>
              <a:rPr lang="it-IT" sz="1600" dirty="0"/>
              <a:t>, decima Musa, Eraclide, attore valente nella declamazione, pose questa stele. Anche da morta ottenne un onore uguale a quello che godeva da viva, poiché il suo corpo riposa in un suolo sacro alle Muse. I tuoi colleghi ti dicono: </a:t>
            </a:r>
            <a:r>
              <a:rPr lang="it-IT" sz="1600" dirty="0" err="1"/>
              <a:t>‘Sta</a:t>
            </a:r>
            <a:r>
              <a:rPr lang="it-IT" sz="1600" dirty="0"/>
              <a:t>’ di buon animo, </a:t>
            </a:r>
            <a:r>
              <a:rPr lang="it-IT" sz="1600" dirty="0" err="1"/>
              <a:t>Bassilla</a:t>
            </a:r>
            <a:r>
              <a:rPr lang="it-IT" sz="1600" dirty="0"/>
              <a:t>, nessuno è immortale!’ (</a:t>
            </a:r>
            <a:r>
              <a:rPr lang="it-IT" sz="1600" dirty="0" err="1"/>
              <a:t>transl</a:t>
            </a:r>
            <a:r>
              <a:rPr lang="it-IT" sz="1600" dirty="0"/>
              <a:t>. from </a:t>
            </a:r>
            <a:r>
              <a:rPr lang="it-IT" sz="1600" dirty="0" err="1"/>
              <a:t>Iscr</a:t>
            </a:r>
            <a:r>
              <a:rPr lang="it-IT" sz="1600" dirty="0"/>
              <a:t> n. 16. «Per mari e per terre»)</a:t>
            </a:r>
            <a:endParaRPr lang="en-US" sz="1600" dirty="0"/>
          </a:p>
          <a:p>
            <a:pPr marL="0" indent="0">
              <a:buNone/>
            </a:pPr>
            <a:endParaRPr lang="it-IT" sz="1600" dirty="0"/>
          </a:p>
          <a:p>
            <a:r>
              <a:rPr lang="it-IT" b="1" dirty="0">
                <a:solidFill>
                  <a:schemeClr val="accent1">
                    <a:lumMod val="75000"/>
                  </a:schemeClr>
                </a:solidFill>
              </a:rPr>
              <a:t>210-235 c. C.E.</a:t>
            </a:r>
          </a:p>
        </p:txBody>
      </p:sp>
      <p:sp>
        <p:nvSpPr>
          <p:cNvPr id="13" name="Rectangle 1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egnaposto contenuto 3">
            <a:extLst>
              <a:ext uri="{FF2B5EF4-FFF2-40B4-BE49-F238E27FC236}">
                <a16:creationId xmlns:a16="http://schemas.microsoft.com/office/drawing/2014/main" id="{063D400F-0E66-4648-830D-D3C1C4F6C300}"/>
              </a:ext>
            </a:extLst>
          </p:cNvPr>
          <p:cNvPicPr>
            <a:picLocks noChangeAspect="1"/>
          </p:cNvPicPr>
          <p:nvPr/>
        </p:nvPicPr>
        <p:blipFill>
          <a:blip r:embed="rId2"/>
          <a:stretch>
            <a:fillRect/>
          </a:stretch>
        </p:blipFill>
        <p:spPr>
          <a:xfrm>
            <a:off x="8489261" y="112579"/>
            <a:ext cx="3702739" cy="5564226"/>
          </a:xfrm>
          <a:prstGeom prst="rect">
            <a:avLst/>
          </a:prstGeom>
        </p:spPr>
      </p:pic>
      <p:sp>
        <p:nvSpPr>
          <p:cNvPr id="5" name="CasellaDiTesto 4">
            <a:extLst>
              <a:ext uri="{FF2B5EF4-FFF2-40B4-BE49-F238E27FC236}">
                <a16:creationId xmlns:a16="http://schemas.microsoft.com/office/drawing/2014/main" id="{1313598C-8E82-4B3B-A48C-5A5547E23600}"/>
              </a:ext>
            </a:extLst>
          </p:cNvPr>
          <p:cNvSpPr txBox="1"/>
          <p:nvPr/>
        </p:nvSpPr>
        <p:spPr>
          <a:xfrm>
            <a:off x="8236221" y="6010276"/>
            <a:ext cx="3819943" cy="646331"/>
          </a:xfrm>
          <a:prstGeom prst="rect">
            <a:avLst/>
          </a:prstGeom>
          <a:noFill/>
        </p:spPr>
        <p:txBody>
          <a:bodyPr wrap="square" rtlCol="0">
            <a:spAutoFit/>
          </a:bodyPr>
          <a:lstStyle/>
          <a:p>
            <a:r>
              <a:rPr lang="it-IT"/>
              <a:t>https://commons.wikimedia.org/wiki/File:MANA_-_Griechische_Grabstele.jpg</a:t>
            </a:r>
            <a:endParaRPr lang="it-IT" dirty="0"/>
          </a:p>
        </p:txBody>
      </p:sp>
    </p:spTree>
    <p:extLst>
      <p:ext uri="{BB962C8B-B14F-4D97-AF65-F5344CB8AC3E}">
        <p14:creationId xmlns:p14="http://schemas.microsoft.com/office/powerpoint/2010/main" val="216303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olo 6">
            <a:extLst>
              <a:ext uri="{FF2B5EF4-FFF2-40B4-BE49-F238E27FC236}">
                <a16:creationId xmlns:a16="http://schemas.microsoft.com/office/drawing/2014/main" id="{CFD1BF74-95B8-4D36-840A-1DC5628A7492}"/>
              </a:ext>
            </a:extLst>
          </p:cNvPr>
          <p:cNvSpPr>
            <a:spLocks noGrp="1"/>
          </p:cNvSpPr>
          <p:nvPr>
            <p:ph type="title"/>
          </p:nvPr>
        </p:nvSpPr>
        <p:spPr>
          <a:xfrm>
            <a:off x="345990" y="580768"/>
            <a:ext cx="3675506" cy="3513561"/>
          </a:xfrm>
        </p:spPr>
        <p:txBody>
          <a:bodyPr anchor="b">
            <a:normAutofit/>
          </a:bodyPr>
          <a:lstStyle/>
          <a:p>
            <a:pPr algn="r"/>
            <a:r>
              <a:rPr lang="it-IT" sz="3200" dirty="0">
                <a:solidFill>
                  <a:schemeClr val="accent2">
                    <a:lumMod val="75000"/>
                  </a:schemeClr>
                </a:solidFill>
              </a:rPr>
              <a:t>From </a:t>
            </a:r>
            <a:r>
              <a:rPr lang="it-IT" sz="3200" dirty="0" err="1">
                <a:solidFill>
                  <a:schemeClr val="accent2">
                    <a:lumMod val="75000"/>
                  </a:schemeClr>
                </a:solidFill>
              </a:rPr>
              <a:t>APHrodisias</a:t>
            </a:r>
            <a:r>
              <a:rPr lang="it-IT" sz="3200" dirty="0">
                <a:solidFill>
                  <a:schemeClr val="accent2">
                    <a:lumMod val="75000"/>
                  </a:schemeClr>
                </a:solidFill>
              </a:rPr>
              <a:t> (TURKEY)</a:t>
            </a:r>
            <a:br>
              <a:rPr lang="it-IT" sz="3200" dirty="0">
                <a:solidFill>
                  <a:schemeClr val="accent2">
                    <a:lumMod val="75000"/>
                  </a:schemeClr>
                </a:solidFill>
              </a:rPr>
            </a:br>
            <a:r>
              <a:rPr lang="it-IT" sz="3200" dirty="0">
                <a:solidFill>
                  <a:schemeClr val="accent2">
                    <a:lumMod val="75000"/>
                  </a:schemeClr>
                </a:solidFill>
              </a:rPr>
              <a:t>to ostia (ROME): Zenon the </a:t>
            </a:r>
            <a:r>
              <a:rPr lang="it-IT" sz="3200" dirty="0" err="1">
                <a:solidFill>
                  <a:schemeClr val="accent2">
                    <a:lumMod val="75000"/>
                  </a:schemeClr>
                </a:solidFill>
              </a:rPr>
              <a:t>sculptor</a:t>
            </a:r>
            <a:endParaRPr lang="it-IT" sz="3200" dirty="0">
              <a:solidFill>
                <a:schemeClr val="accent2">
                  <a:lumMod val="75000"/>
                </a:schemeClr>
              </a:solidFill>
            </a:endParaRPr>
          </a:p>
        </p:txBody>
      </p:sp>
      <p:sp>
        <p:nvSpPr>
          <p:cNvPr id="8" name="Content Placeholder 7">
            <a:extLst>
              <a:ext uri="{FF2B5EF4-FFF2-40B4-BE49-F238E27FC236}">
                <a16:creationId xmlns:a16="http://schemas.microsoft.com/office/drawing/2014/main" id="{B8EE46C6-3B93-491A-BC79-B962FFD46960}"/>
              </a:ext>
            </a:extLst>
          </p:cNvPr>
          <p:cNvSpPr>
            <a:spLocks noGrp="1"/>
          </p:cNvSpPr>
          <p:nvPr>
            <p:ph idx="1"/>
          </p:nvPr>
        </p:nvSpPr>
        <p:spPr>
          <a:xfrm>
            <a:off x="4478695" y="833535"/>
            <a:ext cx="3222170" cy="5361991"/>
          </a:xfrm>
        </p:spPr>
        <p:txBody>
          <a:bodyPr>
            <a:normAutofit/>
          </a:bodyPr>
          <a:lstStyle/>
          <a:p>
            <a:r>
              <a:rPr lang="it-IT" sz="1600" dirty="0"/>
              <a:t>Agli Dei Sotterranei</a:t>
            </a:r>
          </a:p>
          <a:p>
            <a:r>
              <a:rPr lang="it-IT" sz="1600" dirty="0"/>
              <a:t>Per me, Zenon, la patria è Afrodisia felicissima; capace nella mia arte, attraversate molte città, costruita la tomba e la stele al giovane figlio Zenon, morto prematuramente, ho scolpito anche ritratti, compiendo con le mie mani un eccellente lavoro: qui, alla cara moglie </a:t>
            </a:r>
            <a:r>
              <a:rPr lang="it-IT" sz="1600" dirty="0" err="1"/>
              <a:t>Klutyne</a:t>
            </a:r>
            <a:r>
              <a:rPr lang="it-IT" sz="1600" dirty="0"/>
              <a:t> ed al figlio, cari, ho costruito un sepolcro, dopo aver vissuto in tutto settanta anni; qui dentro adesso giacciamo muti, svanite le anime, figlio, moglie ed io, che sono celebre per la mia arte. </a:t>
            </a:r>
          </a:p>
          <a:p>
            <a:r>
              <a:rPr lang="en-US" sz="1600" dirty="0"/>
              <a:t>(</a:t>
            </a:r>
            <a:r>
              <a:rPr lang="en-US" sz="1600" dirty="0" err="1"/>
              <a:t>inscr</a:t>
            </a:r>
            <a:r>
              <a:rPr lang="en-US" sz="1600" dirty="0"/>
              <a:t>. n. 18 - text, transl.- from “Per </a:t>
            </a:r>
            <a:r>
              <a:rPr lang="en-US" sz="1600" dirty="0" err="1"/>
              <a:t>mari</a:t>
            </a:r>
            <a:r>
              <a:rPr lang="en-US" sz="1600" dirty="0"/>
              <a:t> e per </a:t>
            </a:r>
            <a:r>
              <a:rPr lang="en-US" sz="1600" dirty="0" err="1"/>
              <a:t>terre</a:t>
            </a:r>
            <a:r>
              <a:rPr lang="en-US" sz="1600" dirty="0"/>
              <a:t>”)</a:t>
            </a:r>
          </a:p>
        </p:txBody>
      </p:sp>
      <p:pic>
        <p:nvPicPr>
          <p:cNvPr id="2050" name="Picture 2">
            <a:extLst>
              <a:ext uri="{FF2B5EF4-FFF2-40B4-BE49-F238E27FC236}">
                <a16:creationId xmlns:a16="http://schemas.microsoft.com/office/drawing/2014/main" id="{6A3C833F-6D35-42EE-ADB0-BC20D186E1A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115300" y="1935956"/>
            <a:ext cx="3619500" cy="293131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F31E7B2-9B60-424B-AF24-FEE3A0A74B2C}"/>
              </a:ext>
            </a:extLst>
          </p:cNvPr>
          <p:cNvSpPr txBox="1"/>
          <p:nvPr/>
        </p:nvSpPr>
        <p:spPr>
          <a:xfrm>
            <a:off x="8924925" y="4933949"/>
            <a:ext cx="1847850" cy="369332"/>
          </a:xfrm>
          <a:prstGeom prst="rect">
            <a:avLst/>
          </a:prstGeom>
          <a:noFill/>
        </p:spPr>
        <p:txBody>
          <a:bodyPr wrap="square" rtlCol="0">
            <a:spAutoFit/>
          </a:bodyPr>
          <a:lstStyle/>
          <a:p>
            <a:r>
              <a:rPr lang="it-IT" sz="1600" dirty="0"/>
              <a:t>DATE: II c. B.C.E</a:t>
            </a:r>
            <a:r>
              <a:rPr lang="it-IT" dirty="0"/>
              <a:t>.</a:t>
            </a:r>
          </a:p>
        </p:txBody>
      </p:sp>
    </p:spTree>
    <p:extLst>
      <p:ext uri="{BB962C8B-B14F-4D97-AF65-F5344CB8AC3E}">
        <p14:creationId xmlns:p14="http://schemas.microsoft.com/office/powerpoint/2010/main" val="183353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01A6E-F363-4790-ABCD-C54312D133DC}"/>
              </a:ext>
            </a:extLst>
          </p:cNvPr>
          <p:cNvSpPr>
            <a:spLocks noGrp="1"/>
          </p:cNvSpPr>
          <p:nvPr>
            <p:ph type="title"/>
          </p:nvPr>
        </p:nvSpPr>
        <p:spPr>
          <a:xfrm>
            <a:off x="0" y="-123825"/>
            <a:ext cx="8617367" cy="2324099"/>
          </a:xfrm>
        </p:spPr>
        <p:txBody>
          <a:bodyPr>
            <a:noAutofit/>
          </a:bodyPr>
          <a:lstStyle/>
          <a:p>
            <a:pPr algn="ctr"/>
            <a:r>
              <a:rPr lang="it-IT" sz="2800" dirty="0">
                <a:solidFill>
                  <a:schemeClr val="tx2">
                    <a:lumMod val="50000"/>
                    <a:lumOff val="50000"/>
                  </a:schemeClr>
                </a:solidFill>
              </a:rPr>
              <a:t>The </a:t>
            </a:r>
            <a:r>
              <a:rPr lang="it-IT" sz="2800" dirty="0" err="1">
                <a:solidFill>
                  <a:schemeClr val="tx2">
                    <a:lumMod val="50000"/>
                    <a:lumOff val="50000"/>
                  </a:schemeClr>
                </a:solidFill>
              </a:rPr>
              <a:t>most</a:t>
            </a:r>
            <a:r>
              <a:rPr lang="it-IT" sz="2800" dirty="0">
                <a:solidFill>
                  <a:schemeClr val="tx2">
                    <a:lumMod val="50000"/>
                    <a:lumOff val="50000"/>
                  </a:schemeClr>
                </a:solidFill>
              </a:rPr>
              <a:t> </a:t>
            </a:r>
            <a:r>
              <a:rPr lang="it-IT" sz="2800" dirty="0" err="1">
                <a:solidFill>
                  <a:schemeClr val="tx2">
                    <a:lumMod val="50000"/>
                    <a:lumOff val="50000"/>
                  </a:schemeClr>
                </a:solidFill>
              </a:rPr>
              <a:t>important</a:t>
            </a:r>
            <a:r>
              <a:rPr lang="it-IT" sz="2800" dirty="0">
                <a:solidFill>
                  <a:schemeClr val="tx2">
                    <a:lumMod val="50000"/>
                    <a:lumOff val="50000"/>
                  </a:schemeClr>
                </a:solidFill>
              </a:rPr>
              <a:t> </a:t>
            </a:r>
            <a:br>
              <a:rPr lang="it-IT" sz="2800" dirty="0">
                <a:solidFill>
                  <a:schemeClr val="tx2">
                    <a:lumMod val="50000"/>
                    <a:lumOff val="50000"/>
                  </a:schemeClr>
                </a:solidFill>
              </a:rPr>
            </a:br>
            <a:r>
              <a:rPr lang="it-IT" sz="2800" dirty="0">
                <a:solidFill>
                  <a:schemeClr val="accent5">
                    <a:lumMod val="60000"/>
                    <a:lumOff val="40000"/>
                  </a:schemeClr>
                </a:solidFill>
              </a:rPr>
              <a:t>Merchant of </a:t>
            </a:r>
            <a:r>
              <a:rPr lang="it-IT" sz="2800" dirty="0" err="1">
                <a:solidFill>
                  <a:schemeClr val="accent5">
                    <a:lumMod val="60000"/>
                    <a:lumOff val="40000"/>
                  </a:schemeClr>
                </a:solidFill>
              </a:rPr>
              <a:t>marble</a:t>
            </a:r>
            <a:r>
              <a:rPr lang="it-IT" sz="2800" dirty="0">
                <a:solidFill>
                  <a:schemeClr val="accent5">
                    <a:lumMod val="60000"/>
                    <a:lumOff val="40000"/>
                  </a:schemeClr>
                </a:solidFill>
              </a:rPr>
              <a:t> </a:t>
            </a:r>
            <a:r>
              <a:rPr lang="it-IT" sz="2800" dirty="0">
                <a:solidFill>
                  <a:schemeClr val="tx2">
                    <a:lumMod val="50000"/>
                    <a:lumOff val="50000"/>
                  </a:schemeClr>
                </a:solidFill>
              </a:rPr>
              <a:t>in </a:t>
            </a:r>
            <a:r>
              <a:rPr lang="it-IT" sz="2800" dirty="0" err="1">
                <a:solidFill>
                  <a:schemeClr val="tx2">
                    <a:lumMod val="50000"/>
                    <a:lumOff val="50000"/>
                  </a:schemeClr>
                </a:solidFill>
              </a:rPr>
              <a:t>rome:</a:t>
            </a:r>
            <a:r>
              <a:rPr lang="it-IT" sz="2800" i="1" dirty="0" err="1">
                <a:solidFill>
                  <a:schemeClr val="tx2">
                    <a:lumMod val="50000"/>
                    <a:lumOff val="50000"/>
                  </a:schemeClr>
                </a:solidFill>
              </a:rPr>
              <a:t>Markos</a:t>
            </a:r>
            <a:r>
              <a:rPr lang="it-IT" sz="2800" i="1" dirty="0">
                <a:solidFill>
                  <a:schemeClr val="tx2">
                    <a:lumMod val="50000"/>
                    <a:lumOff val="50000"/>
                  </a:schemeClr>
                </a:solidFill>
              </a:rPr>
              <a:t> </a:t>
            </a:r>
            <a:r>
              <a:rPr lang="it-IT" sz="2800" i="1" dirty="0" err="1">
                <a:solidFill>
                  <a:schemeClr val="tx2">
                    <a:lumMod val="50000"/>
                    <a:lumOff val="50000"/>
                  </a:schemeClr>
                </a:solidFill>
              </a:rPr>
              <a:t>Aurelios</a:t>
            </a:r>
            <a:r>
              <a:rPr lang="it-IT" sz="2800" i="1" dirty="0">
                <a:solidFill>
                  <a:schemeClr val="tx2">
                    <a:lumMod val="50000"/>
                    <a:lumOff val="50000"/>
                  </a:schemeClr>
                </a:solidFill>
              </a:rPr>
              <a:t> </a:t>
            </a:r>
            <a:br>
              <a:rPr lang="it-IT" sz="2800" i="1" dirty="0">
                <a:solidFill>
                  <a:schemeClr val="tx2">
                    <a:lumMod val="50000"/>
                    <a:lumOff val="50000"/>
                  </a:schemeClr>
                </a:solidFill>
              </a:rPr>
            </a:br>
            <a:r>
              <a:rPr lang="it-IT" sz="2800" i="1" dirty="0" err="1">
                <a:solidFill>
                  <a:schemeClr val="tx2">
                    <a:lumMod val="50000"/>
                    <a:lumOff val="50000"/>
                  </a:schemeClr>
                </a:solidFill>
              </a:rPr>
              <a:t>Xenonianos</a:t>
            </a:r>
            <a:r>
              <a:rPr lang="it-IT" sz="2800" i="1" dirty="0">
                <a:solidFill>
                  <a:schemeClr val="tx2">
                    <a:lumMod val="50000"/>
                    <a:lumOff val="50000"/>
                  </a:schemeClr>
                </a:solidFill>
              </a:rPr>
              <a:t> </a:t>
            </a:r>
            <a:r>
              <a:rPr lang="it-IT" sz="2800" i="1" dirty="0" err="1">
                <a:solidFill>
                  <a:schemeClr val="tx2">
                    <a:lumMod val="50000"/>
                    <a:lumOff val="50000"/>
                  </a:schemeClr>
                </a:solidFill>
              </a:rPr>
              <a:t>Akylas</a:t>
            </a:r>
            <a:r>
              <a:rPr lang="it-IT" sz="2800" i="1" dirty="0">
                <a:solidFill>
                  <a:schemeClr val="tx2">
                    <a:lumMod val="50000"/>
                    <a:lumOff val="50000"/>
                  </a:schemeClr>
                </a:solidFill>
              </a:rPr>
              <a:t> </a:t>
            </a:r>
            <a:r>
              <a:rPr lang="it-IT" sz="2800" dirty="0">
                <a:solidFill>
                  <a:schemeClr val="tx2">
                    <a:lumMod val="50000"/>
                    <a:lumOff val="50000"/>
                  </a:schemeClr>
                </a:solidFill>
              </a:rPr>
              <a:t>from the black </a:t>
            </a:r>
            <a:r>
              <a:rPr lang="it-IT" sz="2800" dirty="0" err="1">
                <a:solidFill>
                  <a:schemeClr val="tx2">
                    <a:lumMod val="50000"/>
                    <a:lumOff val="50000"/>
                  </a:schemeClr>
                </a:solidFill>
              </a:rPr>
              <a:t>sea</a:t>
            </a:r>
            <a:r>
              <a:rPr lang="it-IT" sz="2800" dirty="0">
                <a:solidFill>
                  <a:schemeClr val="tx2">
                    <a:lumMod val="50000"/>
                    <a:lumOff val="50000"/>
                  </a:schemeClr>
                </a:solidFill>
              </a:rPr>
              <a:t> </a:t>
            </a:r>
          </a:p>
        </p:txBody>
      </p:sp>
      <p:sp>
        <p:nvSpPr>
          <p:cNvPr id="3" name="Segnaposto contenuto 2">
            <a:extLst>
              <a:ext uri="{FF2B5EF4-FFF2-40B4-BE49-F238E27FC236}">
                <a16:creationId xmlns:a16="http://schemas.microsoft.com/office/drawing/2014/main" id="{BD54330D-DCAF-40C5-8AEC-BB8FBCFFFD8B}"/>
              </a:ext>
            </a:extLst>
          </p:cNvPr>
          <p:cNvSpPr>
            <a:spLocks noGrp="1"/>
          </p:cNvSpPr>
          <p:nvPr>
            <p:ph idx="1"/>
          </p:nvPr>
        </p:nvSpPr>
        <p:spPr>
          <a:xfrm>
            <a:off x="0" y="2112264"/>
            <a:ext cx="8617367" cy="4288536"/>
          </a:xfrm>
        </p:spPr>
        <p:txBody>
          <a:bodyPr>
            <a:normAutofit fontScale="77500" lnSpcReduction="20000"/>
          </a:bodyPr>
          <a:lstStyle/>
          <a:p>
            <a:r>
              <a:rPr lang="el-GR" dirty="0"/>
              <a:t> </a:t>
            </a:r>
            <a:r>
              <a:rPr lang="el-GR" b="1" dirty="0"/>
              <a:t>θαῦμα μέγιστον ὁρῶ· τίς ὁ ξένος</a:t>
            </a:r>
            <a:r>
              <a:rPr lang="it-IT" b="1" dirty="0"/>
              <a:t>                </a:t>
            </a:r>
            <a:endParaRPr lang="el-GR" b="1" dirty="0"/>
          </a:p>
          <a:p>
            <a:r>
              <a:rPr lang="el-GR" b="1" dirty="0"/>
              <a:t> ἐνθάδε τοῦ̣τ̣ο ἀνέθηκεν;</a:t>
            </a:r>
          </a:p>
          <a:p>
            <a:r>
              <a:rPr lang="el-GR" b="1" dirty="0"/>
              <a:t>Μ(άρκος) Αὐ(ρήλιος) Ξενωνιανὸς Ἀκύλας Βειθυνὸς γενεῇ,</a:t>
            </a:r>
            <a:endParaRPr lang="it-IT" b="1" dirty="0"/>
          </a:p>
          <a:p>
            <a:r>
              <a:rPr lang="it-IT" b="1" i="1" dirty="0">
                <a:solidFill>
                  <a:srgbClr val="FF0000"/>
                </a:solidFill>
              </a:rPr>
              <a:t>(Markos </a:t>
            </a:r>
            <a:r>
              <a:rPr lang="it-IT" b="1" i="1" dirty="0" err="1">
                <a:solidFill>
                  <a:srgbClr val="FF0000"/>
                </a:solidFill>
              </a:rPr>
              <a:t>Aurelios</a:t>
            </a:r>
            <a:r>
              <a:rPr lang="it-IT" b="1" i="1" dirty="0">
                <a:solidFill>
                  <a:srgbClr val="FF0000"/>
                </a:solidFill>
              </a:rPr>
              <a:t> </a:t>
            </a:r>
            <a:r>
              <a:rPr lang="it-IT" b="1" i="1" dirty="0" err="1">
                <a:solidFill>
                  <a:srgbClr val="FF0000"/>
                </a:solidFill>
              </a:rPr>
              <a:t>Xenonianos</a:t>
            </a:r>
            <a:r>
              <a:rPr lang="it-IT" b="1" i="1" dirty="0">
                <a:solidFill>
                  <a:srgbClr val="FF0000"/>
                </a:solidFill>
              </a:rPr>
              <a:t> </a:t>
            </a:r>
            <a:r>
              <a:rPr lang="it-IT" b="1" i="1" dirty="0" err="1">
                <a:solidFill>
                  <a:srgbClr val="FF0000"/>
                </a:solidFill>
              </a:rPr>
              <a:t>Akylas</a:t>
            </a:r>
            <a:r>
              <a:rPr lang="it-IT" b="1" i="1" dirty="0">
                <a:solidFill>
                  <a:srgbClr val="FF0000"/>
                </a:solidFill>
              </a:rPr>
              <a:t> coming from </a:t>
            </a:r>
            <a:r>
              <a:rPr lang="it-IT" b="1" i="1" dirty="0" err="1">
                <a:solidFill>
                  <a:srgbClr val="FF0000"/>
                </a:solidFill>
              </a:rPr>
              <a:t>Bithynia</a:t>
            </a:r>
            <a:r>
              <a:rPr lang="it-IT" b="1" i="1" dirty="0">
                <a:solidFill>
                  <a:srgbClr val="FF0000"/>
                </a:solidFill>
              </a:rPr>
              <a:t> [Black Sea])</a:t>
            </a:r>
            <a:endParaRPr lang="el-GR" b="1" i="1" dirty="0">
              <a:solidFill>
                <a:srgbClr val="FF0000"/>
              </a:solidFill>
            </a:endParaRPr>
          </a:p>
          <a:p>
            <a:r>
              <a:rPr lang="el-GR" b="1" dirty="0"/>
              <a:t>στατίωνα ἴσχων ἐν ὁρίοις Πετρωνιανοῖς,</a:t>
            </a:r>
          </a:p>
          <a:p>
            <a:r>
              <a:rPr lang="el-GR" b="1" dirty="0"/>
              <a:t>5</a:t>
            </a:r>
            <a:r>
              <a:rPr lang="it-IT" b="1" dirty="0"/>
              <a:t> </a:t>
            </a:r>
            <a:r>
              <a:rPr lang="el-GR" b="1" dirty="0"/>
              <a:t>πρῶτος λιθενπόρων, ἄριστος ζήσας,</a:t>
            </a:r>
            <a:endParaRPr lang="it-IT" b="1" dirty="0"/>
          </a:p>
          <a:p>
            <a:r>
              <a:rPr lang="it-IT" b="1" dirty="0">
                <a:solidFill>
                  <a:srgbClr val="FF0000"/>
                </a:solidFill>
              </a:rPr>
              <a:t>  (</a:t>
            </a:r>
            <a:r>
              <a:rPr lang="it-IT" b="1" i="1" dirty="0">
                <a:solidFill>
                  <a:srgbClr val="FF0000"/>
                </a:solidFill>
              </a:rPr>
              <a:t>the first </a:t>
            </a:r>
            <a:r>
              <a:rPr lang="it-IT" b="1" i="1" dirty="0" err="1">
                <a:solidFill>
                  <a:srgbClr val="FF0000"/>
                </a:solidFill>
              </a:rPr>
              <a:t>marble</a:t>
            </a:r>
            <a:r>
              <a:rPr lang="it-IT" b="1" i="1" dirty="0">
                <a:solidFill>
                  <a:srgbClr val="FF0000"/>
                </a:solidFill>
              </a:rPr>
              <a:t> </a:t>
            </a:r>
            <a:r>
              <a:rPr lang="it-IT" b="1" i="1" dirty="0" err="1">
                <a:solidFill>
                  <a:srgbClr val="FF0000"/>
                </a:solidFill>
              </a:rPr>
              <a:t>merchant</a:t>
            </a:r>
            <a:r>
              <a:rPr lang="it-IT" b="1" i="1" dirty="0">
                <a:solidFill>
                  <a:srgbClr val="FF0000"/>
                </a:solidFill>
              </a:rPr>
              <a:t> in Rome, </a:t>
            </a:r>
            <a:r>
              <a:rPr lang="it-IT" b="1" i="1" dirty="0" err="1">
                <a:solidFill>
                  <a:srgbClr val="FF0000"/>
                </a:solidFill>
              </a:rPr>
              <a:t>who</a:t>
            </a:r>
            <a:r>
              <a:rPr lang="it-IT" b="1" i="1" dirty="0">
                <a:solidFill>
                  <a:srgbClr val="FF0000"/>
                </a:solidFill>
              </a:rPr>
              <a:t> </a:t>
            </a:r>
            <a:r>
              <a:rPr lang="it-IT" b="1" i="1" dirty="0" err="1">
                <a:solidFill>
                  <a:srgbClr val="FF0000"/>
                </a:solidFill>
              </a:rPr>
              <a:t>had</a:t>
            </a:r>
            <a:r>
              <a:rPr lang="it-IT" b="1" i="1" dirty="0">
                <a:solidFill>
                  <a:srgbClr val="FF0000"/>
                </a:solidFill>
              </a:rPr>
              <a:t> a </a:t>
            </a:r>
            <a:r>
              <a:rPr lang="it-IT" b="1" i="1" dirty="0" err="1">
                <a:solidFill>
                  <a:srgbClr val="FF0000"/>
                </a:solidFill>
              </a:rPr>
              <a:t>beatiful</a:t>
            </a:r>
            <a:r>
              <a:rPr lang="it-IT" b="1" i="1" dirty="0">
                <a:solidFill>
                  <a:srgbClr val="FF0000"/>
                </a:solidFill>
              </a:rPr>
              <a:t> life) </a:t>
            </a:r>
            <a:endParaRPr lang="el-GR" b="1" i="1" dirty="0">
              <a:solidFill>
                <a:srgbClr val="FF0000"/>
              </a:solidFill>
            </a:endParaRPr>
          </a:p>
          <a:p>
            <a:r>
              <a:rPr lang="el-GR" b="1" dirty="0"/>
              <a:t> εὐχρώμως ἔθηκα τὴν πύα̣λ̣ον.</a:t>
            </a:r>
            <a:endParaRPr lang="it-IT" b="1" dirty="0"/>
          </a:p>
          <a:p>
            <a:r>
              <a:rPr lang="it-IT" dirty="0" err="1"/>
              <a:t>Found</a:t>
            </a:r>
            <a:r>
              <a:rPr lang="it-IT" dirty="0"/>
              <a:t> in Rome, Testaccio (text from </a:t>
            </a:r>
            <a:r>
              <a:rPr lang="it-IT" i="1" dirty="0"/>
              <a:t>IGUR</a:t>
            </a:r>
            <a:r>
              <a:rPr lang="it-IT" dirty="0"/>
              <a:t> II 416)</a:t>
            </a:r>
          </a:p>
          <a:p>
            <a:r>
              <a:rPr lang="it-IT" dirty="0"/>
              <a:t> </a:t>
            </a:r>
            <a:r>
              <a:rPr lang="it-IT" sz="1500" dirty="0"/>
              <a:t>https://commons.wikimedia.org/wiki/File:Santa_cecilia_in_trastevere,_cortile,_kantaros_in_marmo_antico,_sistemato_nel_1929.jpg</a:t>
            </a:r>
          </a:p>
        </p:txBody>
      </p:sp>
      <p:pic>
        <p:nvPicPr>
          <p:cNvPr id="4" name="Immagine 3">
            <a:extLst>
              <a:ext uri="{FF2B5EF4-FFF2-40B4-BE49-F238E27FC236}">
                <a16:creationId xmlns:a16="http://schemas.microsoft.com/office/drawing/2014/main" id="{F790783C-BA74-4AF1-BBDE-231C07D0DC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7367" y="0"/>
            <a:ext cx="3574633" cy="6858000"/>
          </a:xfrm>
          <a:prstGeom prst="rect">
            <a:avLst/>
          </a:prstGeom>
        </p:spPr>
      </p:pic>
    </p:spTree>
    <p:extLst>
      <p:ext uri="{BB962C8B-B14F-4D97-AF65-F5344CB8AC3E}">
        <p14:creationId xmlns:p14="http://schemas.microsoft.com/office/powerpoint/2010/main" val="51797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DAC5EB-CB66-4144-944F-FCA082908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0931DE5-CF95-4F6F-8D58-74601499BDE7}"/>
              </a:ext>
            </a:extLst>
          </p:cNvPr>
          <p:cNvSpPr>
            <a:spLocks noGrp="1"/>
          </p:cNvSpPr>
          <p:nvPr>
            <p:ph type="title"/>
          </p:nvPr>
        </p:nvSpPr>
        <p:spPr>
          <a:xfrm>
            <a:off x="0" y="4627842"/>
            <a:ext cx="12191998" cy="1735044"/>
          </a:xfrm>
        </p:spPr>
        <p:txBody>
          <a:bodyPr anchor="t">
            <a:normAutofit fontScale="90000"/>
          </a:bodyPr>
          <a:lstStyle/>
          <a:p>
            <a:r>
              <a:rPr lang="it-IT" sz="1400" dirty="0"/>
              <a:t>                                Https://commons.wikimedia.org/wiki/File:</a:t>
            </a:r>
            <a:br>
              <a:rPr lang="it-IT" sz="1400" dirty="0"/>
            </a:br>
            <a:r>
              <a:rPr lang="it-IT" sz="1400" dirty="0"/>
              <a:t>                          ISola_Tiberina_%26_Ponte_Rotto_(8134647175).jpg</a:t>
            </a:r>
            <a:br>
              <a:rPr lang="it-IT" sz="1400" dirty="0"/>
            </a:br>
            <a:br>
              <a:rPr lang="it-IT" sz="2200" dirty="0"/>
            </a:br>
            <a:r>
              <a:rPr lang="it-IT" sz="2200" dirty="0" err="1">
                <a:solidFill>
                  <a:schemeClr val="accent5">
                    <a:lumMod val="60000"/>
                    <a:lumOff val="40000"/>
                  </a:schemeClr>
                </a:solidFill>
              </a:rPr>
              <a:t>Greek</a:t>
            </a:r>
            <a:r>
              <a:rPr lang="it-IT" sz="2200" dirty="0">
                <a:solidFill>
                  <a:schemeClr val="accent5">
                    <a:lumMod val="60000"/>
                    <a:lumOff val="40000"/>
                  </a:schemeClr>
                </a:solidFill>
              </a:rPr>
              <a:t> and micro </a:t>
            </a:r>
            <a:r>
              <a:rPr lang="it-IT" sz="2200" dirty="0" err="1">
                <a:solidFill>
                  <a:schemeClr val="accent5">
                    <a:lumMod val="60000"/>
                    <a:lumOff val="40000"/>
                  </a:schemeClr>
                </a:solidFill>
              </a:rPr>
              <a:t>asiatic</a:t>
            </a:r>
            <a:r>
              <a:rPr lang="it-IT" sz="2200" dirty="0">
                <a:solidFill>
                  <a:schemeClr val="accent5">
                    <a:lumMod val="60000"/>
                    <a:lumOff val="40000"/>
                  </a:schemeClr>
                </a:solidFill>
              </a:rPr>
              <a:t>  </a:t>
            </a:r>
            <a:r>
              <a:rPr lang="it-IT" sz="2200" dirty="0" err="1">
                <a:solidFill>
                  <a:schemeClr val="accent5">
                    <a:lumMod val="60000"/>
                    <a:lumOff val="40000"/>
                  </a:schemeClr>
                </a:solidFill>
              </a:rPr>
              <a:t>physicians</a:t>
            </a:r>
            <a:r>
              <a:rPr lang="it-IT" sz="2200" dirty="0">
                <a:solidFill>
                  <a:schemeClr val="accent5">
                    <a:lumMod val="60000"/>
                    <a:lumOff val="40000"/>
                  </a:schemeClr>
                </a:solidFill>
              </a:rPr>
              <a:t> in </a:t>
            </a:r>
            <a:r>
              <a:rPr lang="it-IT" sz="2200" dirty="0" err="1">
                <a:solidFill>
                  <a:schemeClr val="accent5">
                    <a:lumMod val="60000"/>
                    <a:lumOff val="40000"/>
                  </a:schemeClr>
                </a:solidFill>
              </a:rPr>
              <a:t>RoME</a:t>
            </a:r>
            <a:r>
              <a:rPr lang="it-IT" sz="2200" dirty="0">
                <a:solidFill>
                  <a:schemeClr val="tx2">
                    <a:lumMod val="50000"/>
                    <a:lumOff val="50000"/>
                  </a:schemeClr>
                </a:solidFill>
              </a:rPr>
              <a:t>: </a:t>
            </a:r>
            <a:r>
              <a:rPr lang="it-IT" sz="2200" dirty="0" err="1">
                <a:solidFill>
                  <a:schemeClr val="tx2">
                    <a:lumMod val="50000"/>
                    <a:lumOff val="50000"/>
                  </a:schemeClr>
                </a:solidFill>
              </a:rPr>
              <a:t>inscriptions</a:t>
            </a:r>
            <a:r>
              <a:rPr lang="it-IT" sz="2200" dirty="0">
                <a:solidFill>
                  <a:schemeClr val="tx2">
                    <a:lumMod val="50000"/>
                    <a:lumOff val="50000"/>
                  </a:schemeClr>
                </a:solidFill>
              </a:rPr>
              <a:t> from the </a:t>
            </a:r>
            <a:r>
              <a:rPr lang="it-IT" sz="2200" i="1" dirty="0" err="1">
                <a:solidFill>
                  <a:schemeClr val="tx2">
                    <a:lumMod val="50000"/>
                    <a:lumOff val="50000"/>
                  </a:schemeClr>
                </a:solidFill>
              </a:rPr>
              <a:t>asklepieion</a:t>
            </a:r>
            <a:r>
              <a:rPr lang="it-IT" sz="2200" i="1" dirty="0">
                <a:solidFill>
                  <a:schemeClr val="tx2">
                    <a:lumMod val="50000"/>
                    <a:lumOff val="50000"/>
                  </a:schemeClr>
                </a:solidFill>
              </a:rPr>
              <a:t> </a:t>
            </a:r>
            <a:r>
              <a:rPr lang="it-IT" sz="2200" dirty="0">
                <a:solidFill>
                  <a:schemeClr val="tx2">
                    <a:lumMod val="50000"/>
                    <a:lumOff val="50000"/>
                  </a:schemeClr>
                </a:solidFill>
              </a:rPr>
              <a:t>on isola tiberina(</a:t>
            </a:r>
            <a:r>
              <a:rPr lang="en-US" sz="2200" dirty="0">
                <a:solidFill>
                  <a:schemeClr val="tx2">
                    <a:lumMod val="50000"/>
                    <a:lumOff val="50000"/>
                  </a:schemeClr>
                </a:solidFill>
              </a:rPr>
              <a:t>nowadays </a:t>
            </a:r>
            <a:r>
              <a:rPr lang="en-US" sz="2200" i="1" dirty="0" err="1">
                <a:solidFill>
                  <a:schemeClr val="tx2">
                    <a:lumMod val="50000"/>
                    <a:lumOff val="50000"/>
                  </a:schemeClr>
                </a:solidFill>
              </a:rPr>
              <a:t>fatebenefratelli</a:t>
            </a:r>
            <a:r>
              <a:rPr lang="en-US" sz="2200" dirty="0" err="1">
                <a:solidFill>
                  <a:schemeClr val="tx2">
                    <a:lumMod val="50000"/>
                    <a:lumOff val="50000"/>
                  </a:schemeClr>
                </a:solidFill>
              </a:rPr>
              <a:t>hospital</a:t>
            </a:r>
            <a:r>
              <a:rPr lang="en-US" sz="2200" dirty="0">
                <a:solidFill>
                  <a:schemeClr val="tx2">
                    <a:lumMod val="50000"/>
                    <a:lumOff val="50000"/>
                  </a:schemeClr>
                </a:solidFill>
              </a:rPr>
              <a:t> </a:t>
            </a:r>
            <a:r>
              <a:rPr lang="it-IT" sz="2200" dirty="0">
                <a:solidFill>
                  <a:schemeClr val="tx2">
                    <a:lumMod val="50000"/>
                    <a:lumOff val="50000"/>
                  </a:schemeClr>
                </a:solidFill>
              </a:rPr>
              <a:t>)</a:t>
            </a:r>
            <a:endParaRPr lang="it-IT" sz="2200" dirty="0"/>
          </a:p>
        </p:txBody>
      </p:sp>
      <p:sp>
        <p:nvSpPr>
          <p:cNvPr id="3" name="Segnaposto contenuto 2">
            <a:extLst>
              <a:ext uri="{FF2B5EF4-FFF2-40B4-BE49-F238E27FC236}">
                <a16:creationId xmlns:a16="http://schemas.microsoft.com/office/drawing/2014/main" id="{8393D002-7C57-437A-ABC2-2A32ACD28CB2}"/>
              </a:ext>
            </a:extLst>
          </p:cNvPr>
          <p:cNvSpPr>
            <a:spLocks noGrp="1"/>
          </p:cNvSpPr>
          <p:nvPr>
            <p:ph idx="1"/>
          </p:nvPr>
        </p:nvSpPr>
        <p:spPr>
          <a:xfrm>
            <a:off x="533400" y="200025"/>
            <a:ext cx="3297195" cy="4427815"/>
          </a:xfrm>
        </p:spPr>
        <p:txBody>
          <a:bodyPr anchor="b">
            <a:normAutofit/>
          </a:bodyPr>
          <a:lstStyle/>
          <a:p>
            <a:r>
              <a:rPr lang="it-IT" sz="1600" dirty="0"/>
              <a:t>Ai Romani è stata attribuita l'istituzione degli «ospedali pubblici»: il primo fu costruito sull'isola Tiberina dove fu eretto nel 293 a.C. un tempio dedicato ad Asclepio. In epoca successiva, l'imperatore Claudio aveva disposto che se uno schiavo curato fosse guarito, poteva considerarsi libero.</a:t>
            </a:r>
          </a:p>
          <a:p>
            <a:endParaRPr lang="it-IT" sz="1600" dirty="0"/>
          </a:p>
        </p:txBody>
      </p:sp>
      <p:pic>
        <p:nvPicPr>
          <p:cNvPr id="4" name="Immagine 3" descr="Immagine che contiene albero, esterni, edificio, fiume&#10;&#10;Descrizione generata automaticamente">
            <a:extLst>
              <a:ext uri="{FF2B5EF4-FFF2-40B4-BE49-F238E27FC236}">
                <a16:creationId xmlns:a16="http://schemas.microsoft.com/office/drawing/2014/main" id="{A0544E56-422D-444A-8E90-23E3D17DC7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4038600" y="-431"/>
            <a:ext cx="7696201" cy="4590360"/>
          </a:xfrm>
          <a:prstGeom prst="rect">
            <a:avLst/>
          </a:prstGeom>
        </p:spPr>
      </p:pic>
      <p:sp>
        <p:nvSpPr>
          <p:cNvPr id="13" name="Rectangle 12">
            <a:extLst>
              <a:ext uri="{FF2B5EF4-FFF2-40B4-BE49-F238E27FC236}">
                <a16:creationId xmlns:a16="http://schemas.microsoft.com/office/drawing/2014/main" id="{86B7A620-47FC-4678-9F07-D291E9CD5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1999" cy="457198"/>
          </a:xfrm>
          <a:prstGeom prst="rect">
            <a:avLst/>
          </a:prstGeom>
          <a:gradFill>
            <a:gsLst>
              <a:gs pos="0">
                <a:schemeClr val="accent6">
                  <a:lumMod val="75000"/>
                  <a:alpha val="61000"/>
                </a:schemeClr>
              </a:gs>
              <a:gs pos="3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CE6113-16AE-4250-8027-F864DE5BC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742"/>
            <a:ext cx="8153398" cy="448830"/>
          </a:xfrm>
          <a:prstGeom prst="rect">
            <a:avLst/>
          </a:prstGeom>
          <a:gradFill>
            <a:gsLst>
              <a:gs pos="0">
                <a:schemeClr val="accent5">
                  <a:alpha val="0"/>
                </a:schemeClr>
              </a:gs>
              <a:gs pos="73000">
                <a:schemeClr val="accent2">
                  <a:alpha val="7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6A47FFD4-4B74-4F2B-A78C-01742D9A8C58}"/>
              </a:ext>
            </a:extLst>
          </p:cNvPr>
          <p:cNvSpPr txBox="1"/>
          <p:nvPr/>
        </p:nvSpPr>
        <p:spPr>
          <a:xfrm>
            <a:off x="3048000" y="3244334"/>
            <a:ext cx="6096000" cy="369332"/>
          </a:xfrm>
          <a:prstGeom prst="rect">
            <a:avLst/>
          </a:prstGeom>
          <a:noFill/>
        </p:spPr>
        <p:txBody>
          <a:bodyPr wrap="square">
            <a:spAutoFit/>
          </a:bodyPr>
          <a:lstStyle/>
          <a:p>
            <a:r>
              <a:rPr lang="it-IT" dirty="0"/>
              <a:t> </a:t>
            </a:r>
          </a:p>
        </p:txBody>
      </p:sp>
      <p:sp>
        <p:nvSpPr>
          <p:cNvPr id="12" name="CasellaDiTesto 11">
            <a:extLst>
              <a:ext uri="{FF2B5EF4-FFF2-40B4-BE49-F238E27FC236}">
                <a16:creationId xmlns:a16="http://schemas.microsoft.com/office/drawing/2014/main" id="{1BE7D8F8-6B2A-46D3-966E-6A3D881D3B67}"/>
              </a:ext>
            </a:extLst>
          </p:cNvPr>
          <p:cNvSpPr txBox="1"/>
          <p:nvPr/>
        </p:nvSpPr>
        <p:spPr>
          <a:xfrm>
            <a:off x="3048000" y="3244334"/>
            <a:ext cx="6096000" cy="369332"/>
          </a:xfrm>
          <a:prstGeom prst="rect">
            <a:avLst/>
          </a:prstGeom>
          <a:noFill/>
        </p:spPr>
        <p:txBody>
          <a:bodyPr wrap="square">
            <a:spAutoFit/>
          </a:bodyPr>
          <a:lstStyle/>
          <a:p>
            <a:r>
              <a:rPr lang="it-IT" dirty="0"/>
              <a:t> </a:t>
            </a:r>
          </a:p>
        </p:txBody>
      </p:sp>
    </p:spTree>
    <p:extLst>
      <p:ext uri="{BB962C8B-B14F-4D97-AF65-F5344CB8AC3E}">
        <p14:creationId xmlns:p14="http://schemas.microsoft.com/office/powerpoint/2010/main" val="56225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a:extLst>
              <a:ext uri="{FF2B5EF4-FFF2-40B4-BE49-F238E27FC236}">
                <a16:creationId xmlns:a16="http://schemas.microsoft.com/office/drawing/2014/main" id="{B8458A33-54E5-43FC-8396-209B8698D1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38599" y="10"/>
            <a:ext cx="8160026" cy="6875809"/>
          </a:xfrm>
          <a:prstGeom prst="rect">
            <a:avLst/>
          </a:prstGeom>
        </p:spPr>
      </p:pic>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D128001C-14F1-495D-8F67-A32371B0F0E9}"/>
              </a:ext>
            </a:extLst>
          </p:cNvPr>
          <p:cNvSpPr>
            <a:spLocks noGrp="1"/>
          </p:cNvSpPr>
          <p:nvPr>
            <p:ph type="title"/>
          </p:nvPr>
        </p:nvSpPr>
        <p:spPr>
          <a:xfrm>
            <a:off x="463825" y="6000422"/>
            <a:ext cx="2669900" cy="481368"/>
          </a:xfrm>
        </p:spPr>
        <p:txBody>
          <a:bodyPr vert="horz" lIns="0" tIns="0" rIns="0" bIns="0" rtlCol="0" anchor="t">
            <a:normAutofit fontScale="90000"/>
          </a:bodyPr>
          <a:lstStyle/>
          <a:p>
            <a:pPr algn="r"/>
            <a:br>
              <a:rPr lang="en-US" sz="3200" spc="750">
                <a:solidFill>
                  <a:schemeClr val="bg1"/>
                </a:solidFill>
                <a:effectLst/>
              </a:rPr>
            </a:br>
            <a:r>
              <a:rPr lang="en-US" sz="3200" spc="750">
                <a:solidFill>
                  <a:schemeClr val="bg1"/>
                </a:solidFill>
                <a:effectLst/>
              </a:rPr>
              <a:t> </a:t>
            </a:r>
            <a:r>
              <a:rPr lang="en-US" sz="3200" spc="750">
                <a:solidFill>
                  <a:schemeClr val="bg1"/>
                </a:solidFill>
              </a:rPr>
              <a:t> </a:t>
            </a:r>
          </a:p>
        </p:txBody>
      </p:sp>
      <p:sp>
        <p:nvSpPr>
          <p:cNvPr id="3" name="Segnaposto contenuto 2">
            <a:extLst>
              <a:ext uri="{FF2B5EF4-FFF2-40B4-BE49-F238E27FC236}">
                <a16:creationId xmlns:a16="http://schemas.microsoft.com/office/drawing/2014/main" id="{1AE95796-B07E-4CE4-8D78-A9A4BFE2EC43}"/>
              </a:ext>
            </a:extLst>
          </p:cNvPr>
          <p:cNvSpPr>
            <a:spLocks noGrp="1"/>
          </p:cNvSpPr>
          <p:nvPr>
            <p:ph idx="1"/>
          </p:nvPr>
        </p:nvSpPr>
        <p:spPr>
          <a:xfrm>
            <a:off x="642026" y="525970"/>
            <a:ext cx="2937753" cy="1600225"/>
          </a:xfrm>
        </p:spPr>
        <p:txBody>
          <a:bodyPr vert="horz" lIns="0" tIns="0" rIns="0" bIns="0" rtlCol="0" anchor="b">
            <a:normAutofit/>
          </a:bodyPr>
          <a:lstStyle/>
          <a:p>
            <a:pPr marL="0" indent="0" algn="r">
              <a:lnSpc>
                <a:spcPct val="150000"/>
              </a:lnSpc>
              <a:buNone/>
            </a:pPr>
            <a:r>
              <a:rPr lang="en-US" sz="1200" b="1" cap="all" spc="600">
                <a:solidFill>
                  <a:schemeClr val="bg1"/>
                </a:solidFill>
              </a:rPr>
              <a:t>     </a:t>
            </a:r>
            <a:r>
              <a:rPr lang="en-US" sz="1200" b="1" cap="all" spc="600">
                <a:solidFill>
                  <a:schemeClr val="bg1"/>
                </a:solidFill>
                <a:effectLst/>
              </a:rPr>
              <a:t> </a:t>
            </a:r>
            <a:r>
              <a:rPr lang="en-US" sz="1200" b="1" cap="all" spc="600">
                <a:solidFill>
                  <a:schemeClr val="bg1"/>
                </a:solidFill>
              </a:rPr>
              <a:t> </a:t>
            </a:r>
            <a:r>
              <a:rPr lang="en-US" sz="1200" b="1" cap="all" spc="600">
                <a:solidFill>
                  <a:schemeClr val="bg1"/>
                </a:solidFill>
                <a:effectLst/>
              </a:rPr>
              <a:t> </a:t>
            </a:r>
            <a:r>
              <a:rPr lang="en-US" sz="1200" b="1" cap="all" spc="600">
                <a:solidFill>
                  <a:schemeClr val="bg1"/>
                </a:solidFill>
              </a:rPr>
              <a:t>    </a:t>
            </a:r>
            <a:r>
              <a:rPr lang="en-US" sz="1200" b="1" cap="all" spc="600">
                <a:solidFill>
                  <a:schemeClr val="bg1"/>
                </a:solidFill>
                <a:effectLst/>
              </a:rPr>
              <a:t>    </a:t>
            </a:r>
            <a:endParaRPr lang="en-US" sz="1200" b="1" cap="all" spc="600">
              <a:solidFill>
                <a:schemeClr val="bg1"/>
              </a:solidFill>
            </a:endParaRPr>
          </a:p>
        </p:txBody>
      </p:sp>
      <p:sp>
        <p:nvSpPr>
          <p:cNvPr id="5" name="CasellaDiTesto 4">
            <a:extLst>
              <a:ext uri="{FF2B5EF4-FFF2-40B4-BE49-F238E27FC236}">
                <a16:creationId xmlns:a16="http://schemas.microsoft.com/office/drawing/2014/main" id="{489B468F-3022-4BCB-B914-0D34BE67A961}"/>
              </a:ext>
            </a:extLst>
          </p:cNvPr>
          <p:cNvSpPr txBox="1"/>
          <p:nvPr/>
        </p:nvSpPr>
        <p:spPr>
          <a:xfrm>
            <a:off x="3048000" y="3244334"/>
            <a:ext cx="6096000" cy="369332"/>
          </a:xfrm>
          <a:prstGeom prst="rect">
            <a:avLst/>
          </a:prstGeom>
          <a:noFill/>
        </p:spPr>
        <p:txBody>
          <a:bodyPr wrap="square">
            <a:spAutoFit/>
          </a:bodyPr>
          <a:lstStyle/>
          <a:p>
            <a:pPr>
              <a:spcAft>
                <a:spcPts val="600"/>
              </a:spcAft>
            </a:pPr>
            <a:r>
              <a:rPr lang="it-IT" b="0" dirty="0">
                <a:effectLst/>
              </a:rPr>
              <a:t> </a:t>
            </a:r>
            <a:endParaRPr lang="it-IT"/>
          </a:p>
        </p:txBody>
      </p:sp>
      <p:sp>
        <p:nvSpPr>
          <p:cNvPr id="15" name="CasellaDiTesto 14">
            <a:extLst>
              <a:ext uri="{FF2B5EF4-FFF2-40B4-BE49-F238E27FC236}">
                <a16:creationId xmlns:a16="http://schemas.microsoft.com/office/drawing/2014/main" id="{E08EC3F7-FB48-4CBF-B5B0-EA94706CF936}"/>
              </a:ext>
            </a:extLst>
          </p:cNvPr>
          <p:cNvSpPr txBox="1"/>
          <p:nvPr/>
        </p:nvSpPr>
        <p:spPr>
          <a:xfrm>
            <a:off x="38100" y="1382863"/>
            <a:ext cx="3897401" cy="1077218"/>
          </a:xfrm>
          <a:prstGeom prst="rect">
            <a:avLst/>
          </a:prstGeom>
          <a:noFill/>
        </p:spPr>
        <p:txBody>
          <a:bodyPr wrap="square">
            <a:spAutoFit/>
          </a:bodyPr>
          <a:lstStyle/>
          <a:p>
            <a:pPr>
              <a:spcAft>
                <a:spcPts val="600"/>
              </a:spcAft>
            </a:pPr>
            <a:r>
              <a:rPr lang="it-IT" sz="3200" i="1" dirty="0"/>
              <a:t>Germani </a:t>
            </a:r>
            <a:r>
              <a:rPr lang="it-IT" sz="3200" i="1" dirty="0" err="1"/>
              <a:t>corporis</a:t>
            </a:r>
            <a:r>
              <a:rPr lang="it-IT" sz="3200" i="1" dirty="0"/>
              <a:t> </a:t>
            </a:r>
            <a:r>
              <a:rPr lang="it-IT" sz="3200" i="1" dirty="0" err="1"/>
              <a:t>custodes</a:t>
            </a:r>
            <a:endParaRPr lang="it-IT" sz="3200" i="1" dirty="0"/>
          </a:p>
        </p:txBody>
      </p:sp>
      <p:sp>
        <p:nvSpPr>
          <p:cNvPr id="17" name="CasellaDiTesto 16">
            <a:extLst>
              <a:ext uri="{FF2B5EF4-FFF2-40B4-BE49-F238E27FC236}">
                <a16:creationId xmlns:a16="http://schemas.microsoft.com/office/drawing/2014/main" id="{AD74C60B-10DD-424A-9459-92D5BEC07C18}"/>
              </a:ext>
            </a:extLst>
          </p:cNvPr>
          <p:cNvSpPr txBox="1"/>
          <p:nvPr/>
        </p:nvSpPr>
        <p:spPr>
          <a:xfrm>
            <a:off x="38100" y="2617662"/>
            <a:ext cx="4603470" cy="1569660"/>
          </a:xfrm>
          <a:prstGeom prst="rect">
            <a:avLst/>
          </a:prstGeom>
          <a:noFill/>
        </p:spPr>
        <p:txBody>
          <a:bodyPr wrap="square">
            <a:spAutoFit/>
          </a:bodyPr>
          <a:lstStyle/>
          <a:p>
            <a:pPr>
              <a:spcAft>
                <a:spcPts val="600"/>
              </a:spcAft>
            </a:pPr>
            <a:r>
              <a:rPr lang="it-IT" sz="3200" dirty="0"/>
              <a:t>Devoti all’imperatore ed impiegati come guardie del corpo</a:t>
            </a:r>
          </a:p>
        </p:txBody>
      </p:sp>
      <p:sp>
        <p:nvSpPr>
          <p:cNvPr id="21" name="CasellaDiTesto 20">
            <a:extLst>
              <a:ext uri="{FF2B5EF4-FFF2-40B4-BE49-F238E27FC236}">
                <a16:creationId xmlns:a16="http://schemas.microsoft.com/office/drawing/2014/main" id="{31AF61F9-ABAF-4E67-ACC3-506689DAD21F}"/>
              </a:ext>
            </a:extLst>
          </p:cNvPr>
          <p:cNvSpPr txBox="1"/>
          <p:nvPr/>
        </p:nvSpPr>
        <p:spPr>
          <a:xfrm>
            <a:off x="-1" y="4224818"/>
            <a:ext cx="5155925" cy="1384995"/>
          </a:xfrm>
          <a:prstGeom prst="rect">
            <a:avLst/>
          </a:prstGeom>
          <a:noFill/>
        </p:spPr>
        <p:txBody>
          <a:bodyPr wrap="square">
            <a:spAutoFit/>
          </a:bodyPr>
          <a:lstStyle/>
          <a:p>
            <a:pPr>
              <a:spcAft>
                <a:spcPts val="600"/>
              </a:spcAft>
            </a:pPr>
            <a:r>
              <a:rPr lang="it-IT" sz="2800" b="1" spc="750" dirty="0">
                <a:effectLst/>
              </a:rPr>
              <a:t>Reclutati dalle terre oltre il Reno e non solo….</a:t>
            </a:r>
            <a:endParaRPr lang="it-IT" sz="2800" b="1" dirty="0"/>
          </a:p>
        </p:txBody>
      </p:sp>
      <p:sp>
        <p:nvSpPr>
          <p:cNvPr id="11" name="CasellaDiTesto 10">
            <a:extLst>
              <a:ext uri="{FF2B5EF4-FFF2-40B4-BE49-F238E27FC236}">
                <a16:creationId xmlns:a16="http://schemas.microsoft.com/office/drawing/2014/main" id="{9C0FDB1E-FC88-4C49-96BF-0EE58F1B6590}"/>
              </a:ext>
            </a:extLst>
          </p:cNvPr>
          <p:cNvSpPr txBox="1"/>
          <p:nvPr/>
        </p:nvSpPr>
        <p:spPr>
          <a:xfrm>
            <a:off x="-6626" y="71120"/>
            <a:ext cx="11850283" cy="1077218"/>
          </a:xfrm>
          <a:prstGeom prst="rect">
            <a:avLst/>
          </a:prstGeom>
          <a:noFill/>
        </p:spPr>
        <p:txBody>
          <a:bodyPr wrap="square" rtlCol="0">
            <a:spAutoFit/>
          </a:bodyPr>
          <a:lstStyle/>
          <a:p>
            <a:pPr algn="just">
              <a:spcAft>
                <a:spcPts val="600"/>
              </a:spcAft>
            </a:pPr>
            <a:r>
              <a:rPr lang="it-IT" sz="3200" b="1" dirty="0" err="1">
                <a:solidFill>
                  <a:schemeClr val="tx2">
                    <a:lumMod val="75000"/>
                    <a:lumOff val="25000"/>
                  </a:schemeClr>
                </a:solidFill>
              </a:rPr>
              <a:t>Foreigners</a:t>
            </a:r>
            <a:r>
              <a:rPr lang="it-IT" sz="3200" b="1" dirty="0">
                <a:solidFill>
                  <a:schemeClr val="tx2">
                    <a:lumMod val="75000"/>
                    <a:lumOff val="25000"/>
                  </a:schemeClr>
                </a:solidFill>
              </a:rPr>
              <a:t>  in the </a:t>
            </a:r>
            <a:r>
              <a:rPr lang="it-IT" sz="3200" b="1" dirty="0">
                <a:solidFill>
                  <a:srgbClr val="FF0000"/>
                </a:solidFill>
              </a:rPr>
              <a:t>Roman Army</a:t>
            </a:r>
            <a:r>
              <a:rPr lang="it-IT" sz="3200" b="1" dirty="0">
                <a:solidFill>
                  <a:schemeClr val="tx2">
                    <a:lumMod val="75000"/>
                    <a:lumOff val="25000"/>
                  </a:schemeClr>
                </a:solidFill>
              </a:rPr>
              <a:t>: </a:t>
            </a:r>
            <a:r>
              <a:rPr lang="it-IT" sz="3200" b="1" i="1" dirty="0" err="1">
                <a:solidFill>
                  <a:schemeClr val="tx2">
                    <a:lumMod val="75000"/>
                    <a:lumOff val="25000"/>
                  </a:schemeClr>
                </a:solidFill>
              </a:rPr>
              <a:t>Indus</a:t>
            </a:r>
            <a:r>
              <a:rPr lang="it-IT" sz="3200" b="1" i="1" dirty="0">
                <a:solidFill>
                  <a:schemeClr val="tx2">
                    <a:lumMod val="75000"/>
                    <a:lumOff val="25000"/>
                  </a:schemeClr>
                </a:solidFill>
              </a:rPr>
              <a:t> </a:t>
            </a:r>
            <a:r>
              <a:rPr lang="it-IT" sz="3200" b="1" dirty="0" err="1">
                <a:solidFill>
                  <a:schemeClr val="tx2">
                    <a:lumMod val="75000"/>
                    <a:lumOff val="25000"/>
                  </a:schemeClr>
                </a:solidFill>
              </a:rPr>
              <a:t>who</a:t>
            </a:r>
            <a:r>
              <a:rPr lang="it-IT" sz="3200" b="1" dirty="0">
                <a:solidFill>
                  <a:schemeClr val="tx2">
                    <a:lumMod val="75000"/>
                    <a:lumOff val="25000"/>
                  </a:schemeClr>
                </a:solidFill>
              </a:rPr>
              <a:t> </a:t>
            </a:r>
            <a:r>
              <a:rPr lang="it-IT" sz="3200" b="1" dirty="0" err="1">
                <a:solidFill>
                  <a:schemeClr val="tx2">
                    <a:lumMod val="75000"/>
                    <a:lumOff val="25000"/>
                  </a:schemeClr>
                </a:solidFill>
              </a:rPr>
              <a:t>was</a:t>
            </a:r>
            <a:r>
              <a:rPr lang="it-IT" sz="3200" b="1" dirty="0">
                <a:solidFill>
                  <a:schemeClr val="tx2">
                    <a:lumMod val="75000"/>
                    <a:lumOff val="25000"/>
                  </a:schemeClr>
                </a:solidFill>
              </a:rPr>
              <a:t> a «</a:t>
            </a:r>
            <a:r>
              <a:rPr lang="it-IT" sz="3200" b="1" dirty="0" err="1">
                <a:solidFill>
                  <a:schemeClr val="tx2">
                    <a:lumMod val="75000"/>
                    <a:lumOff val="25000"/>
                  </a:schemeClr>
                </a:solidFill>
              </a:rPr>
              <a:t>German</a:t>
            </a:r>
            <a:r>
              <a:rPr lang="it-IT" sz="3200" b="1" dirty="0">
                <a:solidFill>
                  <a:schemeClr val="tx2">
                    <a:lumMod val="75000"/>
                    <a:lumOff val="25000"/>
                  </a:schemeClr>
                </a:solidFill>
              </a:rPr>
              <a:t> Bodyguard»</a:t>
            </a:r>
          </a:p>
        </p:txBody>
      </p:sp>
      <p:sp>
        <p:nvSpPr>
          <p:cNvPr id="36" name="CasellaDiTesto 35">
            <a:extLst>
              <a:ext uri="{FF2B5EF4-FFF2-40B4-BE49-F238E27FC236}">
                <a16:creationId xmlns:a16="http://schemas.microsoft.com/office/drawing/2014/main" id="{FC622CBC-3667-40EF-817D-BCC04E7513BD}"/>
              </a:ext>
            </a:extLst>
          </p:cNvPr>
          <p:cNvSpPr txBox="1"/>
          <p:nvPr/>
        </p:nvSpPr>
        <p:spPr>
          <a:xfrm>
            <a:off x="-2" y="5609813"/>
            <a:ext cx="5614746" cy="1200329"/>
          </a:xfrm>
          <a:prstGeom prst="rect">
            <a:avLst/>
          </a:prstGeom>
          <a:noFill/>
        </p:spPr>
        <p:txBody>
          <a:bodyPr wrap="square">
            <a:spAutoFit/>
          </a:bodyPr>
          <a:lstStyle/>
          <a:p>
            <a:r>
              <a:rPr lang="it-IT" dirty="0"/>
              <a:t>Photo: https://www.google.com/search?q=germani%20corporis%20custodes&amp;tbm=isch&amp;tbs=il:cl&amp;rlz=1C1CHBD_itIT831IT831&amp;hl=it&amp;sa=X&amp;ved=0CAAQ1vwEahcKEwi4k9211</a:t>
            </a:r>
          </a:p>
        </p:txBody>
      </p:sp>
    </p:spTree>
    <p:extLst>
      <p:ext uri="{BB962C8B-B14F-4D97-AF65-F5344CB8AC3E}">
        <p14:creationId xmlns:p14="http://schemas.microsoft.com/office/powerpoint/2010/main" val="426107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D9D89B5-CCAB-4617-B70E-501DBE3C8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C0E4A17F-004A-486E-91C6-B2CA00E46B93}"/>
              </a:ext>
            </a:extLst>
          </p:cNvPr>
          <p:cNvSpPr>
            <a:spLocks noGrp="1"/>
          </p:cNvSpPr>
          <p:nvPr>
            <p:ph type="title"/>
          </p:nvPr>
        </p:nvSpPr>
        <p:spPr>
          <a:xfrm>
            <a:off x="917275" y="4583953"/>
            <a:ext cx="4685857" cy="1465973"/>
          </a:xfrm>
        </p:spPr>
        <p:txBody>
          <a:bodyPr anchor="t">
            <a:normAutofit/>
          </a:bodyPr>
          <a:lstStyle/>
          <a:p>
            <a:r>
              <a:rPr lang="it-IT" sz="2800"/>
              <a:t> </a:t>
            </a:r>
          </a:p>
        </p:txBody>
      </p:sp>
      <p:pic>
        <p:nvPicPr>
          <p:cNvPr id="7" name="Immagine 6" descr="Immagine che contiene pietra&#10;&#10;Descrizione generata automaticamente">
            <a:extLst>
              <a:ext uri="{FF2B5EF4-FFF2-40B4-BE49-F238E27FC236}">
                <a16:creationId xmlns:a16="http://schemas.microsoft.com/office/drawing/2014/main" id="{F0779439-6CE7-4054-9C23-2EC60C786A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679"/>
            <a:ext cx="12192000" cy="4244759"/>
          </a:xfrm>
          <a:prstGeom prst="rect">
            <a:avLst/>
          </a:prstGeom>
        </p:spPr>
      </p:pic>
      <p:sp>
        <p:nvSpPr>
          <p:cNvPr id="3" name="Segnaposto contenuto 2">
            <a:extLst>
              <a:ext uri="{FF2B5EF4-FFF2-40B4-BE49-F238E27FC236}">
                <a16:creationId xmlns:a16="http://schemas.microsoft.com/office/drawing/2014/main" id="{40E25C7F-747C-4728-AA86-28492C939139}"/>
              </a:ext>
            </a:extLst>
          </p:cNvPr>
          <p:cNvSpPr>
            <a:spLocks noGrp="1"/>
          </p:cNvSpPr>
          <p:nvPr>
            <p:ph idx="1"/>
          </p:nvPr>
        </p:nvSpPr>
        <p:spPr>
          <a:xfrm>
            <a:off x="6096000" y="4583953"/>
            <a:ext cx="5638800" cy="1465973"/>
          </a:xfrm>
        </p:spPr>
        <p:txBody>
          <a:bodyPr>
            <a:normAutofit/>
          </a:bodyPr>
          <a:lstStyle/>
          <a:p>
            <a:endParaRPr lang="it-IT" sz="1400"/>
          </a:p>
          <a:p>
            <a:endParaRPr lang="it-IT" sz="1400"/>
          </a:p>
        </p:txBody>
      </p:sp>
      <p:sp>
        <p:nvSpPr>
          <p:cNvPr id="30" name="Rectangle 29">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a:extLst>
              <a:ext uri="{FF2B5EF4-FFF2-40B4-BE49-F238E27FC236}">
                <a16:creationId xmlns:a16="http://schemas.microsoft.com/office/drawing/2014/main" id="{A5C4DE50-8A61-4E7B-BBBD-141175EDA307}"/>
              </a:ext>
            </a:extLst>
          </p:cNvPr>
          <p:cNvSpPr txBox="1"/>
          <p:nvPr/>
        </p:nvSpPr>
        <p:spPr>
          <a:xfrm rot="10800000" flipV="1">
            <a:off x="-86498" y="4290137"/>
            <a:ext cx="12278497" cy="646331"/>
          </a:xfrm>
          <a:prstGeom prst="rect">
            <a:avLst/>
          </a:prstGeom>
          <a:noFill/>
        </p:spPr>
        <p:txBody>
          <a:bodyPr wrap="square">
            <a:spAutoFit/>
          </a:bodyPr>
          <a:lstStyle/>
          <a:p>
            <a:pPr>
              <a:spcAft>
                <a:spcPts val="600"/>
              </a:spcAft>
            </a:pPr>
            <a:r>
              <a:rPr lang="it-IT" dirty="0"/>
              <a:t>https://commons.wikimedia.org/wiki/File:Gabinetto_segreto,_iscrizione_greca_per_una_certa_TATIA_(copia_moderna_di_orig._ai_Musei_Vaticani_con_aggiunta_di_decorazioni_laterali)_inv._4578.jpg</a:t>
            </a:r>
          </a:p>
        </p:txBody>
      </p:sp>
      <p:sp>
        <p:nvSpPr>
          <p:cNvPr id="13" name="CasellaDiTesto 12">
            <a:extLst>
              <a:ext uri="{FF2B5EF4-FFF2-40B4-BE49-F238E27FC236}">
                <a16:creationId xmlns:a16="http://schemas.microsoft.com/office/drawing/2014/main" id="{D287CD14-3C40-454D-BF1F-551883AF2E24}"/>
              </a:ext>
            </a:extLst>
          </p:cNvPr>
          <p:cNvSpPr txBox="1"/>
          <p:nvPr/>
        </p:nvSpPr>
        <p:spPr>
          <a:xfrm>
            <a:off x="2520778" y="5121711"/>
            <a:ext cx="8056605" cy="646331"/>
          </a:xfrm>
          <a:prstGeom prst="rect">
            <a:avLst/>
          </a:prstGeom>
          <a:noFill/>
        </p:spPr>
        <p:txBody>
          <a:bodyPr wrap="square" rtlCol="0">
            <a:spAutoFit/>
          </a:bodyPr>
          <a:lstStyle/>
          <a:p>
            <a:pPr>
              <a:spcAft>
                <a:spcPts val="600"/>
              </a:spcAft>
            </a:pPr>
            <a:r>
              <a:rPr lang="it-IT" sz="3600" b="1" dirty="0">
                <a:solidFill>
                  <a:schemeClr val="tx2">
                    <a:lumMod val="50000"/>
                    <a:lumOff val="50000"/>
                  </a:schemeClr>
                </a:solidFill>
              </a:rPr>
              <a:t>4)  Foreign </a:t>
            </a:r>
            <a:r>
              <a:rPr lang="it-IT" sz="3600" b="1" dirty="0" err="1">
                <a:solidFill>
                  <a:schemeClr val="tx2">
                    <a:lumMod val="50000"/>
                    <a:lumOff val="50000"/>
                  </a:schemeClr>
                </a:solidFill>
              </a:rPr>
              <a:t>languages</a:t>
            </a:r>
            <a:r>
              <a:rPr lang="it-IT" sz="3600" b="1" dirty="0">
                <a:solidFill>
                  <a:schemeClr val="tx2">
                    <a:lumMod val="50000"/>
                    <a:lumOff val="50000"/>
                  </a:schemeClr>
                </a:solidFill>
              </a:rPr>
              <a:t> in Rome</a:t>
            </a:r>
          </a:p>
        </p:txBody>
      </p:sp>
    </p:spTree>
    <p:extLst>
      <p:ext uri="{BB962C8B-B14F-4D97-AF65-F5344CB8AC3E}">
        <p14:creationId xmlns:p14="http://schemas.microsoft.com/office/powerpoint/2010/main" val="44561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7C2EDD57-A6AF-4C75-9E04-0F8F4D565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AA7FE-02D8-4A32-8A5D-F26FBEEE1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C111FC-6A33-43DC-B98B-D3D341F4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9567" y="116580"/>
            <a:ext cx="6346209"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3DE73B-0A74-4051-8584-9A228FCC3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09586" y="2471590"/>
            <a:ext cx="2659780"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79E83F3-34D7-4570-A7FD-15F66C3A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27307E9-672D-45EE-9D6C-53CDC6410E6B}"/>
              </a:ext>
            </a:extLst>
          </p:cNvPr>
          <p:cNvSpPr>
            <a:spLocks noGrp="1"/>
          </p:cNvSpPr>
          <p:nvPr>
            <p:ph type="title"/>
          </p:nvPr>
        </p:nvSpPr>
        <p:spPr>
          <a:xfrm>
            <a:off x="314863" y="1192395"/>
            <a:ext cx="5545841" cy="5236728"/>
          </a:xfrm>
        </p:spPr>
        <p:txBody>
          <a:bodyPr vert="horz" lIns="0" tIns="0" rIns="0" bIns="0" rtlCol="0" anchor="b">
            <a:normAutofit/>
          </a:bodyPr>
          <a:lstStyle/>
          <a:p>
            <a:pPr fontAlgn="base">
              <a:lnSpc>
                <a:spcPct val="90000"/>
              </a:lnSpc>
              <a:spcAft>
                <a:spcPts val="0"/>
              </a:spcAft>
            </a:pPr>
            <a:r>
              <a:rPr lang="en-US" sz="1600" u="none" strike="noStrike" spc="750" dirty="0">
                <a:solidFill>
                  <a:schemeClr val="bg1"/>
                </a:solidFill>
                <a:effectLst/>
              </a:rPr>
              <a:t>Era molto </a:t>
            </a:r>
            <a:r>
              <a:rPr lang="en-US" sz="1600" u="none" strike="noStrike" spc="750" dirty="0" err="1">
                <a:solidFill>
                  <a:schemeClr val="bg1"/>
                </a:solidFill>
                <a:effectLst/>
              </a:rPr>
              <a:t>diffuso</a:t>
            </a:r>
            <a:r>
              <a:rPr lang="en-US" sz="1600" u="none" strike="noStrike" spc="750" dirty="0">
                <a:solidFill>
                  <a:schemeClr val="bg1"/>
                </a:solidFill>
                <a:effectLst/>
              </a:rPr>
              <a:t>.</a:t>
            </a:r>
            <a:br>
              <a:rPr lang="en-US" sz="1600" u="none" strike="noStrike" spc="750" dirty="0">
                <a:solidFill>
                  <a:schemeClr val="bg1"/>
                </a:solidFill>
                <a:effectLst/>
              </a:rPr>
            </a:br>
            <a:r>
              <a:rPr lang="en-US" sz="1600" u="none" strike="noStrike" spc="750" dirty="0">
                <a:solidFill>
                  <a:schemeClr val="bg1"/>
                </a:solidFill>
                <a:effectLst/>
              </a:rPr>
              <a:t>Il </a:t>
            </a:r>
            <a:r>
              <a:rPr lang="en-US" sz="1600" u="none" strike="noStrike" spc="750" dirty="0" err="1">
                <a:solidFill>
                  <a:schemeClr val="bg1"/>
                </a:solidFill>
                <a:effectLst/>
              </a:rPr>
              <a:t>più</a:t>
            </a:r>
            <a:r>
              <a:rPr lang="en-US" sz="1600" u="none" strike="noStrike" spc="750" dirty="0">
                <a:solidFill>
                  <a:schemeClr val="bg1"/>
                </a:solidFill>
                <a:effectLst/>
              </a:rPr>
              <a:t> </a:t>
            </a:r>
            <a:r>
              <a:rPr lang="en-US" sz="1600" u="none" strike="noStrike" spc="750" dirty="0" err="1">
                <a:solidFill>
                  <a:schemeClr val="bg1"/>
                </a:solidFill>
                <a:effectLst/>
              </a:rPr>
              <a:t>frequente</a:t>
            </a:r>
            <a:r>
              <a:rPr lang="en-US" sz="1600" u="none" strike="noStrike" spc="750" dirty="0">
                <a:solidFill>
                  <a:schemeClr val="bg1"/>
                </a:solidFill>
                <a:effectLst/>
              </a:rPr>
              <a:t> era </a:t>
            </a:r>
            <a:r>
              <a:rPr lang="en-US" sz="1600" u="none" strike="noStrike" spc="750" dirty="0" err="1">
                <a:solidFill>
                  <a:srgbClr val="FFFF00"/>
                </a:solidFill>
                <a:effectLst/>
              </a:rPr>
              <a:t>latino</a:t>
            </a:r>
            <a:r>
              <a:rPr lang="en-US" sz="1600" spc="750" dirty="0">
                <a:solidFill>
                  <a:srgbClr val="FFFF00"/>
                </a:solidFill>
              </a:rPr>
              <a:t>/</a:t>
            </a:r>
            <a:r>
              <a:rPr lang="en-US" sz="1600" u="none" strike="noStrike" spc="750" dirty="0">
                <a:solidFill>
                  <a:srgbClr val="FFFF00"/>
                </a:solidFill>
                <a:effectLst/>
              </a:rPr>
              <a:t> </a:t>
            </a:r>
            <a:r>
              <a:rPr lang="en-US" sz="1600" u="none" strike="noStrike" spc="750" dirty="0" err="1">
                <a:solidFill>
                  <a:srgbClr val="FFFF00"/>
                </a:solidFill>
                <a:effectLst/>
              </a:rPr>
              <a:t>greco</a:t>
            </a:r>
            <a:br>
              <a:rPr lang="en-US" sz="1600" u="none" strike="noStrike" spc="750" dirty="0">
                <a:solidFill>
                  <a:schemeClr val="bg1"/>
                </a:solidFill>
                <a:effectLst/>
              </a:rPr>
            </a:br>
            <a:br>
              <a:rPr lang="en-US" sz="1600" u="none" strike="noStrike" spc="750" dirty="0">
                <a:solidFill>
                  <a:schemeClr val="bg1"/>
                </a:solidFill>
                <a:effectLst/>
              </a:rPr>
            </a:br>
            <a:r>
              <a:rPr lang="en-US" sz="1600" u="none" strike="noStrike" spc="750" dirty="0">
                <a:solidFill>
                  <a:schemeClr val="bg1"/>
                </a:solidFill>
                <a:effectLst/>
              </a:rPr>
              <a:t>Si diffuse </a:t>
            </a:r>
            <a:r>
              <a:rPr lang="en-US" sz="1600" u="none" strike="noStrike" spc="750" dirty="0" err="1">
                <a:solidFill>
                  <a:schemeClr val="bg1"/>
                </a:solidFill>
                <a:effectLst/>
              </a:rPr>
              <a:t>anche</a:t>
            </a:r>
            <a:r>
              <a:rPr lang="en-US" sz="1600" u="none" strike="noStrike" spc="750" dirty="0">
                <a:solidFill>
                  <a:schemeClr val="bg1"/>
                </a:solidFill>
                <a:effectLst/>
              </a:rPr>
              <a:t> la Diglossia (</a:t>
            </a:r>
            <a:r>
              <a:rPr lang="en-US" sz="1600" u="none" strike="noStrike" spc="750" dirty="0" err="1">
                <a:solidFill>
                  <a:schemeClr val="bg1"/>
                </a:solidFill>
                <a:effectLst/>
              </a:rPr>
              <a:t>l’uso</a:t>
            </a:r>
            <a:r>
              <a:rPr lang="en-US" sz="1600" u="none" strike="noStrike" spc="750" dirty="0">
                <a:solidFill>
                  <a:schemeClr val="bg1"/>
                </a:solidFill>
                <a:effectLst/>
              </a:rPr>
              <a:t> </a:t>
            </a:r>
            <a:r>
              <a:rPr lang="en-US" sz="1600" u="none" strike="noStrike" spc="750" dirty="0" err="1">
                <a:solidFill>
                  <a:schemeClr val="bg1"/>
                </a:solidFill>
                <a:effectLst/>
              </a:rPr>
              <a:t>differenziato</a:t>
            </a:r>
            <a:r>
              <a:rPr lang="en-US" sz="1600" u="none" strike="noStrike" spc="750" dirty="0">
                <a:solidFill>
                  <a:schemeClr val="bg1"/>
                </a:solidFill>
                <a:effectLst/>
              </a:rPr>
              <a:t> </a:t>
            </a:r>
            <a:r>
              <a:rPr lang="en-US" sz="1600" u="none" strike="noStrike" spc="750" dirty="0" err="1">
                <a:solidFill>
                  <a:schemeClr val="bg1"/>
                </a:solidFill>
                <a:effectLst/>
              </a:rPr>
              <a:t>delle</a:t>
            </a:r>
            <a:r>
              <a:rPr lang="en-US" sz="1600" u="none" strike="noStrike" spc="750" dirty="0">
                <a:solidFill>
                  <a:schemeClr val="bg1"/>
                </a:solidFill>
                <a:effectLst/>
              </a:rPr>
              <a:t> lingue a </a:t>
            </a:r>
            <a:r>
              <a:rPr lang="en-US" sz="1600" u="none" strike="noStrike" spc="750" dirty="0" err="1">
                <a:solidFill>
                  <a:schemeClr val="bg1"/>
                </a:solidFill>
                <a:effectLst/>
              </a:rPr>
              <a:t>seconda</a:t>
            </a:r>
            <a:r>
              <a:rPr lang="en-US" sz="1600" u="none" strike="noStrike" spc="750" dirty="0">
                <a:solidFill>
                  <a:schemeClr val="bg1"/>
                </a:solidFill>
                <a:effectLst/>
              </a:rPr>
              <a:t> </a:t>
            </a:r>
            <a:r>
              <a:rPr lang="en-US" sz="1600" u="none" strike="noStrike" spc="750" dirty="0" err="1">
                <a:solidFill>
                  <a:schemeClr val="bg1"/>
                </a:solidFill>
                <a:effectLst/>
              </a:rPr>
              <a:t>dei</a:t>
            </a:r>
            <a:r>
              <a:rPr lang="en-US" sz="1600" u="none" strike="noStrike" spc="750" dirty="0">
                <a:solidFill>
                  <a:schemeClr val="bg1"/>
                </a:solidFill>
                <a:effectLst/>
              </a:rPr>
              <a:t> </a:t>
            </a:r>
            <a:r>
              <a:rPr lang="en-US" sz="1600" u="none" strike="noStrike" spc="750" dirty="0" err="1">
                <a:solidFill>
                  <a:schemeClr val="bg1"/>
                </a:solidFill>
                <a:effectLst/>
              </a:rPr>
              <a:t>contesti</a:t>
            </a:r>
            <a:r>
              <a:rPr lang="en-US" sz="1600" u="none" strike="noStrike" spc="750" dirty="0">
                <a:solidFill>
                  <a:schemeClr val="bg1"/>
                </a:solidFill>
                <a:effectLst/>
              </a:rPr>
              <a:t>)</a:t>
            </a:r>
            <a:br>
              <a:rPr lang="en-US" sz="1600" u="none" strike="noStrike" spc="750" dirty="0">
                <a:solidFill>
                  <a:schemeClr val="bg1"/>
                </a:solidFill>
                <a:effectLst/>
              </a:rPr>
            </a:br>
            <a:br>
              <a:rPr lang="en-US" sz="1600" u="none" strike="noStrike" spc="750" dirty="0">
                <a:solidFill>
                  <a:schemeClr val="bg1"/>
                </a:solidFill>
                <a:effectLst/>
              </a:rPr>
            </a:br>
            <a:r>
              <a:rPr lang="en-US" sz="1600" u="none" strike="noStrike" spc="750" dirty="0">
                <a:solidFill>
                  <a:schemeClr val="bg1"/>
                </a:solidFill>
                <a:effectLst/>
              </a:rPr>
              <a:t>I </a:t>
            </a:r>
            <a:r>
              <a:rPr lang="en-US" sz="1600" u="none" strike="noStrike" spc="750" dirty="0" err="1">
                <a:solidFill>
                  <a:schemeClr val="bg1"/>
                </a:solidFill>
                <a:effectLst/>
              </a:rPr>
              <a:t>lapicidi</a:t>
            </a:r>
            <a:r>
              <a:rPr lang="en-US" sz="1600" u="none" strike="noStrike" spc="750" dirty="0">
                <a:solidFill>
                  <a:schemeClr val="bg1"/>
                </a:solidFill>
                <a:effectLst/>
              </a:rPr>
              <a:t> </a:t>
            </a:r>
            <a:r>
              <a:rPr lang="en-US" sz="1600" u="none" strike="noStrike" spc="750" dirty="0" err="1">
                <a:solidFill>
                  <a:schemeClr val="bg1"/>
                </a:solidFill>
                <a:effectLst/>
              </a:rPr>
              <a:t>spesso</a:t>
            </a:r>
            <a:r>
              <a:rPr lang="en-US" sz="1600" u="none" strike="noStrike" spc="750" dirty="0">
                <a:solidFill>
                  <a:schemeClr val="bg1"/>
                </a:solidFill>
                <a:effectLst/>
              </a:rPr>
              <a:t> non </a:t>
            </a:r>
            <a:r>
              <a:rPr lang="en-US" sz="1600" u="none" strike="noStrike" spc="750" dirty="0" err="1">
                <a:solidFill>
                  <a:schemeClr val="bg1"/>
                </a:solidFill>
                <a:effectLst/>
              </a:rPr>
              <a:t>conoscevano</a:t>
            </a:r>
            <a:r>
              <a:rPr lang="en-US" sz="1600" u="none" strike="noStrike" spc="750" dirty="0">
                <a:solidFill>
                  <a:schemeClr val="bg1"/>
                </a:solidFill>
                <a:effectLst/>
              </a:rPr>
              <a:t> </a:t>
            </a:r>
            <a:r>
              <a:rPr lang="en-US" sz="1600" u="none" strike="noStrike" spc="750" dirty="0" err="1">
                <a:solidFill>
                  <a:schemeClr val="bg1"/>
                </a:solidFill>
                <a:effectLst/>
              </a:rPr>
              <a:t>ambedue</a:t>
            </a:r>
            <a:r>
              <a:rPr lang="en-US" sz="1600" u="none" strike="noStrike" spc="750" dirty="0">
                <a:solidFill>
                  <a:schemeClr val="bg1"/>
                </a:solidFill>
                <a:effectLst/>
              </a:rPr>
              <a:t> le lingue e </a:t>
            </a:r>
            <a:r>
              <a:rPr lang="en-US" sz="1600" u="none" strike="noStrike" spc="750" dirty="0" err="1">
                <a:solidFill>
                  <a:schemeClr val="bg1"/>
                </a:solidFill>
                <a:effectLst/>
              </a:rPr>
              <a:t>si</a:t>
            </a:r>
            <a:r>
              <a:rPr lang="en-US" sz="1600" u="none" strike="noStrike" spc="750" dirty="0">
                <a:solidFill>
                  <a:schemeClr val="bg1"/>
                </a:solidFill>
                <a:effectLst/>
              </a:rPr>
              <a:t> </a:t>
            </a:r>
            <a:r>
              <a:rPr lang="en-US" sz="1600" u="none" strike="noStrike" spc="750" dirty="0" err="1">
                <a:solidFill>
                  <a:schemeClr val="bg1"/>
                </a:solidFill>
                <a:effectLst/>
              </a:rPr>
              <a:t>limitavano</a:t>
            </a:r>
            <a:r>
              <a:rPr lang="en-US" sz="1600" u="none" strike="noStrike" spc="750" dirty="0">
                <a:solidFill>
                  <a:schemeClr val="bg1"/>
                </a:solidFill>
                <a:effectLst/>
              </a:rPr>
              <a:t> a </a:t>
            </a:r>
            <a:r>
              <a:rPr lang="en-US" sz="1600" u="none" strike="noStrike" spc="750" dirty="0" err="1">
                <a:solidFill>
                  <a:schemeClr val="bg1"/>
                </a:solidFill>
                <a:effectLst/>
              </a:rPr>
              <a:t>traslitterare</a:t>
            </a:r>
            <a:br>
              <a:rPr lang="en-US" sz="1600" u="none" strike="noStrike" spc="750" dirty="0">
                <a:solidFill>
                  <a:schemeClr val="bg1"/>
                </a:solidFill>
                <a:effectLst/>
              </a:rPr>
            </a:br>
            <a:br>
              <a:rPr lang="en-US" sz="1600" u="none" strike="noStrike" spc="750" dirty="0">
                <a:solidFill>
                  <a:schemeClr val="bg1"/>
                </a:solidFill>
                <a:effectLst/>
              </a:rPr>
            </a:br>
            <a:r>
              <a:rPr lang="en-US" sz="1600" u="none" strike="noStrike" spc="750" dirty="0" err="1">
                <a:solidFill>
                  <a:schemeClr val="bg1"/>
                </a:solidFill>
                <a:effectLst/>
              </a:rPr>
              <a:t>Esistevano</a:t>
            </a:r>
            <a:r>
              <a:rPr lang="en-US" sz="1600" u="none" strike="noStrike" spc="750" dirty="0">
                <a:solidFill>
                  <a:schemeClr val="bg1"/>
                </a:solidFill>
                <a:effectLst/>
              </a:rPr>
              <a:t> </a:t>
            </a:r>
            <a:r>
              <a:rPr lang="en-US" sz="1600" u="none" strike="noStrike" spc="750" dirty="0" err="1">
                <a:solidFill>
                  <a:schemeClr val="bg1"/>
                </a:solidFill>
                <a:effectLst/>
              </a:rPr>
              <a:t>altri</a:t>
            </a:r>
            <a:r>
              <a:rPr lang="en-US" sz="1600" u="none" strike="noStrike" spc="750" dirty="0">
                <a:solidFill>
                  <a:schemeClr val="bg1"/>
                </a:solidFill>
                <a:effectLst/>
              </a:rPr>
              <a:t> FORME DI </a:t>
            </a:r>
            <a:r>
              <a:rPr lang="en-US" sz="1600" u="none" strike="noStrike" spc="750" dirty="0" err="1">
                <a:solidFill>
                  <a:schemeClr val="bg1"/>
                </a:solidFill>
                <a:effectLst/>
              </a:rPr>
              <a:t>bilinguismo</a:t>
            </a:r>
            <a:r>
              <a:rPr lang="en-US" sz="1600" u="none" strike="noStrike" spc="750" dirty="0">
                <a:solidFill>
                  <a:schemeClr val="bg1"/>
                </a:solidFill>
                <a:effectLst/>
              </a:rPr>
              <a:t> piu’ rare (per es. </a:t>
            </a:r>
            <a:r>
              <a:rPr lang="en-US" sz="1600" u="none" strike="noStrike" spc="750" dirty="0" err="1">
                <a:solidFill>
                  <a:srgbClr val="FFFF00"/>
                </a:solidFill>
                <a:effectLst/>
              </a:rPr>
              <a:t>latino</a:t>
            </a:r>
            <a:r>
              <a:rPr lang="en-US" sz="1600" u="none" strike="noStrike" spc="750" dirty="0">
                <a:solidFill>
                  <a:srgbClr val="FFFF00"/>
                </a:solidFill>
                <a:effectLst/>
              </a:rPr>
              <a:t>/</a:t>
            </a:r>
            <a:r>
              <a:rPr lang="en-US" sz="1600" u="none" strike="noStrike" spc="750" dirty="0" err="1">
                <a:solidFill>
                  <a:srgbClr val="FFFF00"/>
                </a:solidFill>
                <a:effectLst/>
              </a:rPr>
              <a:t>egiziano</a:t>
            </a:r>
            <a:r>
              <a:rPr lang="en-US" sz="1600" u="none" strike="noStrike" spc="750" dirty="0">
                <a:solidFill>
                  <a:srgbClr val="FFFF00"/>
                </a:solidFill>
                <a:effectLst/>
              </a:rPr>
              <a:t>, </a:t>
            </a:r>
            <a:r>
              <a:rPr lang="en-US" sz="1600" u="none" strike="noStrike" spc="750" dirty="0" err="1">
                <a:solidFill>
                  <a:srgbClr val="FFFF00"/>
                </a:solidFill>
                <a:effectLst/>
              </a:rPr>
              <a:t>latino</a:t>
            </a:r>
            <a:r>
              <a:rPr lang="en-US" sz="1600" u="none" strike="noStrike" spc="750" dirty="0">
                <a:solidFill>
                  <a:srgbClr val="FFFF00"/>
                </a:solidFill>
                <a:effectLst/>
              </a:rPr>
              <a:t>/</a:t>
            </a:r>
            <a:r>
              <a:rPr lang="en-US" sz="1600" u="none" strike="noStrike" spc="750" dirty="0" err="1">
                <a:solidFill>
                  <a:srgbClr val="FFFF00"/>
                </a:solidFill>
                <a:effectLst/>
              </a:rPr>
              <a:t>armeno</a:t>
            </a:r>
            <a:r>
              <a:rPr lang="en-US" sz="1600" u="none" strike="noStrike" spc="750" dirty="0">
                <a:solidFill>
                  <a:schemeClr val="bg1"/>
                </a:solidFill>
                <a:effectLst/>
              </a:rPr>
              <a:t>), </a:t>
            </a:r>
            <a:r>
              <a:rPr lang="en-US" sz="1600" u="none" strike="noStrike" spc="750" dirty="0" err="1">
                <a:solidFill>
                  <a:schemeClr val="bg1"/>
                </a:solidFill>
                <a:effectLst/>
              </a:rPr>
              <a:t>spesso</a:t>
            </a:r>
            <a:r>
              <a:rPr lang="en-US" sz="1600" u="none" strike="noStrike" spc="750" dirty="0">
                <a:solidFill>
                  <a:schemeClr val="bg1"/>
                </a:solidFill>
                <a:effectLst/>
              </a:rPr>
              <a:t> </a:t>
            </a:r>
            <a:r>
              <a:rPr lang="en-US" sz="1600" u="none" strike="noStrike" spc="750" dirty="0" err="1">
                <a:solidFill>
                  <a:schemeClr val="bg1"/>
                </a:solidFill>
                <a:effectLst/>
              </a:rPr>
              <a:t>utilizzate</a:t>
            </a:r>
            <a:r>
              <a:rPr lang="en-US" sz="1600" u="none" strike="noStrike" spc="750" dirty="0">
                <a:solidFill>
                  <a:schemeClr val="bg1"/>
                </a:solidFill>
                <a:effectLst/>
              </a:rPr>
              <a:t> per </a:t>
            </a:r>
            <a:r>
              <a:rPr lang="en-US" sz="1600" u="none" strike="noStrike" spc="750" dirty="0" err="1">
                <a:solidFill>
                  <a:schemeClr val="bg1"/>
                </a:solidFill>
                <a:effectLst/>
              </a:rPr>
              <a:t>assicurare</a:t>
            </a:r>
            <a:r>
              <a:rPr lang="en-US" sz="1600" u="none" strike="noStrike" spc="750" dirty="0">
                <a:solidFill>
                  <a:schemeClr val="bg1"/>
                </a:solidFill>
                <a:effectLst/>
              </a:rPr>
              <a:t> </a:t>
            </a:r>
            <a:r>
              <a:rPr lang="en-US" sz="1600" u="none" strike="noStrike" spc="750" dirty="0" err="1">
                <a:solidFill>
                  <a:schemeClr val="bg1"/>
                </a:solidFill>
                <a:effectLst/>
              </a:rPr>
              <a:t>gli</a:t>
            </a:r>
            <a:r>
              <a:rPr lang="en-US" sz="1600" u="none" strike="noStrike" spc="750" dirty="0">
                <a:solidFill>
                  <a:schemeClr val="bg1"/>
                </a:solidFill>
                <a:effectLst/>
              </a:rPr>
              <a:t> </a:t>
            </a:r>
            <a:r>
              <a:rPr lang="en-US" sz="1600" u="none" strike="noStrike" spc="750" dirty="0" err="1">
                <a:solidFill>
                  <a:schemeClr val="bg1"/>
                </a:solidFill>
                <a:effectLst/>
              </a:rPr>
              <a:t>scambi</a:t>
            </a:r>
            <a:r>
              <a:rPr lang="en-US" sz="1600" u="none" strike="noStrike" spc="750" dirty="0">
                <a:solidFill>
                  <a:schemeClr val="bg1"/>
                </a:solidFill>
                <a:effectLst/>
              </a:rPr>
              <a:t> </a:t>
            </a:r>
            <a:r>
              <a:rPr lang="en-US" sz="1600" u="none" strike="noStrike" spc="750" dirty="0" err="1">
                <a:solidFill>
                  <a:schemeClr val="bg1"/>
                </a:solidFill>
                <a:effectLst/>
              </a:rPr>
              <a:t>commerciali</a:t>
            </a:r>
            <a:r>
              <a:rPr lang="en-US" sz="1600" spc="750" dirty="0">
                <a:solidFill>
                  <a:schemeClr val="bg1"/>
                </a:solidFill>
              </a:rPr>
              <a:t> (</a:t>
            </a:r>
            <a:r>
              <a:rPr lang="en-US" sz="1600" spc="750" dirty="0" err="1">
                <a:solidFill>
                  <a:schemeClr val="bg1"/>
                </a:solidFill>
              </a:rPr>
              <a:t>vd</a:t>
            </a:r>
            <a:r>
              <a:rPr lang="en-US" sz="1600" spc="750" dirty="0">
                <a:solidFill>
                  <a:schemeClr val="bg1"/>
                </a:solidFill>
              </a:rPr>
              <a:t>. </a:t>
            </a:r>
            <a:r>
              <a:rPr lang="en-US" sz="1600" spc="750" dirty="0" err="1">
                <a:solidFill>
                  <a:srgbClr val="FFFF00"/>
                </a:solidFill>
              </a:rPr>
              <a:t>L’aramaico</a:t>
            </a:r>
            <a:r>
              <a:rPr lang="en-US" sz="1600" spc="750" dirty="0">
                <a:solidFill>
                  <a:schemeClr val="bg1"/>
                </a:solidFill>
              </a:rPr>
              <a:t> per </a:t>
            </a:r>
            <a:r>
              <a:rPr lang="en-US" sz="1600" spc="750" dirty="0" err="1">
                <a:solidFill>
                  <a:schemeClr val="bg1"/>
                </a:solidFill>
              </a:rPr>
              <a:t>gli</a:t>
            </a:r>
            <a:r>
              <a:rPr lang="en-US" sz="1600" spc="750" dirty="0">
                <a:solidFill>
                  <a:schemeClr val="bg1"/>
                </a:solidFill>
              </a:rPr>
              <a:t> </a:t>
            </a:r>
            <a:r>
              <a:rPr lang="en-US" sz="1600" spc="750" dirty="0" err="1">
                <a:solidFill>
                  <a:schemeClr val="bg1"/>
                </a:solidFill>
              </a:rPr>
              <a:t>Ebrei</a:t>
            </a:r>
            <a:r>
              <a:rPr lang="en-US" sz="1600" spc="750" dirty="0">
                <a:solidFill>
                  <a:schemeClr val="bg1"/>
                </a:solidFill>
              </a:rPr>
              <a:t>)</a:t>
            </a:r>
          </a:p>
        </p:txBody>
      </p:sp>
      <p:sp>
        <p:nvSpPr>
          <p:cNvPr id="10" name="Content Placeholder 9">
            <a:extLst>
              <a:ext uri="{FF2B5EF4-FFF2-40B4-BE49-F238E27FC236}">
                <a16:creationId xmlns:a16="http://schemas.microsoft.com/office/drawing/2014/main" id="{25D6C356-E31D-4911-8611-5DDB019C0DC0}"/>
              </a:ext>
            </a:extLst>
          </p:cNvPr>
          <p:cNvSpPr>
            <a:spLocks noGrp="1"/>
          </p:cNvSpPr>
          <p:nvPr>
            <p:ph idx="1"/>
          </p:nvPr>
        </p:nvSpPr>
        <p:spPr>
          <a:xfrm>
            <a:off x="181757" y="82917"/>
            <a:ext cx="5545840" cy="1647030"/>
          </a:xfrm>
        </p:spPr>
        <p:txBody>
          <a:bodyPr vert="horz" lIns="0" tIns="0" rIns="0" bIns="0" rtlCol="0">
            <a:normAutofit/>
          </a:bodyPr>
          <a:lstStyle/>
          <a:p>
            <a:pPr marL="0" indent="0">
              <a:lnSpc>
                <a:spcPct val="150000"/>
              </a:lnSpc>
              <a:buNone/>
            </a:pPr>
            <a:endParaRPr lang="en-US" sz="1400" b="1" cap="all" spc="600" dirty="0">
              <a:solidFill>
                <a:schemeClr val="bg1"/>
              </a:solidFill>
            </a:endParaRPr>
          </a:p>
          <a:p>
            <a:pPr marL="0" indent="0">
              <a:lnSpc>
                <a:spcPct val="150000"/>
              </a:lnSpc>
              <a:buNone/>
            </a:pPr>
            <a:r>
              <a:rPr lang="en-US" sz="2000" b="1" cap="all" spc="600" dirty="0" err="1">
                <a:solidFill>
                  <a:schemeClr val="bg1"/>
                </a:solidFill>
              </a:rPr>
              <a:t>BiLINgUALISM</a:t>
            </a:r>
            <a:endParaRPr lang="en-US" sz="2000" b="1" cap="all" spc="600" dirty="0">
              <a:solidFill>
                <a:schemeClr val="bg1"/>
              </a:solidFill>
            </a:endParaRPr>
          </a:p>
        </p:txBody>
      </p:sp>
      <p:pic>
        <p:nvPicPr>
          <p:cNvPr id="4" name="Segnaposto contenuto 3">
            <a:extLst>
              <a:ext uri="{FF2B5EF4-FFF2-40B4-BE49-F238E27FC236}">
                <a16:creationId xmlns:a16="http://schemas.microsoft.com/office/drawing/2014/main" id="{F1453E6E-AC3C-4351-A8AF-C577EEB4F6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3043" y="1502545"/>
            <a:ext cx="6278026" cy="3662579"/>
          </a:xfrm>
          <a:prstGeom prst="rect">
            <a:avLst/>
          </a:prstGeom>
        </p:spPr>
      </p:pic>
      <p:sp>
        <p:nvSpPr>
          <p:cNvPr id="7" name="CasellaDiTesto 6">
            <a:extLst>
              <a:ext uri="{FF2B5EF4-FFF2-40B4-BE49-F238E27FC236}">
                <a16:creationId xmlns:a16="http://schemas.microsoft.com/office/drawing/2014/main" id="{B4C7455D-A36E-48D7-9E7D-41267FB78FD3}"/>
              </a:ext>
            </a:extLst>
          </p:cNvPr>
          <p:cNvSpPr txBox="1"/>
          <p:nvPr/>
        </p:nvSpPr>
        <p:spPr>
          <a:xfrm>
            <a:off x="6960017" y="792285"/>
            <a:ext cx="2292039" cy="400110"/>
          </a:xfrm>
          <a:prstGeom prst="rect">
            <a:avLst/>
          </a:prstGeom>
          <a:noFill/>
        </p:spPr>
        <p:txBody>
          <a:bodyPr wrap="square" rtlCol="0">
            <a:spAutoFit/>
          </a:bodyPr>
          <a:lstStyle/>
          <a:p>
            <a:r>
              <a:rPr lang="it-IT" sz="2000" b="1" dirty="0">
                <a:solidFill>
                  <a:schemeClr val="tx2">
                    <a:lumMod val="50000"/>
                    <a:lumOff val="50000"/>
                  </a:schemeClr>
                </a:solidFill>
              </a:rPr>
              <a:t>GREEK</a:t>
            </a:r>
            <a:r>
              <a:rPr lang="it-IT" b="1" dirty="0">
                <a:solidFill>
                  <a:schemeClr val="tx2">
                    <a:lumMod val="50000"/>
                    <a:lumOff val="50000"/>
                  </a:schemeClr>
                </a:solidFill>
              </a:rPr>
              <a:t>  </a:t>
            </a:r>
          </a:p>
        </p:txBody>
      </p:sp>
    </p:spTree>
    <p:extLst>
      <p:ext uri="{BB962C8B-B14F-4D97-AF65-F5344CB8AC3E}">
        <p14:creationId xmlns:p14="http://schemas.microsoft.com/office/powerpoint/2010/main" val="23534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5">
            <a:extLst>
              <a:ext uri="{FF2B5EF4-FFF2-40B4-BE49-F238E27FC236}">
                <a16:creationId xmlns:a16="http://schemas.microsoft.com/office/drawing/2014/main" id="{8CF1B1A9-81D7-475B-9773-FA69E2D6C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dilegno, bosco&#10;&#10;Descrizione generata automaticamente">
            <a:extLst>
              <a:ext uri="{FF2B5EF4-FFF2-40B4-BE49-F238E27FC236}">
                <a16:creationId xmlns:a16="http://schemas.microsoft.com/office/drawing/2014/main" id="{9DD4A47F-8F97-41A4-86AB-003C12C4F8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7" name="Rectangle 47">
            <a:extLst>
              <a:ext uri="{FF2B5EF4-FFF2-40B4-BE49-F238E27FC236}">
                <a16:creationId xmlns:a16="http://schemas.microsoft.com/office/drawing/2014/main" id="{825938E3-FCDD-4147-B4EC-232316751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808"/>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B39B7E-19DE-4A21-A639-63FEDCF50427}"/>
              </a:ext>
            </a:extLst>
          </p:cNvPr>
          <p:cNvSpPr>
            <a:spLocks noGrp="1"/>
          </p:cNvSpPr>
          <p:nvPr>
            <p:ph type="ctrTitle"/>
          </p:nvPr>
        </p:nvSpPr>
        <p:spPr>
          <a:xfrm>
            <a:off x="1524000" y="516834"/>
            <a:ext cx="9144000" cy="1304013"/>
          </a:xfrm>
        </p:spPr>
        <p:txBody>
          <a:bodyPr>
            <a:normAutofit/>
          </a:bodyPr>
          <a:lstStyle/>
          <a:p>
            <a:r>
              <a:rPr lang="it-IT">
                <a:solidFill>
                  <a:srgbClr val="FFFFFF"/>
                </a:solidFill>
              </a:rPr>
              <a:t>1) On the Sea</a:t>
            </a:r>
          </a:p>
        </p:txBody>
      </p:sp>
      <p:sp>
        <p:nvSpPr>
          <p:cNvPr id="3" name="Sottotitolo 2">
            <a:extLst>
              <a:ext uri="{FF2B5EF4-FFF2-40B4-BE49-F238E27FC236}">
                <a16:creationId xmlns:a16="http://schemas.microsoft.com/office/drawing/2014/main" id="{75DED8B3-7EE5-4E2F-A48B-F9332A118E60}"/>
              </a:ext>
            </a:extLst>
          </p:cNvPr>
          <p:cNvSpPr>
            <a:spLocks noGrp="1"/>
          </p:cNvSpPr>
          <p:nvPr>
            <p:ph type="subTitle" idx="1"/>
          </p:nvPr>
        </p:nvSpPr>
        <p:spPr>
          <a:xfrm>
            <a:off x="2242268" y="1900362"/>
            <a:ext cx="7569642" cy="890545"/>
          </a:xfrm>
        </p:spPr>
        <p:txBody>
          <a:bodyPr>
            <a:normAutofit/>
          </a:bodyPr>
          <a:lstStyle/>
          <a:p>
            <a:endParaRPr lang="it-IT">
              <a:solidFill>
                <a:srgbClr val="FFFFFF"/>
              </a:solidFill>
            </a:endParaRPr>
          </a:p>
        </p:txBody>
      </p:sp>
      <p:sp>
        <p:nvSpPr>
          <p:cNvPr id="58" name="Rectangle 49">
            <a:extLst>
              <a:ext uri="{FF2B5EF4-FFF2-40B4-BE49-F238E27FC236}">
                <a16:creationId xmlns:a16="http://schemas.microsoft.com/office/drawing/2014/main" id="{9AA75596-FA3D-4A75-A3CB-443E14CBF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1">
            <a:extLst>
              <a:ext uri="{FF2B5EF4-FFF2-40B4-BE49-F238E27FC236}">
                <a16:creationId xmlns:a16="http://schemas.microsoft.com/office/drawing/2014/main" id="{FF5FBB9B-488E-47BA-9CA3-8CC9C7D1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3">
            <a:extLst>
              <a:ext uri="{FF2B5EF4-FFF2-40B4-BE49-F238E27FC236}">
                <a16:creationId xmlns:a16="http://schemas.microsoft.com/office/drawing/2014/main" id="{E3574FE0-C6E5-4148-8CC5-56169A790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a:extLst>
              <a:ext uri="{FF2B5EF4-FFF2-40B4-BE49-F238E27FC236}">
                <a16:creationId xmlns:a16="http://schemas.microsoft.com/office/drawing/2014/main" id="{618D2826-ED0F-4D99-83A1-896B5FCD3A91}"/>
              </a:ext>
            </a:extLst>
          </p:cNvPr>
          <p:cNvSpPr txBox="1"/>
          <p:nvPr/>
        </p:nvSpPr>
        <p:spPr>
          <a:xfrm rot="10800000" flipV="1">
            <a:off x="-148283" y="6235148"/>
            <a:ext cx="12542109" cy="584775"/>
          </a:xfrm>
          <a:prstGeom prst="rect">
            <a:avLst/>
          </a:prstGeom>
          <a:noFill/>
        </p:spPr>
        <p:txBody>
          <a:bodyPr wrap="square">
            <a:spAutoFit/>
          </a:bodyPr>
          <a:lstStyle/>
          <a:p>
            <a:r>
              <a:rPr lang="it-IT" sz="3200" b="1" dirty="0"/>
              <a:t>https://commons.wikimedia.org/wiki/File:Nave_romana_Marausa.jpg</a:t>
            </a:r>
          </a:p>
        </p:txBody>
      </p:sp>
    </p:spTree>
    <p:extLst>
      <p:ext uri="{BB962C8B-B14F-4D97-AF65-F5344CB8AC3E}">
        <p14:creationId xmlns:p14="http://schemas.microsoft.com/office/powerpoint/2010/main" val="197781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A39B7157-143A-4C72-9E76-622FDA012355}"/>
              </a:ext>
            </a:extLst>
          </p:cNvPr>
          <p:cNvSpPr>
            <a:spLocks noGrp="1"/>
          </p:cNvSpPr>
          <p:nvPr>
            <p:ph type="title"/>
          </p:nvPr>
        </p:nvSpPr>
        <p:spPr>
          <a:xfrm>
            <a:off x="-177498" y="2409567"/>
            <a:ext cx="4214952" cy="4448006"/>
          </a:xfrm>
        </p:spPr>
        <p:txBody>
          <a:bodyPr anchor="b">
            <a:normAutofit fontScale="90000"/>
          </a:bodyPr>
          <a:lstStyle/>
          <a:p>
            <a:pPr algn="r">
              <a:lnSpc>
                <a:spcPct val="90000"/>
              </a:lnSpc>
            </a:pPr>
            <a:br>
              <a:rPr lang="en-US" sz="2700" dirty="0">
                <a:solidFill>
                  <a:schemeClr val="bg1"/>
                </a:solidFill>
              </a:rPr>
            </a:br>
            <a:r>
              <a:rPr lang="en-US" sz="2700" dirty="0">
                <a:solidFill>
                  <a:schemeClr val="bg1"/>
                </a:solidFill>
              </a:rPr>
              <a:t>THESE Eighteen lines are in Punic, the native language of Hanno(</a:t>
            </a:r>
            <a:r>
              <a:rPr lang="en-US" sz="2200" dirty="0">
                <a:solidFill>
                  <a:schemeClr val="bg1"/>
                </a:solidFill>
              </a:rPr>
              <a:t>Henry Thomas Rile</a:t>
            </a:r>
            <a:r>
              <a:rPr lang="en-US" sz="2700" dirty="0">
                <a:solidFill>
                  <a:schemeClr val="bg1"/>
                </a:solidFill>
              </a:rPr>
              <a:t>)</a:t>
            </a:r>
            <a:br>
              <a:rPr lang="en-US" sz="2700" dirty="0">
                <a:solidFill>
                  <a:schemeClr val="bg1"/>
                </a:solidFill>
              </a:rPr>
            </a:br>
            <a:br>
              <a:rPr lang="en-US" sz="2700" dirty="0">
                <a:solidFill>
                  <a:schemeClr val="bg1"/>
                </a:solidFill>
              </a:rPr>
            </a:br>
            <a:r>
              <a:rPr lang="en-US" sz="2700" dirty="0">
                <a:solidFill>
                  <a:schemeClr val="bg1"/>
                </a:solidFill>
              </a:rPr>
              <a:t>These eighteen lines are in </a:t>
            </a:r>
            <a:r>
              <a:rPr lang="en-US" sz="2700" dirty="0" err="1">
                <a:solidFill>
                  <a:schemeClr val="bg1"/>
                </a:solidFill>
              </a:rPr>
              <a:t>HEBREw</a:t>
            </a:r>
            <a:r>
              <a:rPr lang="en-US" sz="2700" dirty="0">
                <a:solidFill>
                  <a:schemeClr val="bg1"/>
                </a:solidFill>
              </a:rPr>
              <a:t>(Samuel </a:t>
            </a:r>
            <a:r>
              <a:rPr lang="en-US" sz="2200" dirty="0">
                <a:solidFill>
                  <a:schemeClr val="bg1"/>
                </a:solidFill>
              </a:rPr>
              <a:t>petit</a:t>
            </a:r>
            <a:r>
              <a:rPr lang="en-US" sz="2700" dirty="0">
                <a:solidFill>
                  <a:schemeClr val="bg1"/>
                </a:solidFill>
              </a:rPr>
              <a:t>)</a:t>
            </a:r>
            <a:br>
              <a:rPr lang="en-US" sz="2700" dirty="0">
                <a:solidFill>
                  <a:schemeClr val="bg1"/>
                </a:solidFill>
              </a:rPr>
            </a:br>
            <a:br>
              <a:rPr lang="en-US" sz="2700" dirty="0">
                <a:solidFill>
                  <a:schemeClr val="bg1"/>
                </a:solidFill>
              </a:rPr>
            </a:br>
            <a:r>
              <a:rPr lang="en-US" sz="2700" dirty="0">
                <a:solidFill>
                  <a:schemeClr val="bg1"/>
                </a:solidFill>
              </a:rPr>
              <a:t>the first ten lines are Punic, and that the other eight are </a:t>
            </a:r>
            <a:r>
              <a:rPr lang="en-US" sz="2700" dirty="0" err="1">
                <a:solidFill>
                  <a:schemeClr val="bg1"/>
                </a:solidFill>
              </a:rPr>
              <a:t>Lybic</a:t>
            </a:r>
            <a:r>
              <a:rPr lang="en-US" sz="2700" dirty="0">
                <a:solidFill>
                  <a:schemeClr val="bg1"/>
                </a:solidFill>
              </a:rPr>
              <a:t> (Samuel </a:t>
            </a:r>
            <a:r>
              <a:rPr lang="en-US" sz="2200" dirty="0" err="1">
                <a:solidFill>
                  <a:schemeClr val="bg1"/>
                </a:solidFill>
              </a:rPr>
              <a:t>Bochart</a:t>
            </a:r>
            <a:r>
              <a:rPr lang="en-US" sz="2700" dirty="0">
                <a:solidFill>
                  <a:schemeClr val="bg1"/>
                </a:solidFill>
              </a:rPr>
              <a:t>) </a:t>
            </a:r>
            <a:br>
              <a:rPr lang="en-US" sz="1000" dirty="0">
                <a:solidFill>
                  <a:schemeClr val="bg1"/>
                </a:solidFill>
              </a:rPr>
            </a:br>
            <a:br>
              <a:rPr lang="en-US" sz="1000" dirty="0">
                <a:solidFill>
                  <a:schemeClr val="bg1"/>
                </a:solidFill>
              </a:rPr>
            </a:br>
            <a:br>
              <a:rPr lang="en-US" sz="1000" dirty="0">
                <a:solidFill>
                  <a:schemeClr val="bg1"/>
                </a:solidFill>
              </a:rPr>
            </a:br>
            <a:r>
              <a:rPr lang="en-US" sz="1000" dirty="0">
                <a:solidFill>
                  <a:schemeClr val="bg1"/>
                </a:solidFill>
              </a:rPr>
              <a:t>SEE:</a:t>
            </a:r>
            <a:br>
              <a:rPr lang="en-US" sz="1000" dirty="0">
                <a:solidFill>
                  <a:schemeClr val="bg1"/>
                </a:solidFill>
              </a:rPr>
            </a:br>
            <a:r>
              <a:rPr lang="en-US" sz="1000" dirty="0">
                <a:solidFill>
                  <a:schemeClr val="bg1"/>
                </a:solidFill>
              </a:rPr>
              <a:t>http://www.perseus.tufts.edu/hopper/text?doc=Perseus%3Atext%3A1999.02.0106%3Aact%3D5%3Ascene%3D1</a:t>
            </a:r>
            <a:endParaRPr lang="it-IT" sz="1000" dirty="0">
              <a:solidFill>
                <a:schemeClr val="bg1"/>
              </a:solidFill>
            </a:endParaRPr>
          </a:p>
        </p:txBody>
      </p:sp>
      <p:sp>
        <p:nvSpPr>
          <p:cNvPr id="3" name="Segnaposto contenuto 2">
            <a:extLst>
              <a:ext uri="{FF2B5EF4-FFF2-40B4-BE49-F238E27FC236}">
                <a16:creationId xmlns:a16="http://schemas.microsoft.com/office/drawing/2014/main" id="{22B2FC8D-B432-4624-926A-866882608D70}"/>
              </a:ext>
            </a:extLst>
          </p:cNvPr>
          <p:cNvSpPr>
            <a:spLocks noGrp="1"/>
          </p:cNvSpPr>
          <p:nvPr>
            <p:ph idx="1"/>
          </p:nvPr>
        </p:nvSpPr>
        <p:spPr>
          <a:xfrm>
            <a:off x="4037454" y="1173892"/>
            <a:ext cx="8243101" cy="5461686"/>
          </a:xfrm>
        </p:spPr>
        <p:txBody>
          <a:bodyPr>
            <a:noAutofit/>
          </a:bodyPr>
          <a:lstStyle/>
          <a:p>
            <a:pPr>
              <a:lnSpc>
                <a:spcPct val="110000"/>
              </a:lnSpc>
            </a:pPr>
            <a:r>
              <a:rPr lang="it-IT" b="1" dirty="0"/>
              <a:t>Hanno, the </a:t>
            </a:r>
            <a:r>
              <a:rPr lang="it-IT" b="1" dirty="0" err="1"/>
              <a:t>young</a:t>
            </a:r>
            <a:r>
              <a:rPr lang="it-IT" b="1" dirty="0"/>
              <a:t> </a:t>
            </a:r>
            <a:r>
              <a:rPr lang="it-IT" b="1" dirty="0" err="1"/>
              <a:t>Carthaginian</a:t>
            </a:r>
            <a:endParaRPr lang="it-IT" b="1" dirty="0"/>
          </a:p>
          <a:p>
            <a:pPr>
              <a:lnSpc>
                <a:spcPct val="110000"/>
              </a:lnSpc>
            </a:pPr>
            <a:r>
              <a:rPr lang="it-IT" i="1" dirty="0" err="1"/>
              <a:t>Yth</a:t>
            </a:r>
            <a:r>
              <a:rPr lang="it-IT" i="1" dirty="0"/>
              <a:t> </a:t>
            </a:r>
            <a:r>
              <a:rPr lang="it-IT" i="1" dirty="0" err="1"/>
              <a:t>alonim</a:t>
            </a:r>
            <a:r>
              <a:rPr lang="it-IT" i="1" dirty="0"/>
              <a:t> </a:t>
            </a:r>
            <a:r>
              <a:rPr lang="it-IT" i="1" dirty="0" err="1"/>
              <a:t>ualonuth</a:t>
            </a:r>
            <a:r>
              <a:rPr lang="it-IT" i="1" dirty="0"/>
              <a:t> </a:t>
            </a:r>
            <a:r>
              <a:rPr lang="it-IT" i="1" dirty="0" err="1"/>
              <a:t>sicorathi</a:t>
            </a:r>
            <a:r>
              <a:rPr lang="it-IT" i="1" dirty="0"/>
              <a:t> </a:t>
            </a:r>
            <a:r>
              <a:rPr lang="it-IT" i="1" dirty="0" err="1"/>
              <a:t>symacom</a:t>
            </a:r>
            <a:r>
              <a:rPr lang="it-IT" i="1" dirty="0"/>
              <a:t> </a:t>
            </a:r>
            <a:r>
              <a:rPr lang="it-IT" i="1" dirty="0" err="1"/>
              <a:t>syth</a:t>
            </a:r>
            <a:endParaRPr lang="it-IT" i="1" dirty="0"/>
          </a:p>
          <a:p>
            <a:pPr>
              <a:lnSpc>
                <a:spcPct val="110000"/>
              </a:lnSpc>
            </a:pPr>
            <a:r>
              <a:rPr lang="it-IT" i="1" dirty="0" err="1"/>
              <a:t>chy</a:t>
            </a:r>
            <a:r>
              <a:rPr lang="it-IT" i="1" dirty="0"/>
              <a:t> </a:t>
            </a:r>
            <a:r>
              <a:rPr lang="it-IT" i="1" dirty="0" err="1"/>
              <a:t>mlachthi</a:t>
            </a:r>
            <a:r>
              <a:rPr lang="it-IT" i="1" dirty="0"/>
              <a:t> in </a:t>
            </a:r>
            <a:r>
              <a:rPr lang="it-IT" i="1" dirty="0" err="1"/>
              <a:t>ythmum</a:t>
            </a:r>
            <a:r>
              <a:rPr lang="it-IT" i="1" dirty="0"/>
              <a:t> </a:t>
            </a:r>
            <a:r>
              <a:rPr lang="it-IT" i="1" dirty="0" err="1"/>
              <a:t>ysthyalm</a:t>
            </a:r>
            <a:r>
              <a:rPr lang="it-IT" i="1" dirty="0"/>
              <a:t> </a:t>
            </a:r>
            <a:r>
              <a:rPr lang="it-IT" i="1" dirty="0" err="1"/>
              <a:t>ych-ibarcu</a:t>
            </a:r>
            <a:r>
              <a:rPr lang="it-IT" i="1" dirty="0"/>
              <a:t> </a:t>
            </a:r>
            <a:r>
              <a:rPr lang="it-IT" i="1" dirty="0" err="1"/>
              <a:t>mysehi</a:t>
            </a:r>
            <a:endParaRPr lang="it-IT" i="1" dirty="0"/>
          </a:p>
          <a:p>
            <a:pPr>
              <a:lnSpc>
                <a:spcPct val="110000"/>
              </a:lnSpc>
            </a:pPr>
            <a:r>
              <a:rPr lang="it-IT" i="1" dirty="0"/>
              <a:t>li </a:t>
            </a:r>
            <a:r>
              <a:rPr lang="it-IT" i="1" dirty="0" err="1"/>
              <a:t>pho</a:t>
            </a:r>
            <a:r>
              <a:rPr lang="it-IT" i="1" dirty="0"/>
              <a:t> </a:t>
            </a:r>
            <a:r>
              <a:rPr lang="it-IT" i="1" dirty="0" err="1"/>
              <a:t>caneth</a:t>
            </a:r>
            <a:r>
              <a:rPr lang="it-IT" i="1" dirty="0"/>
              <a:t> </a:t>
            </a:r>
            <a:r>
              <a:rPr lang="it-IT" i="1" dirty="0" err="1"/>
              <a:t>yth</a:t>
            </a:r>
            <a:r>
              <a:rPr lang="it-IT" i="1" dirty="0"/>
              <a:t> </a:t>
            </a:r>
            <a:r>
              <a:rPr lang="it-IT" i="1" dirty="0" err="1"/>
              <a:t>bynuthi</a:t>
            </a:r>
            <a:r>
              <a:rPr lang="it-IT" i="1" dirty="0"/>
              <a:t> </a:t>
            </a:r>
            <a:r>
              <a:rPr lang="it-IT" i="1" dirty="0" err="1"/>
              <a:t>uad</a:t>
            </a:r>
            <a:r>
              <a:rPr lang="it-IT" i="1" dirty="0"/>
              <a:t> </a:t>
            </a:r>
            <a:r>
              <a:rPr lang="it-IT" i="1" dirty="0" err="1"/>
              <a:t>edin</a:t>
            </a:r>
            <a:r>
              <a:rPr lang="it-IT" i="1" dirty="0"/>
              <a:t> </a:t>
            </a:r>
            <a:r>
              <a:rPr lang="it-IT" i="1" dirty="0" err="1"/>
              <a:t>byn</a:t>
            </a:r>
            <a:r>
              <a:rPr lang="it-IT" i="1" dirty="0"/>
              <a:t> </a:t>
            </a:r>
            <a:r>
              <a:rPr lang="it-IT" i="1" dirty="0" err="1"/>
              <a:t>ui</a:t>
            </a:r>
            <a:endParaRPr lang="it-IT" i="1" dirty="0"/>
          </a:p>
          <a:p>
            <a:pPr>
              <a:lnSpc>
                <a:spcPct val="110000"/>
              </a:lnSpc>
            </a:pPr>
            <a:r>
              <a:rPr lang="it-IT" i="1" dirty="0" err="1"/>
              <a:t>bymarob</a:t>
            </a:r>
            <a:r>
              <a:rPr lang="it-IT" i="1" dirty="0"/>
              <a:t> </a:t>
            </a:r>
            <a:r>
              <a:rPr lang="it-IT" i="1" dirty="0" err="1"/>
              <a:t>syllohom</a:t>
            </a:r>
            <a:r>
              <a:rPr lang="it-IT" i="1" dirty="0"/>
              <a:t> </a:t>
            </a:r>
            <a:r>
              <a:rPr lang="it-IT" i="1" dirty="0" err="1"/>
              <a:t>alonim</a:t>
            </a:r>
            <a:r>
              <a:rPr lang="it-IT" i="1" dirty="0"/>
              <a:t> </a:t>
            </a:r>
            <a:r>
              <a:rPr lang="it-IT" i="1" dirty="0" err="1"/>
              <a:t>ubymysyrthohom</a:t>
            </a:r>
            <a:endParaRPr lang="it-IT" i="1" dirty="0"/>
          </a:p>
          <a:p>
            <a:pPr>
              <a:lnSpc>
                <a:spcPct val="110000"/>
              </a:lnSpc>
            </a:pPr>
            <a:r>
              <a:rPr lang="it-IT" i="1" dirty="0" err="1"/>
              <a:t>byth</a:t>
            </a:r>
            <a:r>
              <a:rPr lang="it-IT" i="1" dirty="0"/>
              <a:t> </a:t>
            </a:r>
            <a:r>
              <a:rPr lang="it-IT" i="1" dirty="0" err="1"/>
              <a:t>limmoth</a:t>
            </a:r>
            <a:r>
              <a:rPr lang="it-IT" i="1" dirty="0"/>
              <a:t> </a:t>
            </a:r>
            <a:r>
              <a:rPr lang="it-IT" i="1" dirty="0" err="1"/>
              <a:t>ynnocho</a:t>
            </a:r>
            <a:r>
              <a:rPr lang="it-IT" i="1" dirty="0"/>
              <a:t> </a:t>
            </a:r>
            <a:r>
              <a:rPr lang="it-IT" i="1" dirty="0" err="1"/>
              <a:t>thuulech-antidamas</a:t>
            </a:r>
            <a:r>
              <a:rPr lang="it-IT" i="1" dirty="0"/>
              <a:t> </a:t>
            </a:r>
            <a:r>
              <a:rPr lang="it-IT" i="1" dirty="0" err="1"/>
              <a:t>chon</a:t>
            </a:r>
            <a:endParaRPr lang="it-IT" i="1" dirty="0"/>
          </a:p>
          <a:p>
            <a:pPr>
              <a:lnSpc>
                <a:spcPct val="110000"/>
              </a:lnSpc>
            </a:pPr>
            <a:r>
              <a:rPr lang="it-IT" i="1" dirty="0" err="1"/>
              <a:t>ys</a:t>
            </a:r>
            <a:r>
              <a:rPr lang="it-IT" i="1" dirty="0"/>
              <a:t> </a:t>
            </a:r>
            <a:r>
              <a:rPr lang="it-IT" i="1" dirty="0" err="1"/>
              <a:t>sidobrim</a:t>
            </a:r>
            <a:r>
              <a:rPr lang="it-IT" i="1" dirty="0"/>
              <a:t> chi </a:t>
            </a:r>
            <a:r>
              <a:rPr lang="it-IT" i="1" dirty="0" err="1"/>
              <a:t>fel</a:t>
            </a:r>
            <a:r>
              <a:rPr lang="it-IT" i="1" dirty="0"/>
              <a:t> </a:t>
            </a:r>
            <a:r>
              <a:rPr lang="it-IT" i="1" dirty="0" err="1"/>
              <a:t>yth</a:t>
            </a:r>
            <a:r>
              <a:rPr lang="it-IT" i="1" dirty="0"/>
              <a:t> </a:t>
            </a:r>
            <a:r>
              <a:rPr lang="it-IT" i="1" dirty="0" err="1"/>
              <a:t>chyl</a:t>
            </a:r>
            <a:r>
              <a:rPr lang="it-IT" i="1" dirty="0"/>
              <a:t> </a:t>
            </a:r>
            <a:r>
              <a:rPr lang="it-IT" i="1" dirty="0" err="1"/>
              <a:t>is</a:t>
            </a:r>
            <a:r>
              <a:rPr lang="it-IT" i="1" dirty="0"/>
              <a:t> </a:t>
            </a:r>
            <a:r>
              <a:rPr lang="it-IT" i="1" dirty="0" err="1"/>
              <a:t>chon</a:t>
            </a:r>
            <a:r>
              <a:rPr lang="it-IT" i="1" dirty="0"/>
              <a:t> </a:t>
            </a:r>
            <a:r>
              <a:rPr lang="it-IT" i="1" dirty="0" err="1"/>
              <a:t>chen</a:t>
            </a:r>
            <a:r>
              <a:rPr lang="it-IT" i="1" dirty="0"/>
              <a:t> </a:t>
            </a:r>
            <a:r>
              <a:rPr lang="it-IT" i="1" dirty="0" err="1"/>
              <a:t>liful</a:t>
            </a:r>
            <a:endParaRPr lang="it-IT" i="1" dirty="0"/>
          </a:p>
          <a:p>
            <a:pPr>
              <a:lnSpc>
                <a:spcPct val="110000"/>
              </a:lnSpc>
            </a:pPr>
            <a:r>
              <a:rPr lang="it-IT" i="1" dirty="0" err="1"/>
              <a:t>yth</a:t>
            </a:r>
            <a:r>
              <a:rPr lang="it-IT" i="1" dirty="0"/>
              <a:t> </a:t>
            </a:r>
            <a:r>
              <a:rPr lang="it-IT" i="1" dirty="0" err="1"/>
              <a:t>binim</a:t>
            </a:r>
            <a:r>
              <a:rPr lang="it-IT" i="1" dirty="0"/>
              <a:t> </a:t>
            </a:r>
            <a:r>
              <a:rPr lang="it-IT" i="1" dirty="0" err="1"/>
              <a:t>ys</a:t>
            </a:r>
            <a:r>
              <a:rPr lang="it-IT" i="1" dirty="0"/>
              <a:t> </a:t>
            </a:r>
            <a:r>
              <a:rPr lang="it-IT" i="1" dirty="0" err="1"/>
              <a:t>dybur</a:t>
            </a:r>
            <a:r>
              <a:rPr lang="it-IT" i="1" dirty="0"/>
              <a:t> </a:t>
            </a:r>
            <a:r>
              <a:rPr lang="it-IT" i="1" dirty="0" err="1"/>
              <a:t>ch-innocho-tnu</a:t>
            </a:r>
            <a:r>
              <a:rPr lang="it-IT" i="1" dirty="0"/>
              <a:t> </a:t>
            </a:r>
            <a:r>
              <a:rPr lang="it-IT" i="1" dirty="0" err="1"/>
              <a:t>agorastocles</a:t>
            </a:r>
            <a:endParaRPr lang="it-IT" i="1" dirty="0"/>
          </a:p>
          <a:p>
            <a:pPr>
              <a:lnSpc>
                <a:spcPct val="110000"/>
              </a:lnSpc>
            </a:pPr>
            <a:r>
              <a:rPr lang="it-IT" i="1" dirty="0" err="1"/>
              <a:t>yth</a:t>
            </a:r>
            <a:r>
              <a:rPr lang="it-IT" i="1" dirty="0"/>
              <a:t> </a:t>
            </a:r>
            <a:r>
              <a:rPr lang="it-IT" i="1" dirty="0" err="1"/>
              <a:t>emanethi</a:t>
            </a:r>
            <a:r>
              <a:rPr lang="it-IT" i="1" dirty="0"/>
              <a:t> </a:t>
            </a:r>
            <a:r>
              <a:rPr lang="it-IT" i="1" dirty="0" err="1"/>
              <a:t>hy</a:t>
            </a:r>
            <a:r>
              <a:rPr lang="it-IT" i="1" dirty="0"/>
              <a:t> </a:t>
            </a:r>
            <a:r>
              <a:rPr lang="it-IT" i="1" dirty="0" err="1"/>
              <a:t>chirs</a:t>
            </a:r>
            <a:r>
              <a:rPr lang="it-IT" i="1" dirty="0"/>
              <a:t> </a:t>
            </a:r>
            <a:r>
              <a:rPr lang="it-IT" i="1" dirty="0" err="1"/>
              <a:t>aelichot</a:t>
            </a:r>
            <a:r>
              <a:rPr lang="it-IT" i="1" dirty="0"/>
              <a:t> </a:t>
            </a:r>
            <a:r>
              <a:rPr lang="it-IT" i="1" dirty="0" err="1"/>
              <a:t>sithi</a:t>
            </a:r>
            <a:r>
              <a:rPr lang="it-IT" i="1" dirty="0"/>
              <a:t> </a:t>
            </a:r>
            <a:r>
              <a:rPr lang="it-IT" i="1" dirty="0" err="1"/>
              <a:t>nasot</a:t>
            </a:r>
            <a:endParaRPr lang="it-IT" i="1" dirty="0"/>
          </a:p>
          <a:p>
            <a:pPr>
              <a:lnSpc>
                <a:spcPct val="110000"/>
              </a:lnSpc>
            </a:pPr>
            <a:r>
              <a:rPr lang="it-IT" i="1" dirty="0" err="1"/>
              <a:t>bynu</a:t>
            </a:r>
            <a:r>
              <a:rPr lang="it-IT" i="1" dirty="0"/>
              <a:t> </a:t>
            </a:r>
            <a:r>
              <a:rPr lang="it-IT" i="1" dirty="0" err="1"/>
              <a:t>yid</a:t>
            </a:r>
            <a:r>
              <a:rPr lang="it-IT" i="1" dirty="0"/>
              <a:t> </a:t>
            </a:r>
            <a:r>
              <a:rPr lang="it-IT" i="1" dirty="0" err="1"/>
              <a:t>ch-illuch</a:t>
            </a:r>
            <a:r>
              <a:rPr lang="it-IT" i="1" dirty="0"/>
              <a:t> </a:t>
            </a:r>
            <a:r>
              <a:rPr lang="it-IT" i="1" dirty="0" err="1"/>
              <a:t>ily</a:t>
            </a:r>
            <a:r>
              <a:rPr lang="it-IT" i="1" dirty="0"/>
              <a:t> </a:t>
            </a:r>
            <a:r>
              <a:rPr lang="it-IT" i="1" dirty="0" err="1"/>
              <a:t>gubulim</a:t>
            </a:r>
            <a:r>
              <a:rPr lang="it-IT" i="1" dirty="0"/>
              <a:t> </a:t>
            </a:r>
            <a:r>
              <a:rPr lang="it-IT" i="1" dirty="0" err="1"/>
              <a:t>lasibithim</a:t>
            </a:r>
            <a:endParaRPr lang="it-IT" i="1" dirty="0"/>
          </a:p>
          <a:p>
            <a:pPr>
              <a:lnSpc>
                <a:spcPct val="110000"/>
              </a:lnSpc>
            </a:pPr>
            <a:r>
              <a:rPr lang="it-IT" i="1" dirty="0"/>
              <a:t>bodi </a:t>
            </a:r>
            <a:r>
              <a:rPr lang="it-IT" i="1" dirty="0" err="1"/>
              <a:t>aly</a:t>
            </a:r>
            <a:r>
              <a:rPr lang="it-IT" i="1" dirty="0"/>
              <a:t> </a:t>
            </a:r>
            <a:r>
              <a:rPr lang="it-IT" i="1" dirty="0" err="1"/>
              <a:t>thera</a:t>
            </a:r>
            <a:r>
              <a:rPr lang="it-IT" i="1" dirty="0"/>
              <a:t> </a:t>
            </a:r>
            <a:r>
              <a:rPr lang="it-IT" i="1" dirty="0" err="1"/>
              <a:t>ynnynu</a:t>
            </a:r>
            <a:r>
              <a:rPr lang="it-IT" i="1" dirty="0"/>
              <a:t> </a:t>
            </a:r>
            <a:r>
              <a:rPr lang="it-IT" i="1" dirty="0" err="1"/>
              <a:t>yslym</a:t>
            </a:r>
            <a:r>
              <a:rPr lang="it-IT" i="1" dirty="0"/>
              <a:t> min </a:t>
            </a:r>
            <a:r>
              <a:rPr lang="it-IT" i="1" dirty="0" err="1"/>
              <a:t>cho-th</a:t>
            </a:r>
            <a:r>
              <a:rPr lang="it-IT" i="1" dirty="0"/>
              <a:t> </a:t>
            </a:r>
            <a:r>
              <a:rPr lang="it-IT" i="1" dirty="0" err="1"/>
              <a:t>iusim</a:t>
            </a:r>
            <a:r>
              <a:rPr lang="en-US" sz="2000" b="0" i="1" dirty="0">
                <a:effectLst/>
                <a:latin typeface="Georgia" panose="02040502050405020303" pitchFamily="18" charset="0"/>
              </a:rPr>
              <a:t> </a:t>
            </a:r>
            <a:endParaRPr lang="it-IT" sz="2000" i="1" dirty="0"/>
          </a:p>
        </p:txBody>
      </p:sp>
      <p:pic>
        <p:nvPicPr>
          <p:cNvPr id="10" name="Elemento grafico 9" descr="Lente di ingrandimento con riempimento a tinta unita">
            <a:extLst>
              <a:ext uri="{FF2B5EF4-FFF2-40B4-BE49-F238E27FC236}">
                <a16:creationId xmlns:a16="http://schemas.microsoft.com/office/drawing/2014/main" id="{DB6561B7-605F-4025-9D83-FFC63CE11D0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29184" y="2533134"/>
            <a:ext cx="2705615" cy="2705615"/>
          </a:xfrm>
          <a:prstGeom prst="rect">
            <a:avLst/>
          </a:prstGeom>
        </p:spPr>
      </p:pic>
      <p:sp>
        <p:nvSpPr>
          <p:cNvPr id="8" name="CasellaDiTesto 7">
            <a:extLst>
              <a:ext uri="{FF2B5EF4-FFF2-40B4-BE49-F238E27FC236}">
                <a16:creationId xmlns:a16="http://schemas.microsoft.com/office/drawing/2014/main" id="{6A8051A5-BF94-4568-B557-99989DFF9E9D}"/>
              </a:ext>
            </a:extLst>
          </p:cNvPr>
          <p:cNvSpPr txBox="1"/>
          <p:nvPr/>
        </p:nvSpPr>
        <p:spPr>
          <a:xfrm>
            <a:off x="4127156" y="-160638"/>
            <a:ext cx="8064844" cy="1384995"/>
          </a:xfrm>
          <a:prstGeom prst="rect">
            <a:avLst/>
          </a:prstGeom>
          <a:noFill/>
        </p:spPr>
        <p:txBody>
          <a:bodyPr wrap="square" rtlCol="0">
            <a:spAutoFit/>
          </a:bodyPr>
          <a:lstStyle/>
          <a:p>
            <a:pPr>
              <a:spcAft>
                <a:spcPts val="600"/>
              </a:spcAft>
            </a:pPr>
            <a:r>
              <a:rPr lang="it-IT" sz="3600" b="1" dirty="0" err="1">
                <a:solidFill>
                  <a:srgbClr val="FF0000"/>
                </a:solidFill>
              </a:rPr>
              <a:t>What</a:t>
            </a:r>
            <a:r>
              <a:rPr lang="it-IT" sz="3600" b="1" dirty="0">
                <a:solidFill>
                  <a:srgbClr val="FF0000"/>
                </a:solidFill>
              </a:rPr>
              <a:t> Speech </a:t>
            </a:r>
            <a:r>
              <a:rPr lang="it-IT" sz="3600" b="1" dirty="0" err="1">
                <a:solidFill>
                  <a:srgbClr val="FF0000"/>
                </a:solidFill>
              </a:rPr>
              <a:t>is</a:t>
            </a:r>
            <a:r>
              <a:rPr lang="it-IT" sz="3600" b="1" dirty="0">
                <a:solidFill>
                  <a:srgbClr val="FF0000"/>
                </a:solidFill>
              </a:rPr>
              <a:t> </a:t>
            </a:r>
            <a:r>
              <a:rPr lang="it-IT" sz="3600" b="1" dirty="0" err="1">
                <a:solidFill>
                  <a:srgbClr val="FF0000"/>
                </a:solidFill>
              </a:rPr>
              <a:t>this</a:t>
            </a:r>
            <a:r>
              <a:rPr lang="it-IT" sz="3600" b="1" dirty="0">
                <a:solidFill>
                  <a:srgbClr val="FF0000"/>
                </a:solidFill>
              </a:rPr>
              <a:t>?!</a:t>
            </a:r>
            <a:r>
              <a:rPr lang="en-US" sz="3600" b="1" dirty="0">
                <a:solidFill>
                  <a:srgbClr val="FF0000"/>
                </a:solidFill>
              </a:rPr>
              <a:t> </a:t>
            </a:r>
            <a:r>
              <a:rPr lang="en-US" sz="2400" b="1" dirty="0">
                <a:solidFill>
                  <a:srgbClr val="FF0000"/>
                </a:solidFill>
              </a:rPr>
              <a:t>From the Latin Comedy of T. </a:t>
            </a:r>
            <a:r>
              <a:rPr lang="en-US" sz="2400" b="1" dirty="0" err="1">
                <a:solidFill>
                  <a:srgbClr val="FF0000"/>
                </a:solidFill>
              </a:rPr>
              <a:t>Maccius</a:t>
            </a:r>
            <a:r>
              <a:rPr lang="en-US" sz="2400" b="1" dirty="0">
                <a:solidFill>
                  <a:srgbClr val="FF0000"/>
                </a:solidFill>
              </a:rPr>
              <a:t> Plautus “</a:t>
            </a:r>
            <a:r>
              <a:rPr lang="en-US" sz="2400" b="1" i="1" dirty="0" err="1">
                <a:solidFill>
                  <a:srgbClr val="FF0000"/>
                </a:solidFill>
              </a:rPr>
              <a:t>Poenulus</a:t>
            </a:r>
            <a:r>
              <a:rPr lang="en-US" sz="2400" b="1" i="1" dirty="0">
                <a:solidFill>
                  <a:srgbClr val="FF0000"/>
                </a:solidFill>
              </a:rPr>
              <a:t>, or The Young Carthaginian” (Act I, 5). DATE: </a:t>
            </a:r>
            <a:r>
              <a:rPr lang="en-US" sz="2400" b="1" dirty="0">
                <a:solidFill>
                  <a:srgbClr val="FF0000"/>
                </a:solidFill>
              </a:rPr>
              <a:t>III C. B.C.E. </a:t>
            </a:r>
            <a:endParaRPr lang="it-IT" sz="2400" b="1" dirty="0">
              <a:solidFill>
                <a:srgbClr val="FF0000"/>
              </a:solidFill>
            </a:endParaRPr>
          </a:p>
        </p:txBody>
      </p:sp>
    </p:spTree>
    <p:extLst>
      <p:ext uri="{BB962C8B-B14F-4D97-AF65-F5344CB8AC3E}">
        <p14:creationId xmlns:p14="http://schemas.microsoft.com/office/powerpoint/2010/main" val="145920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7F3CDE6C-3CE1-4127-A9A3-C44068F0740F}"/>
              </a:ext>
            </a:extLst>
          </p:cNvPr>
          <p:cNvSpPr>
            <a:spLocks noGrp="1"/>
          </p:cNvSpPr>
          <p:nvPr>
            <p:ph type="title"/>
          </p:nvPr>
        </p:nvSpPr>
        <p:spPr>
          <a:xfrm>
            <a:off x="681780" y="586855"/>
            <a:ext cx="3131093" cy="3507474"/>
          </a:xfrm>
        </p:spPr>
        <p:txBody>
          <a:bodyPr anchor="b">
            <a:normAutofit/>
          </a:bodyPr>
          <a:lstStyle/>
          <a:p>
            <a:pPr algn="r"/>
            <a:r>
              <a:rPr lang="it-IT" sz="3200">
                <a:solidFill>
                  <a:schemeClr val="bg1"/>
                </a:solidFill>
              </a:rPr>
              <a:t>5) religion</a:t>
            </a:r>
            <a:br>
              <a:rPr lang="it-IT" sz="3200">
                <a:solidFill>
                  <a:schemeClr val="bg1"/>
                </a:solidFill>
              </a:rPr>
            </a:br>
            <a:endParaRPr lang="it-IT" sz="3200">
              <a:solidFill>
                <a:schemeClr val="bg1"/>
              </a:solidFill>
            </a:endParaRPr>
          </a:p>
        </p:txBody>
      </p:sp>
      <p:sp>
        <p:nvSpPr>
          <p:cNvPr id="3" name="Segnaposto contenuto 2">
            <a:extLst>
              <a:ext uri="{FF2B5EF4-FFF2-40B4-BE49-F238E27FC236}">
                <a16:creationId xmlns:a16="http://schemas.microsoft.com/office/drawing/2014/main" id="{819FAC4A-E0F7-4AEF-A55D-99A8DCF036D8}"/>
              </a:ext>
            </a:extLst>
          </p:cNvPr>
          <p:cNvSpPr>
            <a:spLocks noGrp="1"/>
          </p:cNvSpPr>
          <p:nvPr>
            <p:ph idx="1"/>
          </p:nvPr>
        </p:nvSpPr>
        <p:spPr>
          <a:xfrm>
            <a:off x="4251024" y="308919"/>
            <a:ext cx="4163927" cy="6085486"/>
          </a:xfrm>
        </p:spPr>
        <p:txBody>
          <a:bodyPr>
            <a:normAutofit fontScale="55000" lnSpcReduction="20000"/>
          </a:bodyPr>
          <a:lstStyle/>
          <a:p>
            <a:r>
              <a:rPr lang="it-IT" sz="3800" b="1" dirty="0">
                <a:solidFill>
                  <a:schemeClr val="tx2">
                    <a:lumMod val="50000"/>
                    <a:lumOff val="50000"/>
                  </a:schemeClr>
                </a:solidFill>
              </a:rPr>
              <a:t>From East to West:</a:t>
            </a:r>
            <a:r>
              <a:rPr lang="it-IT" sz="3800" b="1" i="1" dirty="0">
                <a:solidFill>
                  <a:schemeClr val="tx2">
                    <a:lumMod val="50000"/>
                    <a:lumOff val="50000"/>
                  </a:schemeClr>
                </a:solidFill>
              </a:rPr>
              <a:t> KYBABA….</a:t>
            </a:r>
            <a:r>
              <a:rPr lang="it-IT" sz="3800" b="1" dirty="0">
                <a:solidFill>
                  <a:schemeClr val="tx2">
                    <a:lumMod val="50000"/>
                    <a:lumOff val="50000"/>
                  </a:schemeClr>
                </a:solidFill>
                <a:latin typeface="Aharoni" panose="02010803020104030203" pitchFamily="2" charset="-79"/>
                <a:cs typeface="Aharoni" panose="02010803020104030203" pitchFamily="2" charset="-79"/>
              </a:rPr>
              <a:t>CYBELE… </a:t>
            </a:r>
            <a:r>
              <a:rPr lang="it-IT" sz="3800" b="1" dirty="0">
                <a:solidFill>
                  <a:schemeClr val="tx2">
                    <a:lumMod val="50000"/>
                    <a:lumOff val="50000"/>
                  </a:schemeClr>
                </a:solidFill>
              </a:rPr>
              <a:t> </a:t>
            </a:r>
            <a:r>
              <a:rPr lang="it-IT" sz="3800" b="1" dirty="0">
                <a:solidFill>
                  <a:schemeClr val="tx2">
                    <a:lumMod val="50000"/>
                    <a:lumOff val="50000"/>
                  </a:schemeClr>
                </a:solidFill>
                <a:latin typeface="Algerian" panose="04020705040A02060702" pitchFamily="82" charset="0"/>
              </a:rPr>
              <a:t>MAGNA MATER </a:t>
            </a:r>
          </a:p>
          <a:p>
            <a:r>
              <a:rPr lang="it-IT" sz="2900" dirty="0"/>
              <a:t>Cibele, la Grande Madre era la Dea della natura e degli animali dell'Asia Minore</a:t>
            </a:r>
          </a:p>
          <a:p>
            <a:r>
              <a:rPr lang="it-IT" sz="2900" dirty="0"/>
              <a:t>Nella mitologia greca fu rappresentata con ali e nei luoghi selvatici. Il centro principale del suo culto era </a:t>
            </a:r>
            <a:r>
              <a:rPr lang="it-IT" sz="2900" dirty="0" err="1"/>
              <a:t>Pessinunte</a:t>
            </a:r>
            <a:r>
              <a:rPr lang="it-IT" sz="2900" dirty="0"/>
              <a:t>, nella Frigia</a:t>
            </a:r>
          </a:p>
          <a:p>
            <a:r>
              <a:rPr lang="it-IT" sz="2900" dirty="0"/>
              <a:t>Le fu dedicato un tempio che subì incendi e ricostruzioni.</a:t>
            </a:r>
            <a:br>
              <a:rPr lang="it-IT" sz="2900" dirty="0"/>
            </a:br>
            <a:r>
              <a:rPr lang="it-IT" sz="2900" dirty="0"/>
              <a:t>I resti del tempio sono stati identificati con sicurezza tra le capanne palatine arcaiche e la </a:t>
            </a:r>
            <a:r>
              <a:rPr lang="it-IT" sz="2900" i="1" dirty="0"/>
              <a:t>Domus Tiberiana</a:t>
            </a:r>
            <a:r>
              <a:rPr lang="it-IT" sz="2900" dirty="0"/>
              <a:t>, nelle vicinanze della Casa di Augusto: qui è stata ritrovata anche la statua della dea e un'iscrizione di dedica</a:t>
            </a:r>
          </a:p>
          <a:p>
            <a:pPr marL="0" indent="0">
              <a:buNone/>
            </a:pPr>
            <a:br>
              <a:rPr lang="it-IT" sz="2900" dirty="0"/>
            </a:br>
            <a:endParaRPr lang="it-IT" sz="2900" dirty="0"/>
          </a:p>
          <a:p>
            <a:endParaRPr lang="it-IT" sz="1500" dirty="0"/>
          </a:p>
        </p:txBody>
      </p:sp>
      <p:pic>
        <p:nvPicPr>
          <p:cNvPr id="4" name="Immagine 3">
            <a:extLst>
              <a:ext uri="{FF2B5EF4-FFF2-40B4-BE49-F238E27FC236}">
                <a16:creationId xmlns:a16="http://schemas.microsoft.com/office/drawing/2014/main" id="{BBA895AA-589F-4086-A01A-0699255701DF}"/>
              </a:ext>
            </a:extLst>
          </p:cNvPr>
          <p:cNvPicPr>
            <a:picLocks noChangeAspect="1"/>
          </p:cNvPicPr>
          <p:nvPr/>
        </p:nvPicPr>
        <p:blipFill>
          <a:blip r:embed="rId2"/>
          <a:stretch>
            <a:fillRect/>
          </a:stretch>
        </p:blipFill>
        <p:spPr>
          <a:xfrm>
            <a:off x="8459074" y="1991768"/>
            <a:ext cx="3613476" cy="2879263"/>
          </a:xfrm>
          <a:prstGeom prst="rect">
            <a:avLst/>
          </a:prstGeom>
        </p:spPr>
      </p:pic>
      <p:sp>
        <p:nvSpPr>
          <p:cNvPr id="18" name="CasellaDiTesto 17">
            <a:extLst>
              <a:ext uri="{FF2B5EF4-FFF2-40B4-BE49-F238E27FC236}">
                <a16:creationId xmlns:a16="http://schemas.microsoft.com/office/drawing/2014/main" id="{08AEC43F-6860-40E3-8E38-CEF308C6100A}"/>
              </a:ext>
            </a:extLst>
          </p:cNvPr>
          <p:cNvSpPr txBox="1"/>
          <p:nvPr/>
        </p:nvSpPr>
        <p:spPr>
          <a:xfrm rot="10800000" flipV="1">
            <a:off x="8326574" y="4866232"/>
            <a:ext cx="3745975" cy="923330"/>
          </a:xfrm>
          <a:prstGeom prst="rect">
            <a:avLst/>
          </a:prstGeom>
          <a:noFill/>
        </p:spPr>
        <p:txBody>
          <a:bodyPr wrap="square">
            <a:spAutoFit/>
          </a:bodyPr>
          <a:lstStyle/>
          <a:p>
            <a:pPr>
              <a:spcAft>
                <a:spcPts val="600"/>
              </a:spcAft>
            </a:pPr>
            <a:r>
              <a:rPr lang="it-IT" dirty="0"/>
              <a:t>https://commons.wikimedia.org/wiki/File:Plan_Rome_-_Temple_of_Magna_Mater.png</a:t>
            </a:r>
          </a:p>
        </p:txBody>
      </p:sp>
    </p:spTree>
    <p:extLst>
      <p:ext uri="{BB962C8B-B14F-4D97-AF65-F5344CB8AC3E}">
        <p14:creationId xmlns:p14="http://schemas.microsoft.com/office/powerpoint/2010/main" val="238636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7BF152D-4401-41D5-B76F-5981F06AB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B27617-B69D-4B9D-9020-0EAE010943B1}"/>
              </a:ext>
            </a:extLst>
          </p:cNvPr>
          <p:cNvSpPr>
            <a:spLocks noGrp="1"/>
          </p:cNvSpPr>
          <p:nvPr>
            <p:ph type="title"/>
          </p:nvPr>
        </p:nvSpPr>
        <p:spPr>
          <a:xfrm>
            <a:off x="5844746" y="0"/>
            <a:ext cx="6034989" cy="902043"/>
          </a:xfrm>
        </p:spPr>
        <p:txBody>
          <a:bodyPr>
            <a:normAutofit fontScale="90000"/>
          </a:bodyPr>
          <a:lstStyle/>
          <a:p>
            <a:r>
              <a:rPr lang="it-IT" dirty="0" err="1">
                <a:solidFill>
                  <a:schemeClr val="tx2">
                    <a:lumMod val="50000"/>
                    <a:lumOff val="50000"/>
                  </a:schemeClr>
                </a:solidFill>
              </a:rPr>
              <a:t>ISIs</a:t>
            </a:r>
            <a:r>
              <a:rPr lang="it-IT" dirty="0">
                <a:solidFill>
                  <a:schemeClr val="tx2">
                    <a:lumMod val="50000"/>
                    <a:lumOff val="50000"/>
                  </a:schemeClr>
                </a:solidFill>
              </a:rPr>
              <a:t> </a:t>
            </a:r>
            <a:r>
              <a:rPr lang="it-IT" sz="2800" i="1" dirty="0">
                <a:solidFill>
                  <a:schemeClr val="tx2">
                    <a:lumMod val="50000"/>
                    <a:lumOff val="50000"/>
                  </a:schemeClr>
                </a:solidFill>
              </a:rPr>
              <a:t>from </a:t>
            </a:r>
            <a:r>
              <a:rPr lang="it-IT" sz="2800" i="1" dirty="0" err="1">
                <a:solidFill>
                  <a:schemeClr val="tx2">
                    <a:lumMod val="50000"/>
                    <a:lumOff val="50000"/>
                  </a:schemeClr>
                </a:solidFill>
              </a:rPr>
              <a:t>Egytp</a:t>
            </a:r>
            <a:r>
              <a:rPr lang="it-IT" sz="2800" i="1" dirty="0">
                <a:solidFill>
                  <a:schemeClr val="tx2">
                    <a:lumMod val="50000"/>
                    <a:lumOff val="50000"/>
                  </a:schemeClr>
                </a:solidFill>
              </a:rPr>
              <a:t> to Rome</a:t>
            </a:r>
            <a:endParaRPr lang="it-IT" i="1" dirty="0">
              <a:solidFill>
                <a:schemeClr val="tx2">
                  <a:lumMod val="50000"/>
                  <a:lumOff val="50000"/>
                </a:schemeClr>
              </a:solidFill>
            </a:endParaRPr>
          </a:p>
        </p:txBody>
      </p:sp>
      <p:pic>
        <p:nvPicPr>
          <p:cNvPr id="4" name="Immagine 3" descr="Immagine che contiene edificio, esterni, pietra&#10;&#10;Descrizione generata automaticamente">
            <a:extLst>
              <a:ext uri="{FF2B5EF4-FFF2-40B4-BE49-F238E27FC236}">
                <a16:creationId xmlns:a16="http://schemas.microsoft.com/office/drawing/2014/main" id="{EC401CC8-31CB-40A3-A369-D7A982BBBB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4038601" cy="3217323"/>
          </a:xfrm>
          <a:prstGeom prst="rect">
            <a:avLst/>
          </a:prstGeom>
        </p:spPr>
      </p:pic>
      <p:pic>
        <p:nvPicPr>
          <p:cNvPr id="1026" name="Picture 2" descr="Egitto, Tempio, Geroglifici, Faraone">
            <a:extLst>
              <a:ext uri="{FF2B5EF4-FFF2-40B4-BE49-F238E27FC236}">
                <a16:creationId xmlns:a16="http://schemas.microsoft.com/office/drawing/2014/main" id="{2ABA575A-1362-4165-B897-ED5D34EDA7F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2" y="3334284"/>
            <a:ext cx="4038601" cy="3217333"/>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F477E3D4-28BE-4387-B29F-505499E38180}"/>
              </a:ext>
            </a:extLst>
          </p:cNvPr>
          <p:cNvSpPr>
            <a:spLocks noGrp="1"/>
          </p:cNvSpPr>
          <p:nvPr>
            <p:ph idx="1"/>
          </p:nvPr>
        </p:nvSpPr>
        <p:spPr>
          <a:xfrm>
            <a:off x="5696464" y="902043"/>
            <a:ext cx="6289589" cy="5155857"/>
          </a:xfrm>
        </p:spPr>
        <p:txBody>
          <a:bodyPr>
            <a:normAutofit fontScale="47500" lnSpcReduction="20000"/>
          </a:bodyPr>
          <a:lstStyle/>
          <a:p>
            <a:r>
              <a:rPr lang="it-IT" sz="4400" dirty="0"/>
              <a:t>E’ una divinità appartenente ai culti dell'antico Egitto. Dea della maternità, della fertilità e della magia, è originaria di </a:t>
            </a:r>
            <a:r>
              <a:rPr lang="it-IT" sz="4400" dirty="0" err="1"/>
              <a:t>Behbet</a:t>
            </a:r>
            <a:r>
              <a:rPr lang="it-IT" sz="4400" dirty="0"/>
              <a:t> </a:t>
            </a:r>
            <a:r>
              <a:rPr lang="it-IT" sz="4400" dirty="0" err="1"/>
              <a:t>el-Hagar</a:t>
            </a:r>
            <a:r>
              <a:rPr lang="it-IT" sz="4400" dirty="0"/>
              <a:t>, nel Delta del Nilo. </a:t>
            </a:r>
          </a:p>
          <a:p>
            <a:r>
              <a:rPr lang="it-IT" sz="4400" dirty="0"/>
              <a:t>I primi templi dedicati a Iside si trovano a </a:t>
            </a:r>
            <a:r>
              <a:rPr lang="it-IT" sz="4400" dirty="0" err="1"/>
              <a:t>Behbeit</a:t>
            </a:r>
            <a:r>
              <a:rPr lang="it-IT" sz="4400" dirty="0"/>
              <a:t> </a:t>
            </a:r>
            <a:r>
              <a:rPr lang="it-IT" sz="4400" dirty="0" err="1"/>
              <a:t>el-Hagar</a:t>
            </a:r>
            <a:r>
              <a:rPr lang="it-IT" sz="4400" dirty="0"/>
              <a:t>, nel nord dell'Egitto, e a File, nell'estremo sud. La principale festività era il </a:t>
            </a:r>
            <a:r>
              <a:rPr lang="it-IT" sz="4400" i="1" dirty="0" err="1"/>
              <a:t>Navigium</a:t>
            </a:r>
            <a:r>
              <a:rPr lang="it-IT" sz="4400" i="1" dirty="0"/>
              <a:t> </a:t>
            </a:r>
            <a:r>
              <a:rPr lang="it-IT" sz="4400" i="1" dirty="0" err="1"/>
              <a:t>Isidis</a:t>
            </a:r>
            <a:r>
              <a:rPr lang="it-IT" sz="4400" i="1" dirty="0"/>
              <a:t> </a:t>
            </a:r>
            <a:r>
              <a:rPr lang="it-IT" sz="4400" dirty="0"/>
              <a:t>in marzo, che celebrava l'influenza di Iside sul mare e serviva come preghiera per la salvezza di naviganti; l'altra celebrazione erano gli</a:t>
            </a:r>
            <a:r>
              <a:rPr lang="it-IT" sz="4400" i="1" dirty="0"/>
              <a:t> </a:t>
            </a:r>
            <a:r>
              <a:rPr lang="it-IT" sz="4400" i="1" dirty="0" err="1"/>
              <a:t>Isia</a:t>
            </a:r>
            <a:r>
              <a:rPr lang="it-IT" sz="4400" dirty="0"/>
              <a:t>, verso la fine di ottobre e l'inizio di novembre, dedicati al culto dei morti (oggi corrispondente al nostro 2 novembre)</a:t>
            </a:r>
          </a:p>
          <a:p>
            <a:r>
              <a:rPr lang="it-IT" sz="4400" dirty="0"/>
              <a:t>A Roma la </a:t>
            </a:r>
            <a:r>
              <a:rPr lang="it-IT" sz="4400" i="1" dirty="0"/>
              <a:t>regio </a:t>
            </a:r>
            <a:r>
              <a:rPr lang="it-IT" sz="4400" dirty="0"/>
              <a:t>centrale dell’Urbe era dedicata ad Iside: era l’Iseo </a:t>
            </a:r>
            <a:r>
              <a:rPr lang="it-IT" sz="4400" dirty="0" err="1"/>
              <a:t>Campense</a:t>
            </a:r>
            <a:r>
              <a:rPr lang="it-IT" sz="4400" dirty="0"/>
              <a:t> che ospitava un grande tempio </a:t>
            </a:r>
          </a:p>
          <a:p>
            <a:endParaRPr lang="it-IT" sz="1600" dirty="0"/>
          </a:p>
        </p:txBody>
      </p:sp>
      <p:sp>
        <p:nvSpPr>
          <p:cNvPr id="1029" name="Rectangle 72">
            <a:extLst>
              <a:ext uri="{FF2B5EF4-FFF2-40B4-BE49-F238E27FC236}">
                <a16:creationId xmlns:a16="http://schemas.microsoft.com/office/drawing/2014/main" id="{4007128E-F4EF-416E-856C-324C8C579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800"/>
            <a:ext cx="12191999" cy="457198"/>
          </a:xfrm>
          <a:prstGeom prst="rect">
            <a:avLst/>
          </a:prstGeom>
          <a:gradFill>
            <a:gsLst>
              <a:gs pos="0">
                <a:schemeClr val="accent2"/>
              </a:gs>
              <a:gs pos="100000">
                <a:schemeClr val="accent6">
                  <a:lumMod val="75000"/>
                  <a:alpha val="94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4">
            <a:extLst>
              <a:ext uri="{FF2B5EF4-FFF2-40B4-BE49-F238E27FC236}">
                <a16:creationId xmlns:a16="http://schemas.microsoft.com/office/drawing/2014/main" id="{CF116E54-BBA2-4625-8E37-E6F2C9C6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798"/>
            <a:ext cx="4038603" cy="448831"/>
          </a:xfrm>
          <a:prstGeom prst="rect">
            <a:avLst/>
          </a:prstGeom>
          <a:gradFill>
            <a:gsLst>
              <a:gs pos="0">
                <a:schemeClr val="accent5"/>
              </a:gs>
              <a:gs pos="99000">
                <a:schemeClr val="accent6">
                  <a:alpha val="48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00B52586-721B-4CA4-BEAD-A24341532CDC}"/>
              </a:ext>
            </a:extLst>
          </p:cNvPr>
          <p:cNvSpPr txBox="1"/>
          <p:nvPr/>
        </p:nvSpPr>
        <p:spPr>
          <a:xfrm rot="10800000" flipV="1">
            <a:off x="4038598" y="105531"/>
            <a:ext cx="1190625" cy="6294031"/>
          </a:xfrm>
          <a:prstGeom prst="rect">
            <a:avLst/>
          </a:prstGeom>
          <a:noFill/>
        </p:spPr>
        <p:txBody>
          <a:bodyPr wrap="square">
            <a:spAutoFit/>
          </a:bodyPr>
          <a:lstStyle/>
          <a:p>
            <a:pPr>
              <a:spcAft>
                <a:spcPts val="600"/>
              </a:spcAft>
            </a:pPr>
            <a:r>
              <a:rPr lang="it-IT" b="1" dirty="0">
                <a:hlinkClick r:id="rId4"/>
              </a:rPr>
              <a:t>https://commons.wikimedia.org/wiki/File:Pigna_-_il_pie_di_marmo_a_via_santo_stefano_del_cacco_2135.JPG</a:t>
            </a:r>
            <a:endParaRPr lang="it-IT" b="1" dirty="0"/>
          </a:p>
          <a:p>
            <a:pPr>
              <a:spcAft>
                <a:spcPts val="600"/>
              </a:spcAft>
            </a:pPr>
            <a:endParaRPr lang="it-IT" dirty="0"/>
          </a:p>
          <a:p>
            <a:pPr>
              <a:spcAft>
                <a:spcPts val="600"/>
              </a:spcAft>
            </a:pPr>
            <a:endParaRPr lang="it-IT" dirty="0"/>
          </a:p>
          <a:p>
            <a:pPr>
              <a:spcAft>
                <a:spcPts val="600"/>
              </a:spcAft>
            </a:pPr>
            <a:endParaRPr lang="it-IT" dirty="0"/>
          </a:p>
          <a:p>
            <a:pPr>
              <a:spcAft>
                <a:spcPts val="600"/>
              </a:spcAft>
            </a:pPr>
            <a:endParaRPr lang="it-IT" dirty="0"/>
          </a:p>
          <a:p>
            <a:pPr>
              <a:spcAft>
                <a:spcPts val="600"/>
              </a:spcAft>
            </a:pPr>
            <a:r>
              <a:rPr lang="it-IT" b="1" dirty="0"/>
              <a:t>https://pixabay.com/it/photos/search/edfu/</a:t>
            </a:r>
          </a:p>
        </p:txBody>
      </p:sp>
    </p:spTree>
    <p:extLst>
      <p:ext uri="{BB962C8B-B14F-4D97-AF65-F5344CB8AC3E}">
        <p14:creationId xmlns:p14="http://schemas.microsoft.com/office/powerpoint/2010/main" val="292312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6E3EAD5-5389-4422-9D29-B9E89B888413}"/>
              </a:ext>
            </a:extLst>
          </p:cNvPr>
          <p:cNvSpPr>
            <a:spLocks noGrp="1"/>
          </p:cNvSpPr>
          <p:nvPr>
            <p:ph idx="1"/>
          </p:nvPr>
        </p:nvSpPr>
        <p:spPr>
          <a:xfrm>
            <a:off x="219075" y="190500"/>
            <a:ext cx="6714136" cy="5975522"/>
          </a:xfrm>
        </p:spPr>
        <p:txBody>
          <a:bodyPr anchor="t">
            <a:noAutofit/>
          </a:bodyPr>
          <a:lstStyle/>
          <a:p>
            <a:pPr>
              <a:lnSpc>
                <a:spcPct val="110000"/>
              </a:lnSpc>
            </a:pPr>
            <a:r>
              <a:rPr lang="it-IT" sz="3200" dirty="0"/>
              <a:t>Mitra è persiano: le prime tracce del culto risalgono al 1300 a.C. </a:t>
            </a:r>
          </a:p>
          <a:p>
            <a:pPr>
              <a:lnSpc>
                <a:spcPct val="110000"/>
              </a:lnSpc>
            </a:pPr>
            <a:r>
              <a:rPr lang="it-IT" sz="3200" dirty="0"/>
              <a:t>Il suo culto è misterico: gli iniziati si battezzano con il sangue di un toro e hanno pasti in comune; il dio nasce in una grotta il 25 dicembre e promette una vita ultraterrena agli accoliti. Tanti gli aspetti comuni con il Cristianesimo che lo soppianterà</a:t>
            </a:r>
          </a:p>
          <a:p>
            <a:pPr>
              <a:lnSpc>
                <a:spcPct val="110000"/>
              </a:lnSpc>
            </a:pPr>
            <a:r>
              <a:rPr lang="it-IT" sz="3200" dirty="0"/>
              <a:t>Tra Roma ed Ostia si contano 30 mitrei: tra I e III s. d.C. ebbe grande fortuna</a:t>
            </a:r>
          </a:p>
          <a:p>
            <a:pPr>
              <a:lnSpc>
                <a:spcPct val="110000"/>
              </a:lnSpc>
            </a:pPr>
            <a:endParaRPr lang="it-IT" sz="3200" dirty="0"/>
          </a:p>
          <a:p>
            <a:pPr marL="0" indent="0">
              <a:lnSpc>
                <a:spcPct val="110000"/>
              </a:lnSpc>
              <a:buNone/>
            </a:pPr>
            <a:endParaRPr lang="it-IT" sz="3200" dirty="0"/>
          </a:p>
          <a:p>
            <a:pPr>
              <a:lnSpc>
                <a:spcPct val="110000"/>
              </a:lnSpc>
            </a:pPr>
            <a:endParaRPr lang="it-IT" sz="3200" dirty="0"/>
          </a:p>
        </p:txBody>
      </p:sp>
      <p:pic>
        <p:nvPicPr>
          <p:cNvPr id="4" name="Immagine 3" descr="Immagine che contiene testo, pietra&#10;&#10;Descrizione generata automaticamente">
            <a:extLst>
              <a:ext uri="{FF2B5EF4-FFF2-40B4-BE49-F238E27FC236}">
                <a16:creationId xmlns:a16="http://schemas.microsoft.com/office/drawing/2014/main" id="{643AF766-D848-4642-B996-985E38A243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7332541" y="1029319"/>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F0046F07-8C40-487A-9AA6-56AE123E29C4}"/>
              </a:ext>
            </a:extLst>
          </p:cNvPr>
          <p:cNvSpPr txBox="1"/>
          <p:nvPr/>
        </p:nvSpPr>
        <p:spPr>
          <a:xfrm rot="10800000" flipV="1">
            <a:off x="7047512" y="5700366"/>
            <a:ext cx="5030187" cy="646331"/>
          </a:xfrm>
          <a:prstGeom prst="rect">
            <a:avLst/>
          </a:prstGeom>
          <a:noFill/>
        </p:spPr>
        <p:txBody>
          <a:bodyPr wrap="square">
            <a:spAutoFit/>
          </a:bodyPr>
          <a:lstStyle/>
          <a:p>
            <a:r>
              <a:rPr lang="it-IT" dirty="0"/>
              <a:t>https://commons.wikimedia.org/wiki/File:0_Relief_repr%C3%A9sentant_Mithra_-_Louvre-Lens_(2).JPG</a:t>
            </a:r>
          </a:p>
        </p:txBody>
      </p:sp>
      <p:sp>
        <p:nvSpPr>
          <p:cNvPr id="7" name="Titolo 6">
            <a:extLst>
              <a:ext uri="{FF2B5EF4-FFF2-40B4-BE49-F238E27FC236}">
                <a16:creationId xmlns:a16="http://schemas.microsoft.com/office/drawing/2014/main" id="{1EB45BE9-D1A0-42FE-B45E-DDA7B442B5A3}"/>
              </a:ext>
            </a:extLst>
          </p:cNvPr>
          <p:cNvSpPr>
            <a:spLocks noGrp="1"/>
          </p:cNvSpPr>
          <p:nvPr>
            <p:ph type="title"/>
          </p:nvPr>
        </p:nvSpPr>
        <p:spPr>
          <a:xfrm>
            <a:off x="7810499" y="133050"/>
            <a:ext cx="3965489" cy="842168"/>
          </a:xfrm>
        </p:spPr>
        <p:txBody>
          <a:bodyPr>
            <a:normAutofit fontScale="90000"/>
          </a:bodyPr>
          <a:lstStyle/>
          <a:p>
            <a:br>
              <a:rPr lang="it-IT" dirty="0"/>
            </a:br>
            <a:r>
              <a:rPr lang="it-IT" sz="4000" dirty="0" err="1">
                <a:solidFill>
                  <a:schemeClr val="tx2">
                    <a:lumMod val="50000"/>
                    <a:lumOff val="50000"/>
                  </a:schemeClr>
                </a:solidFill>
              </a:rPr>
              <a:t>mithraism</a:t>
            </a:r>
            <a:r>
              <a:rPr lang="it-IT" sz="4000" dirty="0">
                <a:solidFill>
                  <a:schemeClr val="tx2">
                    <a:lumMod val="50000"/>
                    <a:lumOff val="50000"/>
                  </a:schemeClr>
                </a:solidFill>
              </a:rPr>
              <a:t> </a:t>
            </a:r>
            <a:r>
              <a:rPr lang="it-IT" sz="2700" dirty="0">
                <a:solidFill>
                  <a:schemeClr val="tx2">
                    <a:lumMod val="50000"/>
                    <a:lumOff val="50000"/>
                  </a:schemeClr>
                </a:solidFill>
              </a:rPr>
              <a:t>from Persia</a:t>
            </a:r>
          </a:p>
        </p:txBody>
      </p:sp>
    </p:spTree>
    <p:extLst>
      <p:ext uri="{BB962C8B-B14F-4D97-AF65-F5344CB8AC3E}">
        <p14:creationId xmlns:p14="http://schemas.microsoft.com/office/powerpoint/2010/main" val="412614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828DD6-A4C4-4B55-98B0-41F1CD82FD35}"/>
              </a:ext>
            </a:extLst>
          </p:cNvPr>
          <p:cNvSpPr>
            <a:spLocks noGrp="1"/>
          </p:cNvSpPr>
          <p:nvPr>
            <p:ph type="title"/>
          </p:nvPr>
        </p:nvSpPr>
        <p:spPr>
          <a:xfrm>
            <a:off x="-1" y="123569"/>
            <a:ext cx="8476735" cy="2088290"/>
          </a:xfrm>
        </p:spPr>
        <p:txBody>
          <a:bodyPr>
            <a:normAutofit/>
          </a:bodyPr>
          <a:lstStyle/>
          <a:p>
            <a:r>
              <a:rPr lang="it-IT" sz="4000" dirty="0">
                <a:solidFill>
                  <a:schemeClr val="accent2">
                    <a:lumMod val="60000"/>
                    <a:lumOff val="40000"/>
                  </a:schemeClr>
                </a:solidFill>
              </a:rPr>
              <a:t>MANICHAEISM </a:t>
            </a:r>
            <a:r>
              <a:rPr lang="it-IT" sz="2000" dirty="0">
                <a:solidFill>
                  <a:schemeClr val="accent2">
                    <a:lumMod val="60000"/>
                    <a:lumOff val="40000"/>
                  </a:schemeClr>
                </a:solidFill>
              </a:rPr>
              <a:t>from Mesopotamia  </a:t>
            </a:r>
            <a:br>
              <a:rPr lang="it-IT" sz="4000" dirty="0"/>
            </a:br>
            <a:br>
              <a:rPr lang="it-IT" sz="4000" dirty="0"/>
            </a:br>
            <a:endParaRPr lang="it-IT" sz="4000" dirty="0"/>
          </a:p>
        </p:txBody>
      </p:sp>
      <p:sp>
        <p:nvSpPr>
          <p:cNvPr id="3" name="Segnaposto contenuto 2">
            <a:extLst>
              <a:ext uri="{FF2B5EF4-FFF2-40B4-BE49-F238E27FC236}">
                <a16:creationId xmlns:a16="http://schemas.microsoft.com/office/drawing/2014/main" id="{F2168A09-8C1E-4EDD-BFED-82BBB817FB80}"/>
              </a:ext>
            </a:extLst>
          </p:cNvPr>
          <p:cNvSpPr>
            <a:spLocks noGrp="1"/>
          </p:cNvSpPr>
          <p:nvPr>
            <p:ph idx="1"/>
          </p:nvPr>
        </p:nvSpPr>
        <p:spPr>
          <a:xfrm>
            <a:off x="98854" y="951470"/>
            <a:ext cx="7852450" cy="5290303"/>
          </a:xfrm>
        </p:spPr>
        <p:txBody>
          <a:bodyPr>
            <a:normAutofit fontScale="25000" lnSpcReduction="20000"/>
          </a:bodyPr>
          <a:lstStyle/>
          <a:p>
            <a:pPr>
              <a:lnSpc>
                <a:spcPct val="110000"/>
              </a:lnSpc>
            </a:pPr>
            <a:r>
              <a:rPr lang="it-IT" sz="7200" dirty="0"/>
              <a:t>Manicheismo: religione che, a partire dal III secolo d.C., si diffuse in Asia, in Europa e in Africa. Secondo i Manichei la vita dell’uomo è caratterizzata dal conflitto tra Bene e Male, Luce e Tenebre: può aiutarlo sono la religione, capace di liberare la luce intrappolata nella materia. </a:t>
            </a:r>
          </a:p>
          <a:p>
            <a:pPr>
              <a:lnSpc>
                <a:spcPct val="110000"/>
              </a:lnSpc>
            </a:pPr>
            <a:r>
              <a:rPr lang="it-IT" sz="7200" dirty="0"/>
              <a:t>Manicheo: aggettivo che indica colui che considera le cose o ‘bianche’ o ‘nere’, senza prendere in considerazione le sfumature, secondo la visione dualistica della realtà propria di questa religione</a:t>
            </a:r>
          </a:p>
          <a:p>
            <a:pPr>
              <a:lnSpc>
                <a:spcPct val="110000"/>
              </a:lnSpc>
            </a:pPr>
            <a:r>
              <a:rPr lang="it-IT" sz="7200" i="1" dirty="0"/>
              <a:t>Mani</a:t>
            </a:r>
            <a:r>
              <a:rPr lang="it-IT" sz="7200" dirty="0"/>
              <a:t>: Nato in Mesopotamia nel 216, </a:t>
            </a:r>
            <a:r>
              <a:rPr lang="it-IT" sz="7200" i="1" dirty="0"/>
              <a:t>Mani </a:t>
            </a:r>
            <a:r>
              <a:rPr lang="it-IT" sz="7200" dirty="0"/>
              <a:t>crebbe col padre, un battista che praticava l’ascesi. A 12 anni ebbe la prima rivelazione, a 24 anni la seconda, quindi cominciò la sua opera di proselitismo in India, in Persia e in altre regioni dell’Impero sassanide. Divenne amico di </a:t>
            </a:r>
            <a:r>
              <a:rPr lang="it-IT" sz="7200" dirty="0" err="1"/>
              <a:t>Shahpuhr</a:t>
            </a:r>
            <a:r>
              <a:rPr lang="it-IT" sz="7200" dirty="0"/>
              <a:t> I e fece parte della corte reale per lungo tempo. </a:t>
            </a:r>
            <a:r>
              <a:rPr lang="it-IT" sz="7200" i="1" dirty="0"/>
              <a:t>Mani</a:t>
            </a:r>
            <a:r>
              <a:rPr lang="it-IT" sz="7200" dirty="0"/>
              <a:t> cadde in disgrazia alla morte del sovrano, con il successore </a:t>
            </a:r>
            <a:r>
              <a:rPr lang="it-IT" sz="7200" dirty="0" err="1"/>
              <a:t>Bahram</a:t>
            </a:r>
            <a:r>
              <a:rPr lang="it-IT" sz="7200" dirty="0"/>
              <a:t> I che lo fece incarcerare a </a:t>
            </a:r>
            <a:r>
              <a:rPr lang="it-IT" sz="7200" dirty="0" err="1"/>
              <a:t>Gundeshahpuhr</a:t>
            </a:r>
            <a:r>
              <a:rPr lang="it-IT" sz="7200" dirty="0"/>
              <a:t>. Morì, nel 277, giustiziato, secondo una tradizione addirittura scorticato vivo.</a:t>
            </a:r>
          </a:p>
          <a:p>
            <a:pPr>
              <a:lnSpc>
                <a:spcPct val="110000"/>
              </a:lnSpc>
            </a:pPr>
            <a:r>
              <a:rPr lang="it-IT" sz="7200" dirty="0"/>
              <a:t>Diffusione: Il Manicheismo ebbe una diffusione vastissima lungo la Via della seta che univa l’Occidente con la Cina. Comunità manichee si diffusero in Africa settentrionale, in Europa -in particolare Italia e in Francia-, in Siria, in Asia Centrale, in India e nell’impero cinese.</a:t>
            </a:r>
          </a:p>
          <a:p>
            <a:pPr>
              <a:lnSpc>
                <a:spcPct val="110000"/>
              </a:lnSpc>
            </a:pPr>
            <a:r>
              <a:rPr lang="it-IT" sz="7200" dirty="0"/>
              <a:t>Personaggi illustri: Tra le figure di spicco, prima tra tutte quella di  Sant’Agostino il quale, prima di convertirsi, fu un fervente manicheo</a:t>
            </a:r>
          </a:p>
          <a:p>
            <a:pPr>
              <a:lnSpc>
                <a:spcPct val="110000"/>
              </a:lnSpc>
            </a:pPr>
            <a:endParaRPr lang="it-IT" sz="1000" dirty="0"/>
          </a:p>
          <a:p>
            <a:pPr>
              <a:lnSpc>
                <a:spcPct val="110000"/>
              </a:lnSpc>
            </a:pPr>
            <a:endParaRPr lang="it-IT" sz="1000" dirty="0"/>
          </a:p>
          <a:p>
            <a:pPr>
              <a:lnSpc>
                <a:spcPct val="110000"/>
              </a:lnSpc>
            </a:pPr>
            <a:endParaRPr lang="it-IT" sz="1000" dirty="0"/>
          </a:p>
        </p:txBody>
      </p:sp>
      <p:sp>
        <p:nvSpPr>
          <p:cNvPr id="50" name="Rectangle 4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ABE38A20-D03E-4643-B145-356B54B5A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15298" y="-25030"/>
            <a:ext cx="4076700" cy="6418631"/>
          </a:xfrm>
          <a:prstGeom prst="rect">
            <a:avLst/>
          </a:prstGeom>
        </p:spPr>
      </p:pic>
      <p:sp>
        <p:nvSpPr>
          <p:cNvPr id="33" name="CasellaDiTesto 32">
            <a:extLst>
              <a:ext uri="{FF2B5EF4-FFF2-40B4-BE49-F238E27FC236}">
                <a16:creationId xmlns:a16="http://schemas.microsoft.com/office/drawing/2014/main" id="{4209D27D-267F-4022-B429-7CFD1A443911}"/>
              </a:ext>
            </a:extLst>
          </p:cNvPr>
          <p:cNvSpPr txBox="1"/>
          <p:nvPr/>
        </p:nvSpPr>
        <p:spPr>
          <a:xfrm>
            <a:off x="4534929" y="6276144"/>
            <a:ext cx="7657069" cy="646331"/>
          </a:xfrm>
          <a:prstGeom prst="rect">
            <a:avLst/>
          </a:prstGeom>
          <a:noFill/>
        </p:spPr>
        <p:txBody>
          <a:bodyPr wrap="square">
            <a:spAutoFit/>
          </a:bodyPr>
          <a:lstStyle/>
          <a:p>
            <a:r>
              <a:rPr lang="it-IT" b="1" dirty="0"/>
              <a:t>https://commons.wikimedia.org/wiki/File:Sandro_botticelli,_sant%27agostino_nello_studio,_1480_circa,_dall%27ex-coro_dei_frati_umiliati,_01.jpg</a:t>
            </a:r>
          </a:p>
        </p:txBody>
      </p:sp>
    </p:spTree>
    <p:extLst>
      <p:ext uri="{BB962C8B-B14F-4D97-AF65-F5344CB8AC3E}">
        <p14:creationId xmlns:p14="http://schemas.microsoft.com/office/powerpoint/2010/main" val="360408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AEC4EEBC-92FE-45CA-A281-8F1D1227F7E4}"/>
              </a:ext>
            </a:extLst>
          </p:cNvPr>
          <p:cNvSpPr>
            <a:spLocks noGrp="1"/>
          </p:cNvSpPr>
          <p:nvPr>
            <p:ph type="title"/>
          </p:nvPr>
        </p:nvSpPr>
        <p:spPr>
          <a:xfrm>
            <a:off x="284206" y="586855"/>
            <a:ext cx="3528668" cy="3507474"/>
          </a:xfrm>
        </p:spPr>
        <p:txBody>
          <a:bodyPr anchor="b">
            <a:normAutofit/>
          </a:bodyPr>
          <a:lstStyle/>
          <a:p>
            <a:pPr algn="r"/>
            <a:r>
              <a:rPr lang="it-IT" sz="3200" i="1" dirty="0" err="1"/>
              <a:t>Iuppiter</a:t>
            </a:r>
            <a:r>
              <a:rPr lang="it-IT" sz="3200" i="1" dirty="0"/>
              <a:t>  </a:t>
            </a:r>
            <a:r>
              <a:rPr lang="it-IT" sz="3200" i="1" dirty="0" err="1"/>
              <a:t>DOLIchenus</a:t>
            </a:r>
            <a:br>
              <a:rPr lang="it-IT" sz="3200" dirty="0"/>
            </a:br>
            <a:r>
              <a:rPr lang="it-IT" sz="3200" dirty="0"/>
              <a:t>from Anatolia </a:t>
            </a:r>
          </a:p>
        </p:txBody>
      </p:sp>
      <p:sp>
        <p:nvSpPr>
          <p:cNvPr id="3" name="Segnaposto contenuto 2">
            <a:extLst>
              <a:ext uri="{FF2B5EF4-FFF2-40B4-BE49-F238E27FC236}">
                <a16:creationId xmlns:a16="http://schemas.microsoft.com/office/drawing/2014/main" id="{666CF9EB-9608-4E98-A1D8-2653319D19C4}"/>
              </a:ext>
            </a:extLst>
          </p:cNvPr>
          <p:cNvSpPr>
            <a:spLocks noGrp="1"/>
          </p:cNvSpPr>
          <p:nvPr>
            <p:ph idx="1"/>
          </p:nvPr>
        </p:nvSpPr>
        <p:spPr>
          <a:xfrm>
            <a:off x="4176584" y="251927"/>
            <a:ext cx="3744097" cy="6346581"/>
          </a:xfrm>
        </p:spPr>
        <p:txBody>
          <a:bodyPr>
            <a:normAutofit/>
          </a:bodyPr>
          <a:lstStyle/>
          <a:p>
            <a:pPr>
              <a:lnSpc>
                <a:spcPct val="110000"/>
              </a:lnSpc>
            </a:pPr>
            <a:r>
              <a:rPr lang="it-IT" sz="1600" dirty="0"/>
              <a:t>La sua «patria» è la città di Doliche, le cui rovine sorgono nell’attuale Turchia</a:t>
            </a:r>
          </a:p>
          <a:p>
            <a:pPr>
              <a:lnSpc>
                <a:spcPct val="110000"/>
              </a:lnSpc>
            </a:pPr>
            <a:r>
              <a:rPr lang="it-IT" sz="1600" dirty="0"/>
              <a:t>Il suo culto fu importato in Occidente alla fine del I sec. d. C. dai mercanti e soldati di quella regione e identificato con quello di Giove - </a:t>
            </a:r>
            <a:r>
              <a:rPr lang="it-IT" sz="1600" dirty="0" err="1"/>
              <a:t>Iuppiter</a:t>
            </a:r>
            <a:r>
              <a:rPr lang="it-IT" sz="1600" dirty="0"/>
              <a:t> </a:t>
            </a:r>
            <a:r>
              <a:rPr lang="it-IT" sz="1600" dirty="0" err="1"/>
              <a:t>Optimus</a:t>
            </a:r>
            <a:r>
              <a:rPr lang="it-IT" sz="1600" dirty="0"/>
              <a:t> </a:t>
            </a:r>
            <a:r>
              <a:rPr lang="it-IT" sz="1600" dirty="0" err="1"/>
              <a:t>Maximus</a:t>
            </a:r>
            <a:r>
              <a:rPr lang="it-IT" sz="1600" dirty="0"/>
              <a:t> </a:t>
            </a:r>
            <a:r>
              <a:rPr lang="it-IT" sz="1600" dirty="0" err="1"/>
              <a:t>Dolichenus</a:t>
            </a:r>
            <a:r>
              <a:rPr lang="it-IT" sz="1600" dirty="0"/>
              <a:t>.(sincretismo) </a:t>
            </a:r>
          </a:p>
          <a:p>
            <a:pPr>
              <a:lnSpc>
                <a:spcPct val="110000"/>
              </a:lnSpc>
            </a:pPr>
            <a:r>
              <a:rPr lang="it-IT" sz="1600" dirty="0"/>
              <a:t>Nell’iconografia </a:t>
            </a:r>
            <a:r>
              <a:rPr lang="it-IT" sz="1600" dirty="0" err="1"/>
              <a:t>e’</a:t>
            </a:r>
            <a:r>
              <a:rPr lang="it-IT" sz="1600" dirty="0"/>
              <a:t> mostrato con l’ascia bipenne, e il fulmine, in piedi sul toro; venerato come protettore dell’esercito</a:t>
            </a:r>
          </a:p>
          <a:p>
            <a:pPr>
              <a:lnSpc>
                <a:spcPct val="110000"/>
              </a:lnSpc>
            </a:pPr>
            <a:r>
              <a:rPr lang="it-IT" sz="1600" dirty="0"/>
              <a:t>Non </a:t>
            </a:r>
            <a:r>
              <a:rPr lang="it-IT" sz="1600" dirty="0" err="1"/>
              <a:t>e’</a:t>
            </a:r>
            <a:r>
              <a:rPr lang="it-IT" sz="1600" dirty="0"/>
              <a:t> certo se questo culto,  implicasse </a:t>
            </a:r>
            <a:r>
              <a:rPr lang="it-IT" sz="1600" dirty="0" err="1"/>
              <a:t>mysteria</a:t>
            </a:r>
            <a:r>
              <a:rPr lang="it-IT" sz="1600" dirty="0"/>
              <a:t> cui accedere solo tramite iniziazione</a:t>
            </a:r>
          </a:p>
          <a:p>
            <a:pPr>
              <a:lnSpc>
                <a:spcPct val="110000"/>
              </a:lnSpc>
            </a:pPr>
            <a:r>
              <a:rPr lang="it-IT" sz="1600" dirty="0"/>
              <a:t>Si diffonde largamente nel II e III sec. d.C. </a:t>
            </a:r>
          </a:p>
        </p:txBody>
      </p:sp>
      <p:pic>
        <p:nvPicPr>
          <p:cNvPr id="2050" name="Picture 2" descr="Immagine che contiene scultura&#10;&#10;Descrizione generata automaticamente">
            <a:extLst>
              <a:ext uri="{FF2B5EF4-FFF2-40B4-BE49-F238E27FC236}">
                <a16:creationId xmlns:a16="http://schemas.microsoft.com/office/drawing/2014/main" id="{D5242E51-C4CC-4A1F-BAE5-4323B1DF6FE9}"/>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691753" y="457200"/>
            <a:ext cx="2466594" cy="594360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8266816C-C82E-4DD3-87BF-D0466BEDBCE2}"/>
              </a:ext>
            </a:extLst>
          </p:cNvPr>
          <p:cNvSpPr txBox="1"/>
          <p:nvPr/>
        </p:nvSpPr>
        <p:spPr>
          <a:xfrm rot="10800000" flipV="1">
            <a:off x="4263079" y="6013277"/>
            <a:ext cx="4428673" cy="646331"/>
          </a:xfrm>
          <a:prstGeom prst="rect">
            <a:avLst/>
          </a:prstGeom>
          <a:noFill/>
        </p:spPr>
        <p:txBody>
          <a:bodyPr wrap="square">
            <a:spAutoFit/>
          </a:bodyPr>
          <a:lstStyle/>
          <a:p>
            <a:r>
              <a:rPr lang="it-IT" dirty="0"/>
              <a:t>https://commons.wikimedia.org/wiki/File:Jupiter_dolichenus_3rd_century_Carnuntum.jpg</a:t>
            </a:r>
          </a:p>
        </p:txBody>
      </p:sp>
    </p:spTree>
    <p:extLst>
      <p:ext uri="{BB962C8B-B14F-4D97-AF65-F5344CB8AC3E}">
        <p14:creationId xmlns:p14="http://schemas.microsoft.com/office/powerpoint/2010/main" val="79590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1446909F-0DB9-4267-9E97-45D8386E74CA}"/>
              </a:ext>
            </a:extLst>
          </p:cNvPr>
          <p:cNvSpPr>
            <a:spLocks noGrp="1"/>
          </p:cNvSpPr>
          <p:nvPr>
            <p:ph type="title"/>
          </p:nvPr>
        </p:nvSpPr>
        <p:spPr>
          <a:xfrm>
            <a:off x="387927" y="1028701"/>
            <a:ext cx="3248863" cy="3020785"/>
          </a:xfrm>
        </p:spPr>
        <p:txBody>
          <a:bodyPr>
            <a:normAutofit/>
          </a:bodyPr>
          <a:lstStyle/>
          <a:p>
            <a:pPr algn="r"/>
            <a:r>
              <a:rPr lang="it-IT" sz="3200" dirty="0">
                <a:solidFill>
                  <a:schemeClr val="bg1"/>
                </a:solidFill>
              </a:rPr>
              <a:t> 6) </a:t>
            </a:r>
            <a:r>
              <a:rPr lang="it-IT" sz="3200" dirty="0" err="1">
                <a:solidFill>
                  <a:schemeClr val="bg1"/>
                </a:solidFill>
              </a:rPr>
              <a:t>becomING</a:t>
            </a:r>
            <a:r>
              <a:rPr lang="it-IT" sz="3200" dirty="0">
                <a:solidFill>
                  <a:schemeClr val="bg1"/>
                </a:solidFill>
              </a:rPr>
              <a:t> </a:t>
            </a:r>
            <a:r>
              <a:rPr lang="it-IT" sz="3200" dirty="0" err="1">
                <a:solidFill>
                  <a:schemeClr val="bg1"/>
                </a:solidFill>
              </a:rPr>
              <a:t>romans</a:t>
            </a:r>
            <a:endParaRPr lang="it-IT" sz="3200" dirty="0">
              <a:solidFill>
                <a:schemeClr val="bg1"/>
              </a:solidFill>
            </a:endParaRPr>
          </a:p>
        </p:txBody>
      </p:sp>
      <p:sp>
        <p:nvSpPr>
          <p:cNvPr id="3" name="Segnaposto contenuto 2">
            <a:extLst>
              <a:ext uri="{FF2B5EF4-FFF2-40B4-BE49-F238E27FC236}">
                <a16:creationId xmlns:a16="http://schemas.microsoft.com/office/drawing/2014/main" id="{919B6194-CBED-42CD-98E0-F332DB425E36}"/>
              </a:ext>
            </a:extLst>
          </p:cNvPr>
          <p:cNvSpPr>
            <a:spLocks noGrp="1"/>
          </p:cNvSpPr>
          <p:nvPr>
            <p:ph idx="1"/>
          </p:nvPr>
        </p:nvSpPr>
        <p:spPr>
          <a:xfrm>
            <a:off x="4038599" y="95249"/>
            <a:ext cx="8159753" cy="6762321"/>
          </a:xfrm>
        </p:spPr>
        <p:txBody>
          <a:bodyPr>
            <a:normAutofit fontScale="85000" lnSpcReduction="10000"/>
          </a:bodyPr>
          <a:lstStyle/>
          <a:p>
            <a:endParaRPr lang="it-IT" sz="1800" b="0" dirty="0">
              <a:effectLst/>
            </a:endParaRPr>
          </a:p>
          <a:p>
            <a:r>
              <a:rPr lang="it-IT" sz="3800" b="1" dirty="0">
                <a:solidFill>
                  <a:schemeClr val="tx2">
                    <a:lumMod val="50000"/>
                    <a:lumOff val="50000"/>
                  </a:schemeClr>
                </a:solidFill>
                <a:effectLst/>
              </a:rPr>
              <a:t>How do </a:t>
            </a:r>
            <a:r>
              <a:rPr lang="it-IT" sz="3800" b="1" dirty="0" err="1">
                <a:solidFill>
                  <a:schemeClr val="tx2">
                    <a:lumMod val="50000"/>
                    <a:lumOff val="50000"/>
                  </a:schemeClr>
                </a:solidFill>
                <a:effectLst/>
              </a:rPr>
              <a:t>you</a:t>
            </a:r>
            <a:r>
              <a:rPr lang="it-IT" sz="3800" b="1" dirty="0">
                <a:solidFill>
                  <a:schemeClr val="tx2">
                    <a:lumMod val="50000"/>
                    <a:lumOff val="50000"/>
                  </a:schemeClr>
                </a:solidFill>
                <a:effectLst/>
              </a:rPr>
              <a:t> </a:t>
            </a:r>
            <a:r>
              <a:rPr lang="it-IT" sz="3800" b="1" dirty="0" err="1">
                <a:solidFill>
                  <a:schemeClr val="tx2">
                    <a:lumMod val="50000"/>
                    <a:lumOff val="50000"/>
                  </a:schemeClr>
                </a:solidFill>
                <a:effectLst/>
              </a:rPr>
              <a:t>say</a:t>
            </a:r>
            <a:r>
              <a:rPr lang="it-IT" sz="3800" b="1" dirty="0">
                <a:solidFill>
                  <a:schemeClr val="tx2">
                    <a:lumMod val="50000"/>
                    <a:lumOff val="50000"/>
                  </a:schemeClr>
                </a:solidFill>
                <a:effectLst/>
              </a:rPr>
              <a:t> </a:t>
            </a:r>
            <a:r>
              <a:rPr lang="it-IT" sz="3800" b="1" dirty="0" err="1">
                <a:solidFill>
                  <a:schemeClr val="tx2">
                    <a:lumMod val="50000"/>
                    <a:lumOff val="50000"/>
                  </a:schemeClr>
                </a:solidFill>
                <a:effectLst/>
              </a:rPr>
              <a:t>foreigner</a:t>
            </a:r>
            <a:r>
              <a:rPr lang="it-IT" sz="3800" b="1" dirty="0">
                <a:solidFill>
                  <a:schemeClr val="tx2">
                    <a:lumMod val="50000"/>
                    <a:lumOff val="50000"/>
                  </a:schemeClr>
                </a:solidFill>
                <a:effectLst/>
              </a:rPr>
              <a:t>?</a:t>
            </a:r>
          </a:p>
          <a:p>
            <a:r>
              <a:rPr lang="it-IT" dirty="0">
                <a:solidFill>
                  <a:schemeClr val="accent6">
                    <a:lumMod val="75000"/>
                  </a:schemeClr>
                </a:solidFill>
              </a:rPr>
              <a:t>Nell’</a:t>
            </a:r>
            <a:r>
              <a:rPr lang="it-IT" b="0" dirty="0">
                <a:solidFill>
                  <a:schemeClr val="accent6">
                    <a:lumMod val="75000"/>
                  </a:schemeClr>
                </a:solidFill>
                <a:effectLst/>
              </a:rPr>
              <a:t>a</a:t>
            </a:r>
            <a:r>
              <a:rPr lang="it-IT" b="0" dirty="0">
                <a:solidFill>
                  <a:schemeClr val="accent5">
                    <a:lumMod val="60000"/>
                    <a:lumOff val="40000"/>
                  </a:schemeClr>
                </a:solidFill>
                <a:effectLst/>
              </a:rPr>
              <a:t>mbito politico-giuridico si distinguono: </a:t>
            </a:r>
            <a:r>
              <a:rPr lang="it-IT" b="0" dirty="0">
                <a:solidFill>
                  <a:schemeClr val="tx2">
                    <a:lumMod val="50000"/>
                    <a:lumOff val="50000"/>
                  </a:schemeClr>
                </a:solidFill>
                <a:effectLst/>
              </a:rPr>
              <a:t>“</a:t>
            </a:r>
            <a:r>
              <a:rPr lang="it-IT" b="0" dirty="0" err="1">
                <a:solidFill>
                  <a:schemeClr val="tx2">
                    <a:lumMod val="50000"/>
                    <a:lumOff val="50000"/>
                  </a:schemeClr>
                </a:solidFill>
                <a:effectLst/>
              </a:rPr>
              <a:t>Barbarus</a:t>
            </a:r>
            <a:r>
              <a:rPr lang="it-IT" b="0" dirty="0">
                <a:solidFill>
                  <a:schemeClr val="tx2">
                    <a:lumMod val="50000"/>
                    <a:lumOff val="50000"/>
                  </a:schemeClr>
                </a:solidFill>
                <a:effectLst/>
              </a:rPr>
              <a:t>”, “ </a:t>
            </a:r>
            <a:r>
              <a:rPr lang="it-IT" b="0" dirty="0" err="1">
                <a:solidFill>
                  <a:schemeClr val="tx2">
                    <a:lumMod val="50000"/>
                    <a:lumOff val="50000"/>
                  </a:schemeClr>
                </a:solidFill>
                <a:effectLst/>
              </a:rPr>
              <a:t>peregrinus</a:t>
            </a:r>
            <a:r>
              <a:rPr lang="it-IT" b="0" dirty="0">
                <a:solidFill>
                  <a:schemeClr val="tx2">
                    <a:lumMod val="50000"/>
                    <a:lumOff val="50000"/>
                  </a:schemeClr>
                </a:solidFill>
                <a:effectLst/>
              </a:rPr>
              <a:t>”, “</a:t>
            </a:r>
            <a:r>
              <a:rPr lang="it-IT" b="0" dirty="0" err="1">
                <a:solidFill>
                  <a:schemeClr val="tx2">
                    <a:lumMod val="50000"/>
                    <a:lumOff val="50000"/>
                  </a:schemeClr>
                </a:solidFill>
                <a:effectLst/>
              </a:rPr>
              <a:t>externus</a:t>
            </a:r>
            <a:r>
              <a:rPr lang="it-IT" b="0" dirty="0">
                <a:solidFill>
                  <a:schemeClr val="tx2">
                    <a:lumMod val="50000"/>
                    <a:lumOff val="50000"/>
                  </a:schemeClr>
                </a:solidFill>
                <a:effectLst/>
              </a:rPr>
              <a:t>”, “</a:t>
            </a:r>
            <a:r>
              <a:rPr lang="it-IT" b="0" dirty="0" err="1">
                <a:solidFill>
                  <a:schemeClr val="tx2">
                    <a:lumMod val="50000"/>
                    <a:lumOff val="50000"/>
                  </a:schemeClr>
                </a:solidFill>
                <a:effectLst/>
              </a:rPr>
              <a:t>hostis</a:t>
            </a:r>
            <a:r>
              <a:rPr lang="it-IT" b="0" dirty="0">
                <a:solidFill>
                  <a:schemeClr val="tx2">
                    <a:lumMod val="50000"/>
                    <a:lumOff val="50000"/>
                  </a:schemeClr>
                </a:solidFill>
                <a:effectLst/>
              </a:rPr>
              <a:t>” </a:t>
            </a:r>
          </a:p>
          <a:p>
            <a:r>
              <a:rPr lang="it-IT" b="0" dirty="0">
                <a:effectLst/>
              </a:rPr>
              <a:t>In una prima fase sono attestate le forme </a:t>
            </a:r>
            <a:r>
              <a:rPr lang="it-IT" b="0" dirty="0" err="1">
                <a:solidFill>
                  <a:schemeClr val="tx2">
                    <a:lumMod val="50000"/>
                    <a:lumOff val="50000"/>
                  </a:schemeClr>
                </a:solidFill>
                <a:effectLst/>
              </a:rPr>
              <a:t>hostis</a:t>
            </a:r>
            <a:r>
              <a:rPr lang="it-IT" b="0" dirty="0">
                <a:solidFill>
                  <a:schemeClr val="tx2">
                    <a:lumMod val="50000"/>
                    <a:lumOff val="50000"/>
                  </a:schemeClr>
                </a:solidFill>
                <a:effectLst/>
              </a:rPr>
              <a:t> </a:t>
            </a:r>
            <a:r>
              <a:rPr lang="it-IT" b="0" dirty="0">
                <a:effectLst/>
              </a:rPr>
              <a:t>(colui che non ha nessun                    legame giuridico, collettivo o individuale con Roma)  o </a:t>
            </a:r>
            <a:r>
              <a:rPr lang="it-IT" b="0" dirty="0" err="1">
                <a:solidFill>
                  <a:schemeClr val="tx2">
                    <a:lumMod val="50000"/>
                    <a:lumOff val="50000"/>
                  </a:schemeClr>
                </a:solidFill>
                <a:effectLst/>
              </a:rPr>
              <a:t>externus</a:t>
            </a:r>
            <a:r>
              <a:rPr lang="it-IT" b="0" dirty="0">
                <a:effectLst/>
              </a:rPr>
              <a:t> (con connotazione solo spaziale) </a:t>
            </a:r>
          </a:p>
          <a:p>
            <a:r>
              <a:rPr lang="it-IT" b="0" dirty="0">
                <a:effectLst/>
              </a:rPr>
              <a:t>In una fase di urbanizzazione avanzata </a:t>
            </a:r>
            <a:r>
              <a:rPr lang="it-IT" b="0" dirty="0" err="1">
                <a:solidFill>
                  <a:schemeClr val="tx2">
                    <a:lumMod val="50000"/>
                    <a:lumOff val="50000"/>
                  </a:schemeClr>
                </a:solidFill>
                <a:effectLst/>
              </a:rPr>
              <a:t>barbarus</a:t>
            </a:r>
            <a:r>
              <a:rPr lang="it-IT" b="0" dirty="0">
                <a:solidFill>
                  <a:schemeClr val="tx2">
                    <a:lumMod val="50000"/>
                    <a:lumOff val="50000"/>
                  </a:schemeClr>
                </a:solidFill>
                <a:effectLst/>
              </a:rPr>
              <a:t> </a:t>
            </a:r>
            <a:r>
              <a:rPr lang="it-IT" b="0" dirty="0">
                <a:effectLst/>
              </a:rPr>
              <a:t>è colui che non adotta il regime della </a:t>
            </a:r>
            <a:r>
              <a:rPr lang="it-IT" b="0" i="1" dirty="0">
                <a:effectLst/>
              </a:rPr>
              <a:t>civitas</a:t>
            </a:r>
            <a:r>
              <a:rPr lang="it-IT" i="1" dirty="0"/>
              <a:t> </a:t>
            </a:r>
            <a:r>
              <a:rPr lang="it-IT" dirty="0"/>
              <a:t>(l’espressione è priva </a:t>
            </a:r>
            <a:r>
              <a:rPr lang="it-IT" i="1" dirty="0"/>
              <a:t>di </a:t>
            </a:r>
            <a:r>
              <a:rPr lang="it-IT" b="0" dirty="0">
                <a:effectLst/>
              </a:rPr>
              <a:t>sfumatura razziale). A partire dal IV secolo d.C. al termine “barbaro” si aggiungono altri epiteti da significato simile quali</a:t>
            </a:r>
            <a:r>
              <a:rPr lang="it-IT" b="0" dirty="0">
                <a:solidFill>
                  <a:schemeClr val="tx2">
                    <a:lumMod val="50000"/>
                    <a:lumOff val="50000"/>
                  </a:schemeClr>
                </a:solidFill>
                <a:effectLst/>
              </a:rPr>
              <a:t>: “</a:t>
            </a:r>
            <a:r>
              <a:rPr lang="it-IT" b="0" dirty="0" err="1">
                <a:solidFill>
                  <a:schemeClr val="tx2">
                    <a:lumMod val="50000"/>
                    <a:lumOff val="50000"/>
                  </a:schemeClr>
                </a:solidFill>
                <a:effectLst/>
              </a:rPr>
              <a:t>dediticius</a:t>
            </a:r>
            <a:r>
              <a:rPr lang="it-IT" b="0" dirty="0">
                <a:solidFill>
                  <a:schemeClr val="tx2">
                    <a:lumMod val="50000"/>
                    <a:lumOff val="50000"/>
                  </a:schemeClr>
                </a:solidFill>
                <a:effectLst/>
              </a:rPr>
              <a:t>”, “</a:t>
            </a:r>
            <a:r>
              <a:rPr lang="it-IT" b="0" dirty="0" err="1">
                <a:solidFill>
                  <a:schemeClr val="tx2">
                    <a:lumMod val="50000"/>
                    <a:lumOff val="50000"/>
                  </a:schemeClr>
                </a:solidFill>
                <a:effectLst/>
              </a:rPr>
              <a:t>foederatus</a:t>
            </a:r>
            <a:r>
              <a:rPr lang="it-IT" b="0" dirty="0">
                <a:solidFill>
                  <a:schemeClr val="tx2">
                    <a:lumMod val="50000"/>
                    <a:lumOff val="50000"/>
                  </a:schemeClr>
                </a:solidFill>
                <a:effectLst/>
              </a:rPr>
              <a:t>”, “</a:t>
            </a:r>
            <a:r>
              <a:rPr lang="it-IT" b="0" dirty="0" err="1">
                <a:solidFill>
                  <a:schemeClr val="tx2">
                    <a:lumMod val="50000"/>
                    <a:lumOff val="50000"/>
                  </a:schemeClr>
                </a:solidFill>
                <a:effectLst/>
              </a:rPr>
              <a:t>Iaetus</a:t>
            </a:r>
            <a:r>
              <a:rPr lang="it-IT" b="0" dirty="0">
                <a:solidFill>
                  <a:schemeClr val="tx2">
                    <a:lumMod val="50000"/>
                    <a:lumOff val="50000"/>
                  </a:schemeClr>
                </a:solidFill>
                <a:effectLst/>
              </a:rPr>
              <a:t>”, “</a:t>
            </a:r>
            <a:r>
              <a:rPr lang="it-IT" b="0" dirty="0" err="1">
                <a:solidFill>
                  <a:schemeClr val="tx2">
                    <a:lumMod val="50000"/>
                    <a:lumOff val="50000"/>
                  </a:schemeClr>
                </a:solidFill>
                <a:effectLst/>
              </a:rPr>
              <a:t>gentilis</a:t>
            </a:r>
            <a:r>
              <a:rPr lang="it-IT" b="0" dirty="0">
                <a:solidFill>
                  <a:schemeClr val="tx2">
                    <a:lumMod val="50000"/>
                    <a:lumOff val="50000"/>
                  </a:schemeClr>
                </a:solidFill>
                <a:effectLst/>
              </a:rPr>
              <a:t>”. </a:t>
            </a:r>
            <a:r>
              <a:rPr lang="it-IT" b="0" dirty="0">
                <a:effectLst/>
              </a:rPr>
              <a:t>Si pensa che i Romani avessero una terminologia per ogni grado di barbarie: in una </a:t>
            </a:r>
            <a:r>
              <a:rPr lang="it-IT" b="0" i="1" dirty="0">
                <a:effectLst/>
              </a:rPr>
              <a:t>climax</a:t>
            </a:r>
            <a:r>
              <a:rPr lang="it-IT" b="0" dirty="0">
                <a:effectLst/>
              </a:rPr>
              <a:t> discendente, dal </a:t>
            </a:r>
            <a:r>
              <a:rPr lang="it-IT" b="0" i="1" dirty="0" err="1">
                <a:effectLst/>
              </a:rPr>
              <a:t>barbarus</a:t>
            </a:r>
            <a:r>
              <a:rPr lang="it-IT" b="0" dirty="0">
                <a:effectLst/>
              </a:rPr>
              <a:t> si passa all’</a:t>
            </a:r>
            <a:r>
              <a:rPr lang="it-IT" b="0" i="1" dirty="0" err="1">
                <a:effectLst/>
              </a:rPr>
              <a:t>externus</a:t>
            </a:r>
            <a:r>
              <a:rPr lang="it-IT" b="0" dirty="0">
                <a:effectLst/>
              </a:rPr>
              <a:t>, fino a giungere a dei termini meno offensivi.  </a:t>
            </a:r>
          </a:p>
          <a:p>
            <a:r>
              <a:rPr lang="it-IT" b="0" dirty="0">
                <a:effectLst/>
              </a:rPr>
              <a:t> </a:t>
            </a:r>
            <a:r>
              <a:rPr lang="it-IT" b="0" dirty="0" err="1">
                <a:solidFill>
                  <a:schemeClr val="tx2">
                    <a:lumMod val="50000"/>
                    <a:lumOff val="50000"/>
                  </a:schemeClr>
                </a:solidFill>
                <a:effectLst/>
              </a:rPr>
              <a:t>Peregrinus</a:t>
            </a:r>
            <a:r>
              <a:rPr lang="it-IT" b="0" dirty="0">
                <a:solidFill>
                  <a:schemeClr val="tx2">
                    <a:lumMod val="50000"/>
                    <a:lumOff val="50000"/>
                  </a:schemeClr>
                </a:solidFill>
                <a:effectLst/>
              </a:rPr>
              <a:t> </a:t>
            </a:r>
            <a:r>
              <a:rPr lang="it-IT" b="0" dirty="0">
                <a:effectLst/>
              </a:rPr>
              <a:t>è definizione quasi priva di accezioni negative: il peregrino è uno straniero la cui identità è riconosciuta, accettata e integrata nell’</a:t>
            </a:r>
            <a:r>
              <a:rPr lang="it-IT" b="0" dirty="0" err="1">
                <a:effectLst/>
              </a:rPr>
              <a:t>orbis</a:t>
            </a:r>
            <a:r>
              <a:rPr lang="it-IT" b="0" dirty="0">
                <a:effectLst/>
              </a:rPr>
              <a:t> </a:t>
            </a:r>
            <a:r>
              <a:rPr lang="it-IT" b="0" dirty="0" err="1">
                <a:effectLst/>
              </a:rPr>
              <a:t>Romanus</a:t>
            </a:r>
            <a:r>
              <a:rPr lang="it-IT" b="0" dirty="0">
                <a:effectLst/>
              </a:rPr>
              <a:t> </a:t>
            </a:r>
          </a:p>
          <a:p>
            <a:r>
              <a:rPr lang="it-IT" b="0" dirty="0">
                <a:solidFill>
                  <a:schemeClr val="tx2">
                    <a:lumMod val="50000"/>
                    <a:lumOff val="50000"/>
                  </a:schemeClr>
                </a:solidFill>
                <a:effectLst/>
              </a:rPr>
              <a:t>Incola </a:t>
            </a:r>
            <a:r>
              <a:rPr lang="it-IT" b="0" dirty="0">
                <a:effectLst/>
              </a:rPr>
              <a:t>ha l’accezione dispregiativa di “forestiero a Roma o immigrato”</a:t>
            </a:r>
          </a:p>
          <a:p>
            <a:endParaRPr lang="it-IT" sz="1800" dirty="0"/>
          </a:p>
        </p:txBody>
      </p:sp>
      <p:sp>
        <p:nvSpPr>
          <p:cNvPr id="11" name="CasellaDiTesto 10">
            <a:extLst>
              <a:ext uri="{FF2B5EF4-FFF2-40B4-BE49-F238E27FC236}">
                <a16:creationId xmlns:a16="http://schemas.microsoft.com/office/drawing/2014/main" id="{F4B2AE88-E949-480F-8823-6EF6D3766C6D}"/>
              </a:ext>
            </a:extLst>
          </p:cNvPr>
          <p:cNvSpPr txBox="1"/>
          <p:nvPr/>
        </p:nvSpPr>
        <p:spPr>
          <a:xfrm>
            <a:off x="4159932" y="5219700"/>
            <a:ext cx="8020050" cy="646331"/>
          </a:xfrm>
          <a:prstGeom prst="rect">
            <a:avLst/>
          </a:prstGeom>
          <a:noFill/>
        </p:spPr>
        <p:txBody>
          <a:bodyPr wrap="square">
            <a:spAutoFit/>
          </a:bodyPr>
          <a:lstStyle/>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solidFill>
                <a:schemeClr val="tx2">
                  <a:lumMod val="50000"/>
                  <a:lumOff val="50000"/>
                </a:schemeClr>
              </a:solidFill>
            </a:endParaRPr>
          </a:p>
        </p:txBody>
      </p:sp>
    </p:spTree>
    <p:extLst>
      <p:ext uri="{BB962C8B-B14F-4D97-AF65-F5344CB8AC3E}">
        <p14:creationId xmlns:p14="http://schemas.microsoft.com/office/powerpoint/2010/main" val="317840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3DE322-1656-4247-AAA1-510C456BB3A6}"/>
              </a:ext>
            </a:extLst>
          </p:cNvPr>
          <p:cNvSpPr>
            <a:spLocks noGrp="1"/>
          </p:cNvSpPr>
          <p:nvPr>
            <p:ph type="title"/>
          </p:nvPr>
        </p:nvSpPr>
        <p:spPr>
          <a:xfrm>
            <a:off x="1133475" y="3148203"/>
            <a:ext cx="10241280" cy="1234440"/>
          </a:xfrm>
        </p:spPr>
        <p:txBody>
          <a:bodyPr>
            <a:normAutofit fontScale="90000"/>
          </a:bodyPr>
          <a:lstStyle/>
          <a:p>
            <a:br>
              <a:rPr lang="it-IT" dirty="0"/>
            </a:br>
            <a:br>
              <a:rPr lang="it-IT" dirty="0"/>
            </a:br>
            <a:br>
              <a:rPr lang="it-IT" dirty="0"/>
            </a:br>
            <a:r>
              <a:rPr lang="it-IT" dirty="0"/>
              <a:t> </a:t>
            </a:r>
            <a:br>
              <a:rPr lang="it-IT" dirty="0"/>
            </a:br>
            <a:br>
              <a:rPr lang="it-IT" dirty="0"/>
            </a:br>
            <a:endParaRPr lang="it-IT" dirty="0"/>
          </a:p>
        </p:txBody>
      </p:sp>
      <p:sp>
        <p:nvSpPr>
          <p:cNvPr id="3" name="Segnaposto contenuto 2">
            <a:extLst>
              <a:ext uri="{FF2B5EF4-FFF2-40B4-BE49-F238E27FC236}">
                <a16:creationId xmlns:a16="http://schemas.microsoft.com/office/drawing/2014/main" id="{99DBD820-128B-4629-9CC0-E7CB4A904572}"/>
              </a:ext>
            </a:extLst>
          </p:cNvPr>
          <p:cNvSpPr>
            <a:spLocks noGrp="1"/>
          </p:cNvSpPr>
          <p:nvPr>
            <p:ph idx="1"/>
          </p:nvPr>
        </p:nvSpPr>
        <p:spPr>
          <a:xfrm>
            <a:off x="1133475" y="104775"/>
            <a:ext cx="10479405" cy="5966841"/>
          </a:xfrm>
        </p:spPr>
        <p:txBody>
          <a:bodyPr>
            <a:normAutofit fontScale="92500" lnSpcReduction="20000"/>
          </a:bodyPr>
          <a:lstStyle/>
          <a:p>
            <a:r>
              <a:rPr lang="it-IT" sz="2200" dirty="0"/>
              <a:t>Nel II secolo Publio </a:t>
            </a:r>
            <a:r>
              <a:rPr lang="it-IT" sz="2200" dirty="0" err="1"/>
              <a:t>Annio</a:t>
            </a:r>
            <a:r>
              <a:rPr lang="it-IT" sz="2200" dirty="0"/>
              <a:t> Floro contrappone </a:t>
            </a:r>
            <a:r>
              <a:rPr lang="it-IT" sz="2200" dirty="0">
                <a:solidFill>
                  <a:schemeClr val="accent5"/>
                </a:solidFill>
              </a:rPr>
              <a:t>alla </a:t>
            </a:r>
            <a:r>
              <a:rPr lang="it-IT" sz="2200" dirty="0" err="1">
                <a:solidFill>
                  <a:schemeClr val="accent5"/>
                </a:solidFill>
              </a:rPr>
              <a:t>virtus</a:t>
            </a:r>
            <a:r>
              <a:rPr lang="it-IT" sz="2200" dirty="0">
                <a:solidFill>
                  <a:schemeClr val="accent5"/>
                </a:solidFill>
              </a:rPr>
              <a:t> romana, la </a:t>
            </a:r>
            <a:r>
              <a:rPr lang="it-IT" sz="2200" dirty="0" err="1">
                <a:solidFill>
                  <a:schemeClr val="accent5"/>
                </a:solidFill>
              </a:rPr>
              <a:t>barbaritas</a:t>
            </a:r>
            <a:r>
              <a:rPr lang="it-IT" sz="2200" dirty="0">
                <a:solidFill>
                  <a:schemeClr val="accent5"/>
                </a:solidFill>
              </a:rPr>
              <a:t> </a:t>
            </a:r>
            <a:r>
              <a:rPr lang="it-IT" sz="2200" dirty="0"/>
              <a:t>di altri popoli e giudica in modo molto severo la mescolanza tra l’etnia gallica e quella greca in quella che egli chiama la “Natio </a:t>
            </a:r>
            <a:r>
              <a:rPr lang="it-IT" sz="2200" dirty="0" err="1"/>
              <a:t>Gallograecorum</a:t>
            </a:r>
            <a:r>
              <a:rPr lang="it-IT" sz="2200" dirty="0"/>
              <a:t>” </a:t>
            </a:r>
          </a:p>
          <a:p>
            <a:r>
              <a:rPr lang="it-IT" sz="2200" dirty="0">
                <a:solidFill>
                  <a:srgbClr val="FF0000"/>
                </a:solidFill>
              </a:rPr>
              <a:t>Nell’ambito etnico- geografico</a:t>
            </a:r>
            <a:r>
              <a:rPr lang="it-IT" sz="2200" dirty="0"/>
              <a:t>, si distinguono : </a:t>
            </a:r>
            <a:r>
              <a:rPr lang="it-IT" sz="2200" dirty="0">
                <a:solidFill>
                  <a:schemeClr val="tx2">
                    <a:lumMod val="50000"/>
                    <a:lumOff val="50000"/>
                  </a:schemeClr>
                </a:solidFill>
              </a:rPr>
              <a:t>“Gallus”, “</a:t>
            </a:r>
            <a:r>
              <a:rPr lang="it-IT" sz="2200" dirty="0" err="1">
                <a:solidFill>
                  <a:schemeClr val="tx2">
                    <a:lumMod val="50000"/>
                    <a:lumOff val="50000"/>
                  </a:schemeClr>
                </a:solidFill>
              </a:rPr>
              <a:t>Germanus</a:t>
            </a:r>
            <a:r>
              <a:rPr lang="it-IT" sz="2200" dirty="0">
                <a:solidFill>
                  <a:schemeClr val="tx2">
                    <a:lumMod val="50000"/>
                    <a:lumOff val="50000"/>
                  </a:schemeClr>
                </a:solidFill>
              </a:rPr>
              <a:t>”; “Numida”, “</a:t>
            </a:r>
            <a:r>
              <a:rPr lang="it-IT" sz="2200" dirty="0" err="1">
                <a:solidFill>
                  <a:schemeClr val="tx2">
                    <a:lumMod val="50000"/>
                    <a:lumOff val="50000"/>
                  </a:schemeClr>
                </a:solidFill>
              </a:rPr>
              <a:t>Aethiopes</a:t>
            </a:r>
            <a:r>
              <a:rPr lang="it-IT" sz="2200" dirty="0">
                <a:solidFill>
                  <a:schemeClr val="tx2">
                    <a:lumMod val="50000"/>
                    <a:lumOff val="50000"/>
                  </a:schemeClr>
                </a:solidFill>
              </a:rPr>
              <a:t>”; “</a:t>
            </a:r>
            <a:r>
              <a:rPr lang="it-IT" sz="2200" dirty="0" err="1">
                <a:solidFill>
                  <a:schemeClr val="tx2">
                    <a:lumMod val="50000"/>
                    <a:lumOff val="50000"/>
                  </a:schemeClr>
                </a:solidFill>
              </a:rPr>
              <a:t>Syrus</a:t>
            </a:r>
            <a:r>
              <a:rPr lang="it-IT" sz="2200" dirty="0">
                <a:solidFill>
                  <a:schemeClr val="tx2">
                    <a:lumMod val="50000"/>
                    <a:lumOff val="50000"/>
                  </a:schemeClr>
                </a:solidFill>
              </a:rPr>
              <a:t>”, “</a:t>
            </a:r>
            <a:r>
              <a:rPr lang="it-IT" sz="2200" dirty="0" err="1">
                <a:solidFill>
                  <a:schemeClr val="tx2">
                    <a:lumMod val="50000"/>
                    <a:lumOff val="50000"/>
                  </a:schemeClr>
                </a:solidFill>
              </a:rPr>
              <a:t>Aibraios</a:t>
            </a:r>
            <a:r>
              <a:rPr lang="it-IT" sz="2200" dirty="0">
                <a:solidFill>
                  <a:schemeClr val="tx2">
                    <a:lumMod val="50000"/>
                    <a:lumOff val="50000"/>
                  </a:schemeClr>
                </a:solidFill>
              </a:rPr>
              <a:t>”, “</a:t>
            </a:r>
            <a:r>
              <a:rPr lang="it-IT" sz="2200" dirty="0" err="1">
                <a:solidFill>
                  <a:schemeClr val="tx2">
                    <a:lumMod val="50000"/>
                    <a:lumOff val="50000"/>
                  </a:schemeClr>
                </a:solidFill>
              </a:rPr>
              <a:t>Iudaeus</a:t>
            </a:r>
            <a:r>
              <a:rPr lang="it-IT" sz="2200" dirty="0">
                <a:solidFill>
                  <a:schemeClr val="tx2">
                    <a:lumMod val="50000"/>
                    <a:lumOff val="50000"/>
                  </a:schemeClr>
                </a:solidFill>
              </a:rPr>
              <a:t>” </a:t>
            </a:r>
          </a:p>
          <a:p>
            <a:r>
              <a:rPr lang="it-IT" sz="2200" dirty="0"/>
              <a:t> Fino a Tacito, </a:t>
            </a:r>
            <a:r>
              <a:rPr lang="it-IT" sz="2200" dirty="0" err="1">
                <a:solidFill>
                  <a:schemeClr val="tx2">
                    <a:lumMod val="50000"/>
                    <a:lumOff val="50000"/>
                  </a:schemeClr>
                </a:solidFill>
              </a:rPr>
              <a:t>Germanus</a:t>
            </a:r>
            <a:r>
              <a:rPr lang="it-IT" sz="2200" dirty="0"/>
              <a:t> è usato per indicare i popoli del Nord con riferimento al mondo celtico. Di rado è usato con precisa indicazione geografica, per Germani s’intendono sia quelli delle province che quelli della “Germania libera” (la Germania attuale). Viene inteso anche come professione: i Germani erano i </a:t>
            </a:r>
            <a:r>
              <a:rPr lang="it-IT" sz="2200" i="1" dirty="0" err="1"/>
              <a:t>corporis</a:t>
            </a:r>
            <a:r>
              <a:rPr lang="it-IT" sz="2200" i="1" dirty="0"/>
              <a:t> </a:t>
            </a:r>
            <a:r>
              <a:rPr lang="it-IT" sz="2200" i="1" dirty="0" err="1"/>
              <a:t>custodes</a:t>
            </a:r>
            <a:r>
              <a:rPr lang="it-IT" sz="2200" dirty="0"/>
              <a:t>, le guardie del corpo dell’imperatore della prima età imperiale. </a:t>
            </a:r>
          </a:p>
          <a:p>
            <a:r>
              <a:rPr lang="it-IT" sz="2200" dirty="0">
                <a:solidFill>
                  <a:srgbClr val="7030A0"/>
                </a:solidFill>
              </a:rPr>
              <a:t> </a:t>
            </a:r>
            <a:r>
              <a:rPr lang="it-IT" sz="2200" dirty="0" err="1">
                <a:solidFill>
                  <a:schemeClr val="tx2">
                    <a:lumMod val="50000"/>
                    <a:lumOff val="50000"/>
                  </a:schemeClr>
                </a:solidFill>
              </a:rPr>
              <a:t>Syrus</a:t>
            </a:r>
            <a:r>
              <a:rPr lang="it-IT" sz="2200" dirty="0">
                <a:solidFill>
                  <a:srgbClr val="7030A0"/>
                </a:solidFill>
              </a:rPr>
              <a:t> </a:t>
            </a:r>
            <a:r>
              <a:rPr lang="it-IT" sz="2200" dirty="0"/>
              <a:t>: proveniente dalla Siria, dalla Palestina, dalla Fenicia, o in generale “l’Orientale di area siriana”. Se non preceduto da indicazioni, ha funzione cognominale. </a:t>
            </a:r>
          </a:p>
          <a:p>
            <a:r>
              <a:rPr lang="it-IT" sz="2200" dirty="0"/>
              <a:t> </a:t>
            </a:r>
            <a:r>
              <a:rPr lang="it-IT" sz="2200" dirty="0">
                <a:solidFill>
                  <a:schemeClr val="tx2">
                    <a:lumMod val="50000"/>
                    <a:lumOff val="50000"/>
                  </a:schemeClr>
                </a:solidFill>
              </a:rPr>
              <a:t>Numida</a:t>
            </a:r>
            <a:r>
              <a:rPr lang="it-IT" sz="2200" dirty="0"/>
              <a:t>: abitante dell’Africa, ma ha una caratterizzazione più militare che etnica.  </a:t>
            </a:r>
          </a:p>
          <a:p>
            <a:r>
              <a:rPr lang="it-IT" sz="2200" dirty="0"/>
              <a:t>Con riferimento alla diversità somatica: “</a:t>
            </a:r>
            <a:r>
              <a:rPr lang="it-IT" sz="2200" dirty="0" err="1">
                <a:solidFill>
                  <a:schemeClr val="tx2">
                    <a:lumMod val="50000"/>
                    <a:lumOff val="50000"/>
                  </a:schemeClr>
                </a:solidFill>
              </a:rPr>
              <a:t>Fuscus</a:t>
            </a:r>
            <a:r>
              <a:rPr lang="it-IT" sz="2200" dirty="0">
                <a:solidFill>
                  <a:schemeClr val="tx2">
                    <a:lumMod val="50000"/>
                    <a:lumOff val="50000"/>
                  </a:schemeClr>
                </a:solidFill>
              </a:rPr>
              <a:t>”, “</a:t>
            </a:r>
            <a:r>
              <a:rPr lang="it-IT" sz="2200" dirty="0" err="1">
                <a:solidFill>
                  <a:schemeClr val="tx2">
                    <a:lumMod val="50000"/>
                    <a:lumOff val="50000"/>
                  </a:schemeClr>
                </a:solidFill>
              </a:rPr>
              <a:t>Subfuscus</a:t>
            </a:r>
            <a:r>
              <a:rPr lang="it-IT" sz="2200" dirty="0">
                <a:solidFill>
                  <a:schemeClr val="tx2">
                    <a:lumMod val="50000"/>
                    <a:lumOff val="50000"/>
                  </a:schemeClr>
                </a:solidFill>
              </a:rPr>
              <a:t>”, “</a:t>
            </a:r>
            <a:r>
              <a:rPr lang="it-IT" sz="2200" dirty="0" err="1">
                <a:solidFill>
                  <a:schemeClr val="tx2">
                    <a:lumMod val="50000"/>
                    <a:lumOff val="50000"/>
                  </a:schemeClr>
                </a:solidFill>
              </a:rPr>
              <a:t>Indus</a:t>
            </a:r>
            <a:r>
              <a:rPr lang="it-IT" sz="2200" dirty="0">
                <a:solidFill>
                  <a:schemeClr val="tx2">
                    <a:lumMod val="50000"/>
                    <a:lumOff val="50000"/>
                  </a:schemeClr>
                </a:solidFill>
              </a:rPr>
              <a:t>”, “</a:t>
            </a:r>
            <a:r>
              <a:rPr lang="it-IT" sz="2200" dirty="0" err="1">
                <a:solidFill>
                  <a:schemeClr val="tx2">
                    <a:lumMod val="50000"/>
                    <a:lumOff val="50000"/>
                  </a:schemeClr>
                </a:solidFill>
              </a:rPr>
              <a:t>Maurus</a:t>
            </a:r>
            <a:r>
              <a:rPr lang="it-IT" sz="2200" dirty="0">
                <a:solidFill>
                  <a:schemeClr val="tx2">
                    <a:lumMod val="50000"/>
                    <a:lumOff val="50000"/>
                  </a:schemeClr>
                </a:solidFill>
              </a:rPr>
              <a:t>”, “</a:t>
            </a:r>
            <a:r>
              <a:rPr lang="it-IT" sz="2200" dirty="0" err="1">
                <a:solidFill>
                  <a:schemeClr val="tx2">
                    <a:lumMod val="50000"/>
                    <a:lumOff val="50000"/>
                  </a:schemeClr>
                </a:solidFill>
              </a:rPr>
              <a:t>Coloratus</a:t>
            </a:r>
            <a:r>
              <a:rPr lang="it-IT" sz="2200" dirty="0">
                <a:solidFill>
                  <a:schemeClr val="tx2">
                    <a:lumMod val="50000"/>
                    <a:lumOff val="50000"/>
                  </a:schemeClr>
                </a:solidFill>
              </a:rPr>
              <a:t>”, “</a:t>
            </a:r>
            <a:r>
              <a:rPr lang="it-IT" sz="2200" dirty="0" err="1">
                <a:solidFill>
                  <a:schemeClr val="tx2">
                    <a:lumMod val="50000"/>
                    <a:lumOff val="50000"/>
                  </a:schemeClr>
                </a:solidFill>
              </a:rPr>
              <a:t>Ater</a:t>
            </a:r>
            <a:r>
              <a:rPr lang="it-IT" sz="2200" dirty="0">
                <a:solidFill>
                  <a:schemeClr val="tx2">
                    <a:lumMod val="50000"/>
                    <a:lumOff val="50000"/>
                  </a:schemeClr>
                </a:solidFill>
              </a:rPr>
              <a:t>”, “Niger” VERSUS “</a:t>
            </a:r>
            <a:r>
              <a:rPr lang="it-IT" sz="2200" dirty="0" err="1">
                <a:solidFill>
                  <a:schemeClr val="tx2">
                    <a:lumMod val="50000"/>
                    <a:lumOff val="50000"/>
                  </a:schemeClr>
                </a:solidFill>
              </a:rPr>
              <a:t>Albus</a:t>
            </a:r>
            <a:r>
              <a:rPr lang="it-IT" sz="2200" dirty="0">
                <a:solidFill>
                  <a:schemeClr val="tx2">
                    <a:lumMod val="50000"/>
                    <a:lumOff val="50000"/>
                  </a:schemeClr>
                </a:solidFill>
              </a:rPr>
              <a:t>”, “</a:t>
            </a:r>
            <a:r>
              <a:rPr lang="it-IT" sz="2200" dirty="0" err="1">
                <a:solidFill>
                  <a:schemeClr val="tx2">
                    <a:lumMod val="50000"/>
                    <a:lumOff val="50000"/>
                  </a:schemeClr>
                </a:solidFill>
              </a:rPr>
              <a:t>Candidus</a:t>
            </a:r>
            <a:r>
              <a:rPr lang="it-IT" sz="2200" dirty="0"/>
              <a:t>.</a:t>
            </a:r>
          </a:p>
          <a:p>
            <a:r>
              <a:rPr lang="it-IT" sz="2200" dirty="0"/>
              <a:t>La diversità fisica viene messa in risalto soprattutto per le persone di colore, ma anche per i Berberi e gli  Indiani. </a:t>
            </a:r>
          </a:p>
          <a:p>
            <a:pPr marL="0" indent="0">
              <a:buNone/>
            </a:pPr>
            <a:endParaRPr lang="it-IT" dirty="0"/>
          </a:p>
        </p:txBody>
      </p:sp>
    </p:spTree>
    <p:extLst>
      <p:ext uri="{BB962C8B-B14F-4D97-AF65-F5344CB8AC3E}">
        <p14:creationId xmlns:p14="http://schemas.microsoft.com/office/powerpoint/2010/main" val="98371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C78FE-2540-4A46-A7F1-1141D04DDB05}"/>
              </a:ext>
            </a:extLst>
          </p:cNvPr>
          <p:cNvSpPr>
            <a:spLocks noGrp="1"/>
          </p:cNvSpPr>
          <p:nvPr>
            <p:ph type="title"/>
          </p:nvPr>
        </p:nvSpPr>
        <p:spPr>
          <a:xfrm>
            <a:off x="447675" y="0"/>
            <a:ext cx="11296650" cy="1104900"/>
          </a:xfrm>
        </p:spPr>
        <p:txBody>
          <a:bodyPr/>
          <a:lstStyle/>
          <a:p>
            <a:r>
              <a:rPr lang="it-IT" dirty="0" err="1">
                <a:solidFill>
                  <a:schemeClr val="tx2">
                    <a:lumMod val="50000"/>
                    <a:lumOff val="50000"/>
                  </a:schemeClr>
                </a:solidFill>
              </a:rPr>
              <a:t>Racism</a:t>
            </a:r>
            <a:r>
              <a:rPr lang="it-IT" dirty="0">
                <a:solidFill>
                  <a:schemeClr val="tx2">
                    <a:lumMod val="50000"/>
                    <a:lumOff val="50000"/>
                  </a:schemeClr>
                </a:solidFill>
              </a:rPr>
              <a:t> in the Roman Empire</a:t>
            </a:r>
          </a:p>
        </p:txBody>
      </p:sp>
      <p:sp>
        <p:nvSpPr>
          <p:cNvPr id="3" name="Segnaposto contenuto 2">
            <a:extLst>
              <a:ext uri="{FF2B5EF4-FFF2-40B4-BE49-F238E27FC236}">
                <a16:creationId xmlns:a16="http://schemas.microsoft.com/office/drawing/2014/main" id="{00F5BACB-53BA-46A0-819E-F8ECF32DB91E}"/>
              </a:ext>
            </a:extLst>
          </p:cNvPr>
          <p:cNvSpPr>
            <a:spLocks noGrp="1"/>
          </p:cNvSpPr>
          <p:nvPr>
            <p:ph idx="1"/>
          </p:nvPr>
        </p:nvSpPr>
        <p:spPr>
          <a:xfrm>
            <a:off x="219075" y="1507524"/>
            <a:ext cx="11754622" cy="4564092"/>
          </a:xfrm>
        </p:spPr>
        <p:txBody>
          <a:bodyPr>
            <a:normAutofit fontScale="92500" lnSpcReduction="10000"/>
          </a:bodyPr>
          <a:lstStyle/>
          <a:p>
            <a:pPr algn="just"/>
            <a:r>
              <a:rPr lang="it-IT" dirty="0"/>
              <a:t> </a:t>
            </a:r>
            <a:r>
              <a:rPr lang="it-IT" dirty="0">
                <a:solidFill>
                  <a:schemeClr val="tx2">
                    <a:lumMod val="50000"/>
                    <a:lumOff val="50000"/>
                  </a:schemeClr>
                </a:solidFill>
              </a:rPr>
              <a:t>SLAVES, GLADIATORS </a:t>
            </a:r>
            <a:r>
              <a:rPr lang="it-IT" dirty="0"/>
              <a:t>Tra il I e il II secolo d.C. avvenne un episodio di espulsione in massa da Roma che vide come protagonisti gli schiavi, le famiglie dei gladiatori e gli stranieri.</a:t>
            </a:r>
          </a:p>
          <a:p>
            <a:pPr algn="just"/>
            <a:r>
              <a:rPr lang="it-IT" dirty="0">
                <a:solidFill>
                  <a:schemeClr val="tx2">
                    <a:lumMod val="50000"/>
                    <a:lumOff val="50000"/>
                  </a:schemeClr>
                </a:solidFill>
              </a:rPr>
              <a:t>JEWS </a:t>
            </a:r>
            <a:r>
              <a:rPr lang="it-IT" dirty="0"/>
              <a:t>Gli Ebrei vennero allontanati dalla capitale da Tiberio; alcuni furono mandati in Sardegna mentre altri espulsi dall’Italia.</a:t>
            </a:r>
          </a:p>
          <a:p>
            <a:pPr algn="just"/>
            <a:r>
              <a:rPr lang="it-IT" dirty="0">
                <a:solidFill>
                  <a:schemeClr val="tx2">
                    <a:lumMod val="50000"/>
                    <a:lumOff val="50000"/>
                  </a:schemeClr>
                </a:solidFill>
              </a:rPr>
              <a:t>PEOPLE FROM AFRICA </a:t>
            </a:r>
            <a:r>
              <a:rPr lang="it-IT" dirty="0"/>
              <a:t>I Romani avevano un comportamento “razzista” nei                                                                               confronti degli Egiziani analogo a quello verso gli </a:t>
            </a:r>
            <a:r>
              <a:rPr lang="it-IT" i="1" dirty="0" err="1"/>
              <a:t>Aethiopes</a:t>
            </a:r>
            <a:r>
              <a:rPr lang="it-IT" dirty="0"/>
              <a:t>, legato a motivi religiosi e politici, non a pregiudizi estetici e fisiognomici.</a:t>
            </a:r>
          </a:p>
          <a:p>
            <a:pPr algn="just"/>
            <a:r>
              <a:rPr lang="it-IT" dirty="0">
                <a:solidFill>
                  <a:schemeClr val="tx2">
                    <a:lumMod val="50000"/>
                    <a:lumOff val="50000"/>
                  </a:schemeClr>
                </a:solidFill>
              </a:rPr>
              <a:t>PEOPLE FROM NORTHERN EUROPE </a:t>
            </a:r>
            <a:r>
              <a:rPr lang="it-IT" dirty="0"/>
              <a:t>Dopo la sconfitta di Varo furono espulsi da Roma anche i Galli e i Germani. </a:t>
            </a:r>
          </a:p>
          <a:p>
            <a:pPr algn="just"/>
            <a:r>
              <a:rPr lang="it-IT" dirty="0">
                <a:solidFill>
                  <a:schemeClr val="tx2">
                    <a:lumMod val="50000"/>
                    <a:lumOff val="50000"/>
                  </a:schemeClr>
                </a:solidFill>
              </a:rPr>
              <a:t>PHYSICIANS and TEACHERS </a:t>
            </a:r>
            <a:r>
              <a:rPr lang="it-IT" dirty="0"/>
              <a:t>Furono inconsistenti i provvedimenti imperiali contro queste due categorie; nel 219 a.C., invece, medici e degli insegnanti erano stati perseguitate e allontanati da Roma</a:t>
            </a:r>
          </a:p>
        </p:txBody>
      </p:sp>
    </p:spTree>
    <p:extLst>
      <p:ext uri="{BB962C8B-B14F-4D97-AF65-F5344CB8AC3E}">
        <p14:creationId xmlns:p14="http://schemas.microsoft.com/office/powerpoint/2010/main" val="264425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3698ABF1-2D7A-4C8C-A41A-095741274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E160AE-3C66-4235-84C0-BD472DE6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7416"/>
            <a:ext cx="12192002" cy="6892832"/>
          </a:xfrm>
          <a:prstGeom prst="rect">
            <a:avLst/>
          </a:prstGeom>
          <a:gradFill>
            <a:gsLst>
              <a:gs pos="0">
                <a:schemeClr val="accent6"/>
              </a:gs>
              <a:gs pos="95000">
                <a:schemeClr val="accent5">
                  <a:alpha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39CC7EE-929B-4FA6-BA5A-86D02B792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4369578"/>
            <a:ext cx="12192004" cy="2505838"/>
          </a:xfrm>
          <a:prstGeom prst="rect">
            <a:avLst/>
          </a:prstGeom>
          <a:gradFill>
            <a:gsLst>
              <a:gs pos="0">
                <a:schemeClr val="accent5">
                  <a:alpha val="0"/>
                </a:schemeClr>
              </a:gs>
              <a:gs pos="95000">
                <a:schemeClr val="accent2">
                  <a:alpha val="63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4BB87F2-3BE0-433A-AD90-24CE82FBF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191" y="-17416"/>
            <a:ext cx="11734809" cy="6892831"/>
          </a:xfrm>
          <a:prstGeom prst="rect">
            <a:avLst/>
          </a:prstGeom>
          <a:gradFill>
            <a:gsLst>
              <a:gs pos="22000">
                <a:schemeClr val="accent2">
                  <a:alpha val="43000"/>
                </a:schemeClr>
              </a:gs>
              <a:gs pos="99000">
                <a:schemeClr val="accent5">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66B6A15-54B2-4DFA-B2EF-ED937D8CC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17086">
            <a:off x="5496703" y="1105097"/>
            <a:ext cx="5005754" cy="5005754"/>
          </a:xfrm>
          <a:prstGeom prst="ellipse">
            <a:avLst/>
          </a:prstGeom>
          <a:gradFill>
            <a:gsLst>
              <a:gs pos="31000">
                <a:schemeClr val="accent6">
                  <a:lumMod val="75000"/>
                  <a:alpha val="0"/>
                </a:schemeClr>
              </a:gs>
              <a:gs pos="85000">
                <a:schemeClr val="accent6">
                  <a:alpha val="3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60DA6D8-1AE1-42F8-808F-E247404A4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935529" y="-1495746"/>
            <a:ext cx="4739543" cy="7696200"/>
          </a:xfrm>
          <a:prstGeom prst="rect">
            <a:avLst/>
          </a:prstGeom>
          <a:gradFill>
            <a:gsLst>
              <a:gs pos="52000">
                <a:schemeClr val="accent5">
                  <a:lumMod val="60000"/>
                  <a:lumOff val="40000"/>
                  <a:alpha val="0"/>
                </a:schemeClr>
              </a:gs>
              <a:gs pos="99000">
                <a:schemeClr val="accent6">
                  <a:alpha val="2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FAD4D2D-B045-4CB5-9566-30C3E4016819}"/>
              </a:ext>
            </a:extLst>
          </p:cNvPr>
          <p:cNvSpPr>
            <a:spLocks noGrp="1"/>
          </p:cNvSpPr>
          <p:nvPr>
            <p:ph type="title"/>
          </p:nvPr>
        </p:nvSpPr>
        <p:spPr>
          <a:xfrm>
            <a:off x="-8" y="-34833"/>
            <a:ext cx="12319694" cy="2988097"/>
          </a:xfrm>
        </p:spPr>
        <p:txBody>
          <a:bodyPr vert="horz" lIns="0" tIns="0" rIns="0" bIns="0" rtlCol="0" anchor="b">
            <a:normAutofit fontScale="90000"/>
          </a:bodyPr>
          <a:lstStyle/>
          <a:p>
            <a:br>
              <a:rPr lang="it-IT" spc="750" dirty="0">
                <a:solidFill>
                  <a:schemeClr val="bg1"/>
                </a:solidFill>
              </a:rPr>
            </a:br>
            <a:br>
              <a:rPr lang="it-IT" spc="750" dirty="0">
                <a:solidFill>
                  <a:schemeClr val="bg1"/>
                </a:solidFill>
              </a:rPr>
            </a:br>
            <a:r>
              <a:rPr lang="it-IT" i="1" spc="750" dirty="0" err="1">
                <a:solidFill>
                  <a:schemeClr val="bg1"/>
                </a:solidFill>
              </a:rPr>
              <a:t>Constitutio</a:t>
            </a:r>
            <a:r>
              <a:rPr lang="it-IT" i="1" spc="750" dirty="0">
                <a:solidFill>
                  <a:schemeClr val="bg1"/>
                </a:solidFill>
              </a:rPr>
              <a:t> Antoniniana </a:t>
            </a:r>
            <a:r>
              <a:rPr lang="it-IT" spc="750" dirty="0">
                <a:solidFill>
                  <a:schemeClr val="bg1"/>
                </a:solidFill>
              </a:rPr>
              <a:t>by </a:t>
            </a:r>
            <a:r>
              <a:rPr lang="it-IT" spc="750" dirty="0" err="1">
                <a:solidFill>
                  <a:schemeClr val="bg1"/>
                </a:solidFill>
              </a:rPr>
              <a:t>thE</a:t>
            </a:r>
            <a:r>
              <a:rPr lang="it-IT" spc="750" dirty="0">
                <a:solidFill>
                  <a:schemeClr val="bg1"/>
                </a:solidFill>
              </a:rPr>
              <a:t> </a:t>
            </a:r>
            <a:r>
              <a:rPr lang="it-IT" spc="750" dirty="0" err="1">
                <a:solidFill>
                  <a:schemeClr val="bg1"/>
                </a:solidFill>
              </a:rPr>
              <a:t>Emperor</a:t>
            </a:r>
            <a:r>
              <a:rPr lang="it-IT" spc="750" dirty="0">
                <a:solidFill>
                  <a:schemeClr val="bg1"/>
                </a:solidFill>
              </a:rPr>
              <a:t> </a:t>
            </a:r>
            <a:r>
              <a:rPr lang="en-US" i="1" spc="750" dirty="0" err="1">
                <a:solidFill>
                  <a:schemeClr val="bg1"/>
                </a:solidFill>
              </a:rPr>
              <a:t>Antoninus</a:t>
            </a:r>
            <a:r>
              <a:rPr lang="en-US" i="1" spc="750" dirty="0">
                <a:solidFill>
                  <a:schemeClr val="bg1"/>
                </a:solidFill>
              </a:rPr>
              <a:t> Caracas </a:t>
            </a:r>
            <a:r>
              <a:rPr lang="en-US" spc="750" dirty="0">
                <a:solidFill>
                  <a:schemeClr val="bg1"/>
                </a:solidFill>
              </a:rPr>
              <a:t>(212 C.E.).</a:t>
            </a:r>
            <a:br>
              <a:rPr lang="it-IT" sz="4400" spc="750" dirty="0">
                <a:solidFill>
                  <a:schemeClr val="bg1"/>
                </a:solidFill>
              </a:rPr>
            </a:br>
            <a:r>
              <a:rPr lang="en-US" sz="4400" spc="750" dirty="0">
                <a:solidFill>
                  <a:schemeClr val="bg1"/>
                </a:solidFill>
              </a:rPr>
              <a:t>ALL The people in the empire are Roman citizen</a:t>
            </a:r>
            <a:br>
              <a:rPr lang="en-US" sz="4400" spc="750" dirty="0">
                <a:solidFill>
                  <a:schemeClr val="bg1"/>
                </a:solidFill>
              </a:rPr>
            </a:br>
            <a:endParaRPr lang="en-US" sz="4400" spc="750" dirty="0">
              <a:solidFill>
                <a:schemeClr val="bg1"/>
              </a:solidFill>
            </a:endParaRPr>
          </a:p>
        </p:txBody>
      </p:sp>
      <p:sp>
        <p:nvSpPr>
          <p:cNvPr id="21" name="CasellaDiTesto 20">
            <a:extLst>
              <a:ext uri="{FF2B5EF4-FFF2-40B4-BE49-F238E27FC236}">
                <a16:creationId xmlns:a16="http://schemas.microsoft.com/office/drawing/2014/main" id="{88BA4186-DC80-46AE-9BC6-5C2EF63DB0DD}"/>
              </a:ext>
            </a:extLst>
          </p:cNvPr>
          <p:cNvSpPr txBox="1"/>
          <p:nvPr/>
        </p:nvSpPr>
        <p:spPr>
          <a:xfrm>
            <a:off x="-11" y="2369417"/>
            <a:ext cx="12192008" cy="4524315"/>
          </a:xfrm>
          <a:prstGeom prst="rect">
            <a:avLst/>
          </a:prstGeom>
          <a:noFill/>
        </p:spPr>
        <p:txBody>
          <a:bodyPr wrap="square">
            <a:spAutoFit/>
          </a:bodyPr>
          <a:lstStyle/>
          <a:p>
            <a:r>
              <a:rPr lang="it-IT" sz="3200" i="1" dirty="0">
                <a:solidFill>
                  <a:schemeClr val="bg1"/>
                </a:solidFill>
              </a:rPr>
              <a:t>Imperator Caesar Marcus </a:t>
            </a:r>
            <a:r>
              <a:rPr lang="it-IT" sz="3200" i="1" dirty="0" err="1">
                <a:solidFill>
                  <a:schemeClr val="bg1"/>
                </a:solidFill>
              </a:rPr>
              <a:t>Aurelius</a:t>
            </a:r>
            <a:r>
              <a:rPr lang="it-IT" sz="3200" i="1" dirty="0">
                <a:solidFill>
                  <a:schemeClr val="bg1"/>
                </a:solidFill>
              </a:rPr>
              <a:t> </a:t>
            </a:r>
            <a:r>
              <a:rPr lang="it-IT" sz="3200" i="1" dirty="0" err="1">
                <a:solidFill>
                  <a:schemeClr val="bg1"/>
                </a:solidFill>
              </a:rPr>
              <a:t>Severus</a:t>
            </a:r>
            <a:r>
              <a:rPr lang="it-IT" sz="3200" i="1" dirty="0">
                <a:solidFill>
                  <a:schemeClr val="bg1"/>
                </a:solidFill>
              </a:rPr>
              <a:t> </a:t>
            </a:r>
            <a:r>
              <a:rPr lang="it-IT" sz="3200" i="1" dirty="0" err="1">
                <a:solidFill>
                  <a:schemeClr val="bg1"/>
                </a:solidFill>
              </a:rPr>
              <a:t>Antoninus</a:t>
            </a:r>
            <a:r>
              <a:rPr lang="it-IT" sz="3200" i="1" dirty="0">
                <a:solidFill>
                  <a:schemeClr val="bg1"/>
                </a:solidFill>
              </a:rPr>
              <a:t> Augustus </a:t>
            </a:r>
            <a:r>
              <a:rPr lang="it-IT" sz="3200" i="1" dirty="0" err="1">
                <a:solidFill>
                  <a:schemeClr val="bg1"/>
                </a:solidFill>
              </a:rPr>
              <a:t>dicit</a:t>
            </a:r>
            <a:r>
              <a:rPr lang="it-IT" sz="3200" i="1" dirty="0">
                <a:solidFill>
                  <a:schemeClr val="bg1"/>
                </a:solidFill>
              </a:rPr>
              <a:t>: nunc vero [....] </a:t>
            </a:r>
            <a:r>
              <a:rPr lang="it-IT" sz="3200" i="1" dirty="0" err="1">
                <a:solidFill>
                  <a:schemeClr val="bg1"/>
                </a:solidFill>
              </a:rPr>
              <a:t>potius</a:t>
            </a:r>
            <a:r>
              <a:rPr lang="it-IT" sz="3200" i="1" dirty="0">
                <a:solidFill>
                  <a:schemeClr val="bg1"/>
                </a:solidFill>
              </a:rPr>
              <a:t> </a:t>
            </a:r>
            <a:r>
              <a:rPr lang="it-IT" sz="3200" i="1" dirty="0" err="1">
                <a:solidFill>
                  <a:schemeClr val="bg1"/>
                </a:solidFill>
              </a:rPr>
              <a:t>oportet</a:t>
            </a:r>
            <a:r>
              <a:rPr lang="it-IT" sz="3200" i="1" dirty="0">
                <a:solidFill>
                  <a:schemeClr val="bg1"/>
                </a:solidFill>
              </a:rPr>
              <a:t> </a:t>
            </a:r>
            <a:r>
              <a:rPr lang="it-IT" sz="3200" i="1" dirty="0" err="1">
                <a:solidFill>
                  <a:schemeClr val="bg1"/>
                </a:solidFill>
              </a:rPr>
              <a:t>querellis</a:t>
            </a:r>
            <a:r>
              <a:rPr lang="it-IT" sz="3200" i="1" dirty="0">
                <a:solidFill>
                  <a:schemeClr val="bg1"/>
                </a:solidFill>
              </a:rPr>
              <a:t> et </a:t>
            </a:r>
            <a:r>
              <a:rPr lang="it-IT" sz="3200" i="1" dirty="0" err="1">
                <a:solidFill>
                  <a:schemeClr val="bg1"/>
                </a:solidFill>
              </a:rPr>
              <a:t>libellis</a:t>
            </a:r>
            <a:r>
              <a:rPr lang="it-IT" sz="3200" i="1" dirty="0">
                <a:solidFill>
                  <a:schemeClr val="bg1"/>
                </a:solidFill>
              </a:rPr>
              <a:t> </a:t>
            </a:r>
            <a:r>
              <a:rPr lang="it-IT" sz="3200" i="1" dirty="0" err="1">
                <a:solidFill>
                  <a:schemeClr val="bg1"/>
                </a:solidFill>
              </a:rPr>
              <a:t>sublatis</a:t>
            </a:r>
            <a:r>
              <a:rPr lang="it-IT" sz="3200" i="1" dirty="0">
                <a:solidFill>
                  <a:schemeClr val="bg1"/>
                </a:solidFill>
              </a:rPr>
              <a:t> </a:t>
            </a:r>
            <a:r>
              <a:rPr lang="it-IT" sz="3200" i="1" dirty="0" err="1">
                <a:solidFill>
                  <a:schemeClr val="bg1"/>
                </a:solidFill>
              </a:rPr>
              <a:t>quaerere</a:t>
            </a:r>
            <a:r>
              <a:rPr lang="it-IT" sz="3200" i="1" dirty="0">
                <a:solidFill>
                  <a:schemeClr val="bg1"/>
                </a:solidFill>
              </a:rPr>
              <a:t> </a:t>
            </a:r>
            <a:r>
              <a:rPr lang="it-IT" sz="3200" i="1" dirty="0" err="1">
                <a:solidFill>
                  <a:schemeClr val="bg1"/>
                </a:solidFill>
              </a:rPr>
              <a:t>quomodo</a:t>
            </a:r>
            <a:r>
              <a:rPr lang="it-IT" sz="3200" i="1" dirty="0">
                <a:solidFill>
                  <a:schemeClr val="bg1"/>
                </a:solidFill>
              </a:rPr>
              <a:t> </a:t>
            </a:r>
            <a:r>
              <a:rPr lang="it-IT" sz="3200" i="1" dirty="0" err="1">
                <a:solidFill>
                  <a:schemeClr val="bg1"/>
                </a:solidFill>
              </a:rPr>
              <a:t>diis</a:t>
            </a:r>
            <a:r>
              <a:rPr lang="it-IT" sz="3200" i="1" dirty="0">
                <a:solidFill>
                  <a:schemeClr val="bg1"/>
                </a:solidFill>
              </a:rPr>
              <a:t> </a:t>
            </a:r>
            <a:r>
              <a:rPr lang="it-IT" sz="3200" i="1" dirty="0" err="1">
                <a:solidFill>
                  <a:schemeClr val="bg1"/>
                </a:solidFill>
              </a:rPr>
              <a:t>immortalibus</a:t>
            </a:r>
            <a:r>
              <a:rPr lang="it-IT" sz="3200" i="1" dirty="0">
                <a:solidFill>
                  <a:schemeClr val="bg1"/>
                </a:solidFill>
              </a:rPr>
              <a:t> </a:t>
            </a:r>
            <a:r>
              <a:rPr lang="it-IT" sz="3200" i="1" dirty="0" err="1">
                <a:solidFill>
                  <a:schemeClr val="bg1"/>
                </a:solidFill>
              </a:rPr>
              <a:t>gratias</a:t>
            </a:r>
            <a:r>
              <a:rPr lang="it-IT" sz="3200" i="1" dirty="0">
                <a:solidFill>
                  <a:schemeClr val="bg1"/>
                </a:solidFill>
              </a:rPr>
              <a:t> </a:t>
            </a:r>
            <a:r>
              <a:rPr lang="it-IT" sz="3200" i="1" dirty="0" err="1">
                <a:solidFill>
                  <a:schemeClr val="bg1"/>
                </a:solidFill>
              </a:rPr>
              <a:t>agam</a:t>
            </a:r>
            <a:r>
              <a:rPr lang="it-IT" sz="3200" i="1" dirty="0">
                <a:solidFill>
                  <a:schemeClr val="bg1"/>
                </a:solidFill>
              </a:rPr>
              <a:t>, </a:t>
            </a:r>
            <a:r>
              <a:rPr lang="it-IT" sz="3200" i="1" dirty="0" err="1">
                <a:solidFill>
                  <a:schemeClr val="bg1"/>
                </a:solidFill>
              </a:rPr>
              <a:t>quod</a:t>
            </a:r>
            <a:r>
              <a:rPr lang="it-IT" sz="3200" i="1" dirty="0">
                <a:solidFill>
                  <a:schemeClr val="bg1"/>
                </a:solidFill>
              </a:rPr>
              <a:t> ista victoria [...] me </a:t>
            </a:r>
            <a:r>
              <a:rPr lang="it-IT" sz="3200" i="1" dirty="0" err="1">
                <a:solidFill>
                  <a:schemeClr val="bg1"/>
                </a:solidFill>
              </a:rPr>
              <a:t>servaverunt</a:t>
            </a:r>
            <a:r>
              <a:rPr lang="it-IT" sz="3200" i="1" dirty="0">
                <a:solidFill>
                  <a:schemeClr val="bg1"/>
                </a:solidFill>
              </a:rPr>
              <a:t>. </a:t>
            </a:r>
            <a:r>
              <a:rPr lang="it-IT" sz="3200" i="1" dirty="0" err="1">
                <a:solidFill>
                  <a:srgbClr val="FFFF00"/>
                </a:solidFill>
              </a:rPr>
              <a:t>Itaque</a:t>
            </a:r>
            <a:r>
              <a:rPr lang="it-IT" sz="3200" i="1" dirty="0">
                <a:solidFill>
                  <a:srgbClr val="FFFF00"/>
                </a:solidFill>
              </a:rPr>
              <a:t> </a:t>
            </a:r>
            <a:r>
              <a:rPr lang="it-IT" sz="3200" i="1" dirty="0" err="1">
                <a:solidFill>
                  <a:srgbClr val="FFFF00"/>
                </a:solidFill>
              </a:rPr>
              <a:t>existimo</a:t>
            </a:r>
            <a:r>
              <a:rPr lang="it-IT" sz="3200" i="1" dirty="0">
                <a:solidFill>
                  <a:srgbClr val="FFFF00"/>
                </a:solidFill>
              </a:rPr>
              <a:t> sic </a:t>
            </a:r>
            <a:r>
              <a:rPr lang="it-IT" sz="3200" i="1" dirty="0" err="1">
                <a:solidFill>
                  <a:srgbClr val="FFFF00"/>
                </a:solidFill>
              </a:rPr>
              <a:t>magnifice</a:t>
            </a:r>
            <a:r>
              <a:rPr lang="it-IT" sz="3200" i="1" dirty="0">
                <a:solidFill>
                  <a:srgbClr val="FFFF00"/>
                </a:solidFill>
              </a:rPr>
              <a:t> et religiose maiestatis </a:t>
            </a:r>
            <a:r>
              <a:rPr lang="it-IT" sz="3200" i="1" dirty="0" err="1">
                <a:solidFill>
                  <a:srgbClr val="FFFF00"/>
                </a:solidFill>
              </a:rPr>
              <a:t>eorum</a:t>
            </a:r>
            <a:r>
              <a:rPr lang="it-IT" sz="3200" i="1" dirty="0">
                <a:solidFill>
                  <a:srgbClr val="FFFF00"/>
                </a:solidFill>
              </a:rPr>
              <a:t> </a:t>
            </a:r>
            <a:r>
              <a:rPr lang="it-IT" sz="3200" i="1" dirty="0" err="1">
                <a:solidFill>
                  <a:srgbClr val="FFFF00"/>
                </a:solidFill>
              </a:rPr>
              <a:t>satisfacere</a:t>
            </a:r>
            <a:r>
              <a:rPr lang="it-IT" sz="3200" i="1" dirty="0">
                <a:solidFill>
                  <a:srgbClr val="FFFF00"/>
                </a:solidFill>
              </a:rPr>
              <a:t> me posse, si </a:t>
            </a:r>
            <a:r>
              <a:rPr lang="it-IT" sz="3200" i="1" dirty="0" err="1">
                <a:solidFill>
                  <a:srgbClr val="FFFF00"/>
                </a:solidFill>
              </a:rPr>
              <a:t>peregrinos</a:t>
            </a:r>
            <a:r>
              <a:rPr lang="it-IT" sz="3200" i="1" dirty="0">
                <a:solidFill>
                  <a:srgbClr val="FFFF00"/>
                </a:solidFill>
              </a:rPr>
              <a:t>, </a:t>
            </a:r>
            <a:r>
              <a:rPr lang="it-IT" sz="3200" i="1" dirty="0" err="1">
                <a:solidFill>
                  <a:srgbClr val="FFFF00"/>
                </a:solidFill>
              </a:rPr>
              <a:t>quotienscumque</a:t>
            </a:r>
            <a:r>
              <a:rPr lang="it-IT" sz="3200" i="1" dirty="0">
                <a:solidFill>
                  <a:srgbClr val="FFFF00"/>
                </a:solidFill>
              </a:rPr>
              <a:t> in </a:t>
            </a:r>
            <a:r>
              <a:rPr lang="it-IT" sz="3200" i="1" dirty="0" err="1">
                <a:solidFill>
                  <a:srgbClr val="FFFF00"/>
                </a:solidFill>
              </a:rPr>
              <a:t>meorum</a:t>
            </a:r>
            <a:r>
              <a:rPr lang="it-IT" sz="3200" i="1" dirty="0">
                <a:solidFill>
                  <a:srgbClr val="FFFF00"/>
                </a:solidFill>
              </a:rPr>
              <a:t> </a:t>
            </a:r>
            <a:r>
              <a:rPr lang="it-IT" sz="3200" i="1" dirty="0" err="1">
                <a:solidFill>
                  <a:srgbClr val="FFFF00"/>
                </a:solidFill>
              </a:rPr>
              <a:t>hominum</a:t>
            </a:r>
            <a:r>
              <a:rPr lang="it-IT" sz="3200" i="1" dirty="0">
                <a:solidFill>
                  <a:srgbClr val="FFFF00"/>
                </a:solidFill>
              </a:rPr>
              <a:t> </a:t>
            </a:r>
            <a:r>
              <a:rPr lang="it-IT" sz="3200" i="1" dirty="0" err="1">
                <a:solidFill>
                  <a:srgbClr val="FFFF00"/>
                </a:solidFill>
              </a:rPr>
              <a:t>numerum</a:t>
            </a:r>
            <a:r>
              <a:rPr lang="it-IT" sz="3200" i="1" dirty="0">
                <a:solidFill>
                  <a:srgbClr val="FFFF00"/>
                </a:solidFill>
              </a:rPr>
              <a:t> ingressi </a:t>
            </a:r>
            <a:r>
              <a:rPr lang="it-IT" sz="3200" i="1" dirty="0" err="1">
                <a:solidFill>
                  <a:srgbClr val="FFFF00"/>
                </a:solidFill>
              </a:rPr>
              <a:t>sint</a:t>
            </a:r>
            <a:r>
              <a:rPr lang="it-IT" sz="3200" i="1" dirty="0">
                <a:solidFill>
                  <a:srgbClr val="FFFF00"/>
                </a:solidFill>
              </a:rPr>
              <a:t>, </a:t>
            </a:r>
            <a:r>
              <a:rPr lang="it-IT" sz="3200" i="1" dirty="0" err="1">
                <a:solidFill>
                  <a:srgbClr val="FFFF00"/>
                </a:solidFill>
              </a:rPr>
              <a:t>civitatem</a:t>
            </a:r>
            <a:r>
              <a:rPr lang="it-IT" sz="3200" i="1" dirty="0">
                <a:solidFill>
                  <a:srgbClr val="FFFF00"/>
                </a:solidFill>
              </a:rPr>
              <a:t> </a:t>
            </a:r>
            <a:r>
              <a:rPr lang="it-IT" sz="3200" i="1" dirty="0" err="1">
                <a:solidFill>
                  <a:srgbClr val="FFFF00"/>
                </a:solidFill>
              </a:rPr>
              <a:t>romanorum</a:t>
            </a:r>
            <a:r>
              <a:rPr lang="it-IT" sz="3200" i="1" dirty="0">
                <a:solidFill>
                  <a:srgbClr val="FFFF00"/>
                </a:solidFill>
              </a:rPr>
              <a:t>, </a:t>
            </a:r>
            <a:r>
              <a:rPr lang="it-IT" sz="3200" i="1" dirty="0" err="1">
                <a:solidFill>
                  <a:schemeClr val="bg1"/>
                </a:solidFill>
              </a:rPr>
              <a:t>exceptis</a:t>
            </a:r>
            <a:r>
              <a:rPr lang="it-IT" sz="3200" i="1" dirty="0">
                <a:solidFill>
                  <a:schemeClr val="bg1"/>
                </a:solidFill>
              </a:rPr>
              <a:t> </a:t>
            </a:r>
            <a:r>
              <a:rPr lang="it-IT" sz="3200" i="1" dirty="0" err="1">
                <a:solidFill>
                  <a:schemeClr val="bg1"/>
                </a:solidFill>
              </a:rPr>
              <a:t>dediticiis</a:t>
            </a:r>
            <a:r>
              <a:rPr lang="it-IT" sz="3200" i="1" dirty="0">
                <a:solidFill>
                  <a:schemeClr val="bg1"/>
                </a:solidFill>
              </a:rPr>
              <a:t>. </a:t>
            </a:r>
            <a:r>
              <a:rPr lang="it-IT" sz="3200" i="1" dirty="0" err="1">
                <a:solidFill>
                  <a:schemeClr val="bg1"/>
                </a:solidFill>
              </a:rPr>
              <a:t>Oportet</a:t>
            </a:r>
            <a:r>
              <a:rPr lang="it-IT" sz="3200" i="1" dirty="0">
                <a:solidFill>
                  <a:schemeClr val="bg1"/>
                </a:solidFill>
              </a:rPr>
              <a:t> </a:t>
            </a:r>
            <a:r>
              <a:rPr lang="it-IT" sz="3200" i="1" dirty="0" err="1">
                <a:solidFill>
                  <a:schemeClr val="bg1"/>
                </a:solidFill>
              </a:rPr>
              <a:t>enim</a:t>
            </a:r>
            <a:r>
              <a:rPr lang="it-IT" sz="3200" i="1" dirty="0">
                <a:solidFill>
                  <a:schemeClr val="bg1"/>
                </a:solidFill>
              </a:rPr>
              <a:t> </a:t>
            </a:r>
            <a:r>
              <a:rPr lang="it-IT" sz="3200" i="1" dirty="0" err="1">
                <a:solidFill>
                  <a:schemeClr val="bg1"/>
                </a:solidFill>
              </a:rPr>
              <a:t>multitudinem</a:t>
            </a:r>
            <a:r>
              <a:rPr lang="it-IT" sz="3200" i="1" dirty="0">
                <a:solidFill>
                  <a:schemeClr val="bg1"/>
                </a:solidFill>
              </a:rPr>
              <a:t> non </a:t>
            </a:r>
            <a:r>
              <a:rPr lang="it-IT" sz="3200" i="1" dirty="0" err="1">
                <a:solidFill>
                  <a:schemeClr val="bg1"/>
                </a:solidFill>
              </a:rPr>
              <a:t>solum</a:t>
            </a:r>
            <a:r>
              <a:rPr lang="it-IT" sz="3200" i="1" dirty="0">
                <a:solidFill>
                  <a:schemeClr val="bg1"/>
                </a:solidFill>
              </a:rPr>
              <a:t> omnia [....] sed </a:t>
            </a:r>
            <a:r>
              <a:rPr lang="it-IT" sz="3200" i="1" dirty="0" err="1">
                <a:solidFill>
                  <a:schemeClr val="bg1"/>
                </a:solidFill>
              </a:rPr>
              <a:t>etiam</a:t>
            </a:r>
            <a:r>
              <a:rPr lang="it-IT" sz="3200" i="1" dirty="0">
                <a:solidFill>
                  <a:schemeClr val="bg1"/>
                </a:solidFill>
              </a:rPr>
              <a:t> victoria circumcingi. </a:t>
            </a:r>
            <a:r>
              <a:rPr lang="it-IT" sz="3200" i="1" dirty="0" err="1">
                <a:solidFill>
                  <a:schemeClr val="bg1"/>
                </a:solidFill>
              </a:rPr>
              <a:t>Praeterea</a:t>
            </a:r>
            <a:r>
              <a:rPr lang="it-IT" sz="3200" i="1" dirty="0">
                <a:solidFill>
                  <a:schemeClr val="bg1"/>
                </a:solidFill>
              </a:rPr>
              <a:t> hoc </a:t>
            </a:r>
            <a:r>
              <a:rPr lang="it-IT" sz="3200" i="1" dirty="0" err="1">
                <a:solidFill>
                  <a:schemeClr val="bg1"/>
                </a:solidFill>
              </a:rPr>
              <a:t>edictum</a:t>
            </a:r>
            <a:r>
              <a:rPr lang="it-IT" sz="3200" i="1" dirty="0">
                <a:solidFill>
                  <a:schemeClr val="bg1"/>
                </a:solidFill>
              </a:rPr>
              <a:t> </a:t>
            </a:r>
            <a:r>
              <a:rPr lang="it-IT" sz="3200" i="1" dirty="0" err="1">
                <a:solidFill>
                  <a:schemeClr val="bg1"/>
                </a:solidFill>
              </a:rPr>
              <a:t>augebit</a:t>
            </a:r>
            <a:r>
              <a:rPr lang="it-IT" sz="3200" i="1" dirty="0">
                <a:solidFill>
                  <a:schemeClr val="bg1"/>
                </a:solidFill>
              </a:rPr>
              <a:t> </a:t>
            </a:r>
            <a:r>
              <a:rPr lang="it-IT" sz="3200" i="1" dirty="0" err="1">
                <a:solidFill>
                  <a:schemeClr val="bg1"/>
                </a:solidFill>
              </a:rPr>
              <a:t>maiestatem</a:t>
            </a:r>
            <a:r>
              <a:rPr lang="it-IT" sz="3200" i="1" dirty="0">
                <a:solidFill>
                  <a:schemeClr val="bg1"/>
                </a:solidFill>
              </a:rPr>
              <a:t> populi </a:t>
            </a:r>
            <a:r>
              <a:rPr lang="it-IT" sz="3200" i="1" dirty="0" err="1">
                <a:solidFill>
                  <a:schemeClr val="bg1"/>
                </a:solidFill>
              </a:rPr>
              <a:t>romanorum</a:t>
            </a:r>
            <a:r>
              <a:rPr lang="it-IT" sz="3200" i="1" dirty="0">
                <a:solidFill>
                  <a:schemeClr val="bg1"/>
                </a:solidFill>
              </a:rPr>
              <a:t> </a:t>
            </a:r>
            <a:r>
              <a:rPr lang="it-IT" sz="3200" i="1" dirty="0" err="1">
                <a:solidFill>
                  <a:schemeClr val="bg1"/>
                </a:solidFill>
              </a:rPr>
              <a:t>cum</a:t>
            </a:r>
            <a:r>
              <a:rPr lang="it-IT" sz="3200" i="1" dirty="0">
                <a:solidFill>
                  <a:schemeClr val="bg1"/>
                </a:solidFill>
              </a:rPr>
              <a:t> </a:t>
            </a:r>
            <a:r>
              <a:rPr lang="it-IT" sz="3200" i="1" dirty="0" err="1">
                <a:solidFill>
                  <a:schemeClr val="bg1"/>
                </a:solidFill>
              </a:rPr>
              <a:t>facta</a:t>
            </a:r>
            <a:r>
              <a:rPr lang="it-IT" sz="3200" i="1" dirty="0">
                <a:solidFill>
                  <a:schemeClr val="bg1"/>
                </a:solidFill>
              </a:rPr>
              <a:t> </a:t>
            </a:r>
            <a:r>
              <a:rPr lang="it-IT" sz="3200" i="1" dirty="0" err="1">
                <a:solidFill>
                  <a:schemeClr val="bg1"/>
                </a:solidFill>
              </a:rPr>
              <a:t>sit</a:t>
            </a:r>
            <a:r>
              <a:rPr lang="it-IT" sz="3200" i="1" dirty="0">
                <a:solidFill>
                  <a:schemeClr val="bg1"/>
                </a:solidFill>
              </a:rPr>
              <a:t> </a:t>
            </a:r>
            <a:r>
              <a:rPr lang="it-IT" sz="3200" i="1" dirty="0" err="1">
                <a:solidFill>
                  <a:schemeClr val="bg1"/>
                </a:solidFill>
              </a:rPr>
              <a:t>eadem</a:t>
            </a:r>
            <a:r>
              <a:rPr lang="it-IT" sz="3200" i="1" dirty="0">
                <a:solidFill>
                  <a:schemeClr val="bg1"/>
                </a:solidFill>
              </a:rPr>
              <a:t> </a:t>
            </a:r>
            <a:r>
              <a:rPr lang="it-IT" sz="3200" i="1" dirty="0" err="1">
                <a:solidFill>
                  <a:schemeClr val="bg1"/>
                </a:solidFill>
              </a:rPr>
              <a:t>aliorum</a:t>
            </a:r>
            <a:r>
              <a:rPr lang="it-IT" sz="3200" i="1" dirty="0">
                <a:solidFill>
                  <a:schemeClr val="bg1"/>
                </a:solidFill>
              </a:rPr>
              <a:t> [</a:t>
            </a:r>
            <a:r>
              <a:rPr lang="it-IT" sz="3200" i="1" dirty="0" err="1">
                <a:solidFill>
                  <a:schemeClr val="bg1"/>
                </a:solidFill>
              </a:rPr>
              <a:t>peregrinorum</a:t>
            </a:r>
            <a:r>
              <a:rPr lang="it-IT" sz="3200" i="1" dirty="0">
                <a:solidFill>
                  <a:schemeClr val="bg1"/>
                </a:solidFill>
              </a:rPr>
              <a:t>] </a:t>
            </a:r>
            <a:r>
              <a:rPr lang="it-IT" sz="3200" i="1" dirty="0" err="1">
                <a:solidFill>
                  <a:schemeClr val="bg1"/>
                </a:solidFill>
              </a:rPr>
              <a:t>dignitas</a:t>
            </a:r>
            <a:r>
              <a:rPr lang="it-IT" sz="3200" i="1" dirty="0">
                <a:solidFill>
                  <a:schemeClr val="bg1"/>
                </a:solidFill>
              </a:rPr>
              <a:t>.</a:t>
            </a:r>
          </a:p>
        </p:txBody>
      </p:sp>
    </p:spTree>
    <p:extLst>
      <p:ext uri="{BB962C8B-B14F-4D97-AF65-F5344CB8AC3E}">
        <p14:creationId xmlns:p14="http://schemas.microsoft.com/office/powerpoint/2010/main" val="126314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A132FCB-B5B4-417C-9E11-9813E1104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7614F1-58A8-4F51-BE9E-460C2D12B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949972-ABE9-4305-8999-ABC76BCA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8ED60653-C4A0-465D-934B-A6E01862DCAC}"/>
              </a:ext>
            </a:extLst>
          </p:cNvPr>
          <p:cNvSpPr txBox="1"/>
          <p:nvPr/>
        </p:nvSpPr>
        <p:spPr>
          <a:xfrm>
            <a:off x="0" y="1"/>
            <a:ext cx="12192000" cy="1631216"/>
          </a:xfrm>
          <a:prstGeom prst="rect">
            <a:avLst/>
          </a:prstGeom>
          <a:noFill/>
        </p:spPr>
        <p:txBody>
          <a:bodyPr wrap="square" rtlCol="0">
            <a:spAutoFit/>
          </a:bodyPr>
          <a:lstStyle/>
          <a:p>
            <a:endParaRPr lang="en-US" dirty="0"/>
          </a:p>
          <a:p>
            <a:r>
              <a:rPr lang="en-US" sz="3200" b="1" dirty="0"/>
              <a:t>A ferry from Italy to the Balkans: shipwreck and death of </a:t>
            </a:r>
            <a:r>
              <a:rPr lang="en-US" sz="3200" b="1" dirty="0" err="1"/>
              <a:t>Damys</a:t>
            </a:r>
            <a:r>
              <a:rPr lang="en-US" sz="3200" b="1" dirty="0"/>
              <a:t> from Nysa (Greece)  </a:t>
            </a:r>
            <a:r>
              <a:rPr lang="it-IT" b="1" dirty="0"/>
              <a:t>[</a:t>
            </a:r>
            <a:r>
              <a:rPr lang="it-IT" b="1" dirty="0" err="1"/>
              <a:t>iscr</a:t>
            </a:r>
            <a:r>
              <a:rPr lang="it-IT" b="1" dirty="0"/>
              <a:t>. N. 49-text,illustr.,transl.- from </a:t>
            </a:r>
            <a:r>
              <a:rPr lang="it-IT" b="1" dirty="0" err="1"/>
              <a:t>M.Nocita</a:t>
            </a:r>
            <a:r>
              <a:rPr lang="it-IT" b="1" dirty="0"/>
              <a:t> “Per mari e per terre”, </a:t>
            </a:r>
            <a:r>
              <a:rPr lang="it-IT" b="1" dirty="0" err="1"/>
              <a:t>Plate</a:t>
            </a:r>
            <a:r>
              <a:rPr lang="it-IT" b="1" dirty="0"/>
              <a:t> XVII, </a:t>
            </a:r>
            <a:r>
              <a:rPr lang="it-IT" b="1" dirty="0" err="1"/>
              <a:t>Spolia</a:t>
            </a:r>
            <a:r>
              <a:rPr lang="it-IT" b="1" dirty="0"/>
              <a:t> ed., Rome 2006]</a:t>
            </a:r>
            <a:r>
              <a:rPr lang="en-US" b="1" dirty="0"/>
              <a:t> </a:t>
            </a:r>
            <a:endParaRPr lang="it-IT" b="1" dirty="0"/>
          </a:p>
        </p:txBody>
      </p:sp>
      <p:pic>
        <p:nvPicPr>
          <p:cNvPr id="8" name="Segnaposto contenuto 7">
            <a:extLst>
              <a:ext uri="{FF2B5EF4-FFF2-40B4-BE49-F238E27FC236}">
                <a16:creationId xmlns:a16="http://schemas.microsoft.com/office/drawing/2014/main" id="{ADEAFB4C-444C-4646-B962-8E603B1BCF3A}"/>
              </a:ext>
            </a:extLst>
          </p:cNvPr>
          <p:cNvPicPr>
            <a:picLocks noGrp="1" noChangeAspect="1"/>
          </p:cNvPicPr>
          <p:nvPr>
            <p:ph idx="1"/>
          </p:nvPr>
        </p:nvPicPr>
        <p:blipFill>
          <a:blip r:embed="rId2"/>
          <a:stretch>
            <a:fillRect/>
          </a:stretch>
        </p:blipFill>
        <p:spPr>
          <a:xfrm>
            <a:off x="98155" y="1839882"/>
            <a:ext cx="5492972" cy="3432345"/>
          </a:xfrm>
          <a:prstGeom prst="rect">
            <a:avLst/>
          </a:prstGeom>
        </p:spPr>
      </p:pic>
      <p:pic>
        <p:nvPicPr>
          <p:cNvPr id="10" name="Immagine 9">
            <a:extLst>
              <a:ext uri="{FF2B5EF4-FFF2-40B4-BE49-F238E27FC236}">
                <a16:creationId xmlns:a16="http://schemas.microsoft.com/office/drawing/2014/main" id="{6F184662-027B-4BD1-8233-E6299E93EED6}"/>
              </a:ext>
            </a:extLst>
          </p:cNvPr>
          <p:cNvPicPr>
            <a:picLocks noChangeAspect="1"/>
          </p:cNvPicPr>
          <p:nvPr/>
        </p:nvPicPr>
        <p:blipFill>
          <a:blip r:embed="rId3"/>
          <a:stretch>
            <a:fillRect/>
          </a:stretch>
        </p:blipFill>
        <p:spPr>
          <a:xfrm>
            <a:off x="7193280" y="1460644"/>
            <a:ext cx="4195745" cy="2786108"/>
          </a:xfrm>
          <a:prstGeom prst="rect">
            <a:avLst/>
          </a:prstGeom>
        </p:spPr>
      </p:pic>
      <p:pic>
        <p:nvPicPr>
          <p:cNvPr id="12" name="Immagine 11">
            <a:extLst>
              <a:ext uri="{FF2B5EF4-FFF2-40B4-BE49-F238E27FC236}">
                <a16:creationId xmlns:a16="http://schemas.microsoft.com/office/drawing/2014/main" id="{2F133A15-0303-4CDE-B6D5-D6FEB2779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3279" y="4520416"/>
            <a:ext cx="4589145" cy="2254716"/>
          </a:xfrm>
          <a:prstGeom prst="rect">
            <a:avLst/>
          </a:prstGeom>
        </p:spPr>
      </p:pic>
      <p:sp>
        <p:nvSpPr>
          <p:cNvPr id="14" name="CasellaDiTesto 13">
            <a:extLst>
              <a:ext uri="{FF2B5EF4-FFF2-40B4-BE49-F238E27FC236}">
                <a16:creationId xmlns:a16="http://schemas.microsoft.com/office/drawing/2014/main" id="{4C2E8D99-E4F4-4023-99C7-5C17B29EB448}"/>
              </a:ext>
            </a:extLst>
          </p:cNvPr>
          <p:cNvSpPr txBox="1"/>
          <p:nvPr/>
        </p:nvSpPr>
        <p:spPr>
          <a:xfrm>
            <a:off x="7189220" y="4246752"/>
            <a:ext cx="4195745" cy="369332"/>
          </a:xfrm>
          <a:prstGeom prst="rect">
            <a:avLst/>
          </a:prstGeom>
          <a:noFill/>
        </p:spPr>
        <p:txBody>
          <a:bodyPr wrap="square" rtlCol="0">
            <a:spAutoFit/>
          </a:bodyPr>
          <a:lstStyle/>
          <a:p>
            <a:r>
              <a:rPr lang="it-IT" dirty="0"/>
              <a:t>Date: II C. C. E.            TRANSLATION:</a:t>
            </a:r>
          </a:p>
        </p:txBody>
      </p:sp>
    </p:spTree>
    <p:extLst>
      <p:ext uri="{BB962C8B-B14F-4D97-AF65-F5344CB8AC3E}">
        <p14:creationId xmlns:p14="http://schemas.microsoft.com/office/powerpoint/2010/main" val="3400639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A90E449-BF3D-485C-B99F-B9E91BEB2F19}"/>
              </a:ext>
            </a:extLst>
          </p:cNvPr>
          <p:cNvSpPr>
            <a:spLocks noGrp="1"/>
          </p:cNvSpPr>
          <p:nvPr>
            <p:ph type="title"/>
          </p:nvPr>
        </p:nvSpPr>
        <p:spPr>
          <a:xfrm>
            <a:off x="-5" y="-5"/>
            <a:ext cx="11924275" cy="778481"/>
          </a:xfrm>
        </p:spPr>
        <p:txBody>
          <a:bodyPr anchor="b">
            <a:normAutofit fontScale="90000"/>
          </a:bodyPr>
          <a:lstStyle/>
          <a:p>
            <a:br>
              <a:rPr lang="it-IT" sz="3300" dirty="0"/>
            </a:br>
            <a:r>
              <a:rPr lang="it-IT" dirty="0" err="1">
                <a:solidFill>
                  <a:schemeClr val="accent1">
                    <a:lumMod val="40000"/>
                    <a:lumOff val="60000"/>
                  </a:schemeClr>
                </a:solidFill>
              </a:rPr>
              <a:t>Now</a:t>
            </a:r>
            <a:r>
              <a:rPr lang="it-IT" dirty="0">
                <a:solidFill>
                  <a:schemeClr val="accent1">
                    <a:lumMod val="40000"/>
                    <a:lumOff val="60000"/>
                  </a:schemeClr>
                </a:solidFill>
              </a:rPr>
              <a:t> </a:t>
            </a:r>
            <a:r>
              <a:rPr lang="it-IT" dirty="0" err="1">
                <a:solidFill>
                  <a:schemeClr val="accent1">
                    <a:lumMod val="40000"/>
                    <a:lumOff val="60000"/>
                  </a:schemeClr>
                </a:solidFill>
              </a:rPr>
              <a:t>we</a:t>
            </a:r>
            <a:r>
              <a:rPr lang="it-IT" dirty="0">
                <a:solidFill>
                  <a:schemeClr val="accent1">
                    <a:lumMod val="40000"/>
                    <a:lumOff val="60000"/>
                  </a:schemeClr>
                </a:solidFill>
              </a:rPr>
              <a:t> are ready for </a:t>
            </a:r>
            <a:r>
              <a:rPr lang="it-IT" i="1" dirty="0">
                <a:solidFill>
                  <a:schemeClr val="accent1">
                    <a:lumMod val="40000"/>
                    <a:lumOff val="60000"/>
                  </a:schemeClr>
                </a:solidFill>
              </a:rPr>
              <a:t>Trame</a:t>
            </a:r>
            <a:r>
              <a:rPr lang="it-IT" i="1" dirty="0">
                <a:solidFill>
                  <a:schemeClr val="accent1">
                    <a:lumMod val="60000"/>
                    <a:lumOff val="40000"/>
                  </a:schemeClr>
                </a:solidFill>
              </a:rPr>
              <a:t>!!</a:t>
            </a:r>
          </a:p>
        </p:txBody>
      </p:sp>
      <p:sp>
        <p:nvSpPr>
          <p:cNvPr id="3" name="Segnaposto contenuto 2">
            <a:extLst>
              <a:ext uri="{FF2B5EF4-FFF2-40B4-BE49-F238E27FC236}">
                <a16:creationId xmlns:a16="http://schemas.microsoft.com/office/drawing/2014/main" id="{1C851502-3FFC-4735-80AC-F64244B934D7}"/>
              </a:ext>
            </a:extLst>
          </p:cNvPr>
          <p:cNvSpPr>
            <a:spLocks noGrp="1"/>
          </p:cNvSpPr>
          <p:nvPr>
            <p:ph idx="1"/>
          </p:nvPr>
        </p:nvSpPr>
        <p:spPr>
          <a:xfrm>
            <a:off x="0" y="1186248"/>
            <a:ext cx="8115296" cy="5671751"/>
          </a:xfrm>
        </p:spPr>
        <p:txBody>
          <a:bodyPr>
            <a:normAutofit fontScale="62500" lnSpcReduction="20000"/>
          </a:bodyPr>
          <a:lstStyle/>
          <a:p>
            <a:r>
              <a:rPr lang="it-IT" sz="3200" b="1" dirty="0">
                <a:solidFill>
                  <a:schemeClr val="tx2">
                    <a:lumMod val="50000"/>
                    <a:lumOff val="50000"/>
                  </a:schemeClr>
                </a:solidFill>
              </a:rPr>
              <a:t>1) ON THE SEA</a:t>
            </a:r>
          </a:p>
          <a:p>
            <a:r>
              <a:rPr lang="it-IT" sz="3200" b="1" dirty="0">
                <a:solidFill>
                  <a:schemeClr val="tx2">
                    <a:lumMod val="50000"/>
                    <a:lumOff val="50000"/>
                  </a:schemeClr>
                </a:solidFill>
              </a:rPr>
              <a:t>2) ON THE ROAD</a:t>
            </a:r>
          </a:p>
          <a:p>
            <a:r>
              <a:rPr lang="it-IT" sz="3200" b="1" dirty="0">
                <a:solidFill>
                  <a:schemeClr val="tx2">
                    <a:lumMod val="50000"/>
                    <a:lumOff val="50000"/>
                  </a:schemeClr>
                </a:solidFill>
              </a:rPr>
              <a:t>3) FINAL DESTINATION: ROME AND ITALY</a:t>
            </a:r>
          </a:p>
          <a:p>
            <a:r>
              <a:rPr lang="it-IT" sz="3200" b="1" dirty="0">
                <a:solidFill>
                  <a:schemeClr val="tx2">
                    <a:lumMod val="50000"/>
                    <a:lumOff val="50000"/>
                  </a:schemeClr>
                </a:solidFill>
              </a:rPr>
              <a:t>4) FOREIGN LANGUAGES IN ROME</a:t>
            </a:r>
          </a:p>
          <a:p>
            <a:r>
              <a:rPr lang="it-IT" sz="3200" b="1" dirty="0">
                <a:solidFill>
                  <a:schemeClr val="tx2">
                    <a:lumMod val="50000"/>
                    <a:lumOff val="50000"/>
                  </a:schemeClr>
                </a:solidFill>
              </a:rPr>
              <a:t>5) RELIGION</a:t>
            </a:r>
          </a:p>
          <a:p>
            <a:r>
              <a:rPr lang="it-IT" sz="3200" b="1" dirty="0">
                <a:solidFill>
                  <a:schemeClr val="tx2">
                    <a:lumMod val="50000"/>
                    <a:lumOff val="50000"/>
                  </a:schemeClr>
                </a:solidFill>
              </a:rPr>
              <a:t>6) BECOMING ROMANS</a:t>
            </a:r>
          </a:p>
          <a:p>
            <a:endParaRPr lang="it-IT" sz="3200" b="1" dirty="0">
              <a:solidFill>
                <a:schemeClr val="tx2">
                  <a:lumMod val="50000"/>
                  <a:lumOff val="50000"/>
                </a:schemeClr>
              </a:solidFill>
            </a:endParaRPr>
          </a:p>
          <a:p>
            <a:r>
              <a:rPr lang="it-IT" sz="3200" b="1" dirty="0">
                <a:solidFill>
                  <a:schemeClr val="tx2">
                    <a:lumMod val="50000"/>
                    <a:lumOff val="50000"/>
                  </a:schemeClr>
                </a:solidFill>
              </a:rPr>
              <a:t>II E </a:t>
            </a:r>
            <a:r>
              <a:rPr lang="it-IT" sz="3200" dirty="0">
                <a:solidFill>
                  <a:schemeClr val="tx2">
                    <a:lumMod val="50000"/>
                    <a:lumOff val="50000"/>
                  </a:schemeClr>
                </a:solidFill>
              </a:rPr>
              <a:t>Liceo Classico Pilo Albertelli are:</a:t>
            </a:r>
          </a:p>
          <a:p>
            <a:r>
              <a:rPr lang="it-IT" sz="3200" dirty="0">
                <a:solidFill>
                  <a:srgbClr val="FF0000"/>
                </a:solidFill>
              </a:rPr>
              <a:t>Luca, Nicola, Agnese, Joseph Maria, Michele, Francesca, Tommaso, Francesco, Luigi, Chiara, Elisa, Chiara, Thomas Karol, Davide, Marta, Francesco, Margherita, Livia, Aurora, Carlotta, Tommaso, Francesco, Davide, Matteo, Emma Sophia </a:t>
            </a:r>
            <a:r>
              <a:rPr lang="it-IT" sz="3200" dirty="0" err="1">
                <a:solidFill>
                  <a:srgbClr val="FF0000"/>
                </a:solidFill>
              </a:rPr>
              <a:t>Izabel</a:t>
            </a:r>
            <a:r>
              <a:rPr lang="it-IT" sz="3200" dirty="0">
                <a:solidFill>
                  <a:srgbClr val="FF0000"/>
                </a:solidFill>
              </a:rPr>
              <a:t>, Leonardo, Diana, Clara Naima</a:t>
            </a:r>
          </a:p>
          <a:p>
            <a:r>
              <a:rPr lang="it-IT" sz="3200" dirty="0">
                <a:solidFill>
                  <a:srgbClr val="FF0000"/>
                </a:solidFill>
              </a:rPr>
              <a:t>Prof.ssa Michela </a:t>
            </a:r>
            <a:r>
              <a:rPr lang="it-IT" sz="3200" dirty="0" err="1">
                <a:solidFill>
                  <a:srgbClr val="FF0000"/>
                </a:solidFill>
              </a:rPr>
              <a:t>Nocita</a:t>
            </a:r>
            <a:r>
              <a:rPr lang="it-IT" sz="2000" dirty="0">
                <a:solidFill>
                  <a:srgbClr val="FF0000"/>
                </a:solidFill>
              </a:rPr>
              <a:t>			1	</a:t>
            </a:r>
          </a:p>
          <a:p>
            <a:r>
              <a:rPr lang="it-IT" sz="1600" dirty="0"/>
              <a:t>	</a:t>
            </a:r>
          </a:p>
        </p:txBody>
      </p:sp>
      <p:sp>
        <p:nvSpPr>
          <p:cNvPr id="17" name="Rectangle 10">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magine 3" descr="Immagine che contiene testo, lavagnabianca&#10;&#10;Descrizione generata automaticamente">
            <a:extLst>
              <a:ext uri="{FF2B5EF4-FFF2-40B4-BE49-F238E27FC236}">
                <a16:creationId xmlns:a16="http://schemas.microsoft.com/office/drawing/2014/main" id="{BD4880C2-2B5F-4711-A515-163B86FB4362}"/>
              </a:ext>
            </a:extLst>
          </p:cNvPr>
          <p:cNvPicPr>
            <a:picLocks noChangeAspect="1"/>
          </p:cNvPicPr>
          <p:nvPr/>
        </p:nvPicPr>
        <p:blipFill>
          <a:blip r:embed="rId2"/>
          <a:stretch>
            <a:fillRect/>
          </a:stretch>
        </p:blipFill>
        <p:spPr>
          <a:xfrm>
            <a:off x="7169796" y="1028699"/>
            <a:ext cx="4076701" cy="2282952"/>
          </a:xfrm>
          <a:prstGeom prst="rect">
            <a:avLst/>
          </a:prstGeom>
        </p:spPr>
      </p:pic>
    </p:spTree>
    <p:extLst>
      <p:ext uri="{BB962C8B-B14F-4D97-AF65-F5344CB8AC3E}">
        <p14:creationId xmlns:p14="http://schemas.microsoft.com/office/powerpoint/2010/main" val="222131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7B28B41-51E7-403C-9251-56678FAC4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DE5D4-5D9A-4B9D-91D0-DDC5E6088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28651" y="-629079"/>
            <a:ext cx="6858000" cy="8115301"/>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DC3B72-F314-4855-BD95-2BCFC51DE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75106" y="-1681894"/>
            <a:ext cx="4751513" cy="8115302"/>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BBD2D3-5476-4B82-B6A1-68948AF71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68152" y="-382362"/>
            <a:ext cx="6858000" cy="7622724"/>
          </a:xfrm>
          <a:prstGeom prst="rect">
            <a:avLst/>
          </a:prstGeom>
          <a:gradFill>
            <a:gsLst>
              <a:gs pos="2000">
                <a:schemeClr val="accent5">
                  <a:alpha val="0"/>
                </a:schemeClr>
              </a:gs>
              <a:gs pos="68000">
                <a:schemeClr val="accent4">
                  <a:alpha val="29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2BD46C7F-CB35-4027-95EE-A9AF1EB65467}"/>
              </a:ext>
            </a:extLst>
          </p:cNvPr>
          <p:cNvSpPr txBox="1"/>
          <p:nvPr/>
        </p:nvSpPr>
        <p:spPr>
          <a:xfrm>
            <a:off x="1557934" y="-430"/>
            <a:ext cx="10634063" cy="984459"/>
          </a:xfrm>
          <a:prstGeom prst="rect">
            <a:avLst/>
          </a:prstGeom>
          <a:noFill/>
        </p:spPr>
        <p:txBody>
          <a:bodyPr wrap="square" rtlCol="0">
            <a:spAutoFit/>
          </a:bodyPr>
          <a:lstStyle/>
          <a:p>
            <a:pPr algn="ctr"/>
            <a:r>
              <a:rPr lang="it-IT" sz="4000" dirty="0" err="1"/>
              <a:t>Shipwreck</a:t>
            </a:r>
            <a:r>
              <a:rPr lang="it-IT" sz="4000" dirty="0"/>
              <a:t> of </a:t>
            </a:r>
            <a:r>
              <a:rPr lang="it-IT" sz="4000" dirty="0" err="1"/>
              <a:t>Astydamas</a:t>
            </a:r>
            <a:r>
              <a:rPr lang="it-IT" sz="4000" dirty="0"/>
              <a:t>, a </a:t>
            </a:r>
            <a:r>
              <a:rPr lang="it-IT" sz="4000" dirty="0" err="1"/>
              <a:t>cretan</a:t>
            </a:r>
            <a:r>
              <a:rPr lang="it-IT" sz="4000" dirty="0"/>
              <a:t> </a:t>
            </a:r>
            <a:r>
              <a:rPr lang="it-IT" sz="4000" dirty="0" err="1"/>
              <a:t>merchant</a:t>
            </a:r>
            <a:r>
              <a:rPr lang="it-IT" sz="4000" dirty="0"/>
              <a:t> </a:t>
            </a:r>
          </a:p>
          <a:p>
            <a:pPr algn="ctr"/>
            <a:r>
              <a:rPr lang="it-IT" dirty="0"/>
              <a:t>(</a:t>
            </a:r>
            <a:r>
              <a:rPr lang="it-IT" dirty="0" err="1"/>
              <a:t>inscr</a:t>
            </a:r>
            <a:r>
              <a:rPr lang="it-IT" dirty="0"/>
              <a:t>. 47-text, </a:t>
            </a:r>
            <a:r>
              <a:rPr lang="it-IT" dirty="0" err="1"/>
              <a:t>illustr</a:t>
            </a:r>
            <a:r>
              <a:rPr lang="it-IT" dirty="0"/>
              <a:t>.,t </a:t>
            </a:r>
            <a:r>
              <a:rPr lang="it-IT" dirty="0" err="1"/>
              <a:t>ransl</a:t>
            </a:r>
            <a:r>
              <a:rPr lang="it-IT" dirty="0"/>
              <a:t>.-  from «Per mari e per terre»,, </a:t>
            </a:r>
            <a:r>
              <a:rPr lang="it-IT" dirty="0" err="1"/>
              <a:t>plate</a:t>
            </a:r>
            <a:r>
              <a:rPr lang="it-IT" dirty="0"/>
              <a:t> XVI)</a:t>
            </a:r>
            <a:endParaRPr lang="it-IT" sz="4000" dirty="0"/>
          </a:p>
        </p:txBody>
      </p:sp>
      <p:pic>
        <p:nvPicPr>
          <p:cNvPr id="12" name="Segnaposto contenuto 11">
            <a:extLst>
              <a:ext uri="{FF2B5EF4-FFF2-40B4-BE49-F238E27FC236}">
                <a16:creationId xmlns:a16="http://schemas.microsoft.com/office/drawing/2014/main" id="{AB81E1E8-3081-48CD-A8C2-AC31F8F11218}"/>
              </a:ext>
            </a:extLst>
          </p:cNvPr>
          <p:cNvPicPr>
            <a:picLocks noGrp="1" noChangeAspect="1"/>
          </p:cNvPicPr>
          <p:nvPr>
            <p:ph idx="1"/>
          </p:nvPr>
        </p:nvPicPr>
        <p:blipFill>
          <a:blip r:embed="rId2"/>
          <a:stretch>
            <a:fillRect/>
          </a:stretch>
        </p:blipFill>
        <p:spPr>
          <a:xfrm>
            <a:off x="2371725" y="3875414"/>
            <a:ext cx="5066854" cy="2596299"/>
          </a:xfrm>
          <a:prstGeom prst="rect">
            <a:avLst/>
          </a:prstGeom>
        </p:spPr>
      </p:pic>
      <p:pic>
        <p:nvPicPr>
          <p:cNvPr id="14" name="Immagine 13">
            <a:extLst>
              <a:ext uri="{FF2B5EF4-FFF2-40B4-BE49-F238E27FC236}">
                <a16:creationId xmlns:a16="http://schemas.microsoft.com/office/drawing/2014/main" id="{F8394F24-EAD3-461B-BAE0-66C67F4DF4EB}"/>
              </a:ext>
            </a:extLst>
          </p:cNvPr>
          <p:cNvPicPr>
            <a:picLocks noChangeAspect="1"/>
          </p:cNvPicPr>
          <p:nvPr/>
        </p:nvPicPr>
        <p:blipFill>
          <a:blip r:embed="rId3"/>
          <a:stretch>
            <a:fillRect/>
          </a:stretch>
        </p:blipFill>
        <p:spPr>
          <a:xfrm>
            <a:off x="408931" y="1085762"/>
            <a:ext cx="3887824" cy="2717774"/>
          </a:xfrm>
          <a:prstGeom prst="rect">
            <a:avLst/>
          </a:prstGeom>
        </p:spPr>
      </p:pic>
      <p:pic>
        <p:nvPicPr>
          <p:cNvPr id="16" name="Immagine 15">
            <a:extLst>
              <a:ext uri="{FF2B5EF4-FFF2-40B4-BE49-F238E27FC236}">
                <a16:creationId xmlns:a16="http://schemas.microsoft.com/office/drawing/2014/main" id="{9D25933F-0F0A-4F8F-9DA2-7D4520261104}"/>
              </a:ext>
            </a:extLst>
          </p:cNvPr>
          <p:cNvPicPr>
            <a:picLocks noChangeAspect="1"/>
          </p:cNvPicPr>
          <p:nvPr/>
        </p:nvPicPr>
        <p:blipFill>
          <a:blip r:embed="rId4"/>
          <a:stretch>
            <a:fillRect/>
          </a:stretch>
        </p:blipFill>
        <p:spPr>
          <a:xfrm>
            <a:off x="8511629" y="1943399"/>
            <a:ext cx="3194581" cy="4810161"/>
          </a:xfrm>
          <a:prstGeom prst="rect">
            <a:avLst/>
          </a:prstGeom>
        </p:spPr>
      </p:pic>
      <p:sp>
        <p:nvSpPr>
          <p:cNvPr id="18" name="CasellaDiTesto 17">
            <a:extLst>
              <a:ext uri="{FF2B5EF4-FFF2-40B4-BE49-F238E27FC236}">
                <a16:creationId xmlns:a16="http://schemas.microsoft.com/office/drawing/2014/main" id="{D47B5B87-5C9A-4B92-8C4C-83134CB887CC}"/>
              </a:ext>
            </a:extLst>
          </p:cNvPr>
          <p:cNvSpPr txBox="1"/>
          <p:nvPr/>
        </p:nvSpPr>
        <p:spPr>
          <a:xfrm>
            <a:off x="4296755" y="3362325"/>
            <a:ext cx="3428020" cy="369332"/>
          </a:xfrm>
          <a:prstGeom prst="rect">
            <a:avLst/>
          </a:prstGeom>
          <a:noFill/>
        </p:spPr>
        <p:txBody>
          <a:bodyPr wrap="square" rtlCol="0">
            <a:spAutoFit/>
          </a:bodyPr>
          <a:lstStyle/>
          <a:p>
            <a:r>
              <a:rPr lang="it-IT"/>
              <a:t>DATE </a:t>
            </a:r>
            <a:r>
              <a:rPr lang="it-IT" dirty="0"/>
              <a:t>I C C.E. TRANSLATION:</a:t>
            </a:r>
          </a:p>
        </p:txBody>
      </p:sp>
    </p:spTree>
    <p:extLst>
      <p:ext uri="{BB962C8B-B14F-4D97-AF65-F5344CB8AC3E}">
        <p14:creationId xmlns:p14="http://schemas.microsoft.com/office/powerpoint/2010/main" val="319901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788FDD04-F13A-4C70-894C-878F3647801B}"/>
              </a:ext>
            </a:extLst>
          </p:cNvPr>
          <p:cNvSpPr>
            <a:spLocks noGrp="1"/>
          </p:cNvSpPr>
          <p:nvPr>
            <p:ph type="title"/>
          </p:nvPr>
        </p:nvSpPr>
        <p:spPr>
          <a:xfrm>
            <a:off x="-17045" y="701039"/>
            <a:ext cx="4065170" cy="5790251"/>
          </a:xfrm>
        </p:spPr>
        <p:txBody>
          <a:bodyPr vert="horz" lIns="0" tIns="0" rIns="0" bIns="0" rtlCol="0" anchor="b">
            <a:normAutofit fontScale="90000"/>
          </a:bodyPr>
          <a:lstStyle/>
          <a:p>
            <a:pPr algn="r"/>
            <a:br>
              <a:rPr lang="en-US" sz="2800" spc="750" dirty="0">
                <a:solidFill>
                  <a:schemeClr val="bg1"/>
                </a:solidFill>
              </a:rPr>
            </a:br>
            <a:br>
              <a:rPr lang="en-US" sz="2800" spc="750" dirty="0">
                <a:solidFill>
                  <a:schemeClr val="bg1"/>
                </a:solidFill>
              </a:rPr>
            </a:br>
            <a:r>
              <a:rPr lang="en-US" sz="2800" spc="750" dirty="0">
                <a:solidFill>
                  <a:schemeClr val="bg1"/>
                </a:solidFill>
              </a:rPr>
              <a:t>SEA travels OF </a:t>
            </a:r>
            <a:r>
              <a:rPr lang="en-US" sz="2800" i="1" spc="750" dirty="0" err="1">
                <a:solidFill>
                  <a:schemeClr val="bg1"/>
                </a:solidFill>
              </a:rPr>
              <a:t>KonoN</a:t>
            </a:r>
            <a:r>
              <a:rPr lang="en-US" sz="2800" spc="750" dirty="0">
                <a:solidFill>
                  <a:schemeClr val="bg1"/>
                </a:solidFill>
              </a:rPr>
              <a:t>, A law student from Cilicia (Turkey)</a:t>
            </a:r>
            <a:br>
              <a:rPr lang="en-US" sz="2800" spc="750" dirty="0">
                <a:solidFill>
                  <a:schemeClr val="bg1"/>
                </a:solidFill>
              </a:rPr>
            </a:br>
            <a:br>
              <a:rPr lang="en-US" sz="2800" spc="750" dirty="0">
                <a:solidFill>
                  <a:schemeClr val="bg1"/>
                </a:solidFill>
              </a:rPr>
            </a:br>
            <a:br>
              <a:rPr lang="en-US" sz="2800" spc="750" dirty="0">
                <a:solidFill>
                  <a:schemeClr val="bg1"/>
                </a:solidFill>
              </a:rPr>
            </a:br>
            <a:r>
              <a:rPr lang="en-US" sz="2200" spc="750" dirty="0">
                <a:solidFill>
                  <a:schemeClr val="bg1"/>
                </a:solidFill>
              </a:rPr>
              <a:t>DATE: III C. C.E.</a:t>
            </a:r>
            <a:br>
              <a:rPr lang="en-US" sz="2800" i="1" spc="750" dirty="0">
                <a:solidFill>
                  <a:schemeClr val="bg1"/>
                </a:solidFill>
              </a:rPr>
            </a:br>
            <a:br>
              <a:rPr lang="en-US" sz="2800" i="1" spc="750" dirty="0">
                <a:solidFill>
                  <a:schemeClr val="bg1"/>
                </a:solidFill>
              </a:rPr>
            </a:br>
            <a:br>
              <a:rPr lang="en-US" sz="2800" spc="750" dirty="0">
                <a:solidFill>
                  <a:schemeClr val="bg1"/>
                </a:solidFill>
              </a:rPr>
            </a:br>
            <a:r>
              <a:rPr lang="en-US" sz="1800" spc="750" dirty="0">
                <a:solidFill>
                  <a:schemeClr val="bg1"/>
                </a:solidFill>
              </a:rPr>
              <a:t>(</a:t>
            </a:r>
            <a:r>
              <a:rPr lang="en-US" sz="1800" spc="750" dirty="0" err="1">
                <a:solidFill>
                  <a:schemeClr val="bg1"/>
                </a:solidFill>
              </a:rPr>
              <a:t>illstr</a:t>
            </a:r>
            <a:r>
              <a:rPr lang="en-US" sz="1800" b="0" spc="750" dirty="0">
                <a:solidFill>
                  <a:schemeClr val="bg1"/>
                </a:solidFill>
              </a:rPr>
              <a:t>.</a:t>
            </a:r>
            <a:br>
              <a:rPr lang="en-US" sz="1800" b="0" spc="750" dirty="0">
                <a:solidFill>
                  <a:schemeClr val="bg1"/>
                </a:solidFill>
              </a:rPr>
            </a:br>
            <a:r>
              <a:rPr lang="en-US" sz="1800" b="0" spc="750" dirty="0">
                <a:solidFill>
                  <a:schemeClr val="bg1"/>
                </a:solidFill>
              </a:rPr>
              <a:t>from </a:t>
            </a:r>
            <a:r>
              <a:rPr lang="en-US" sz="1800" b="0" spc="750" dirty="0" err="1">
                <a:solidFill>
                  <a:schemeClr val="bg1"/>
                </a:solidFill>
              </a:rPr>
              <a:t>M.Nocita</a:t>
            </a:r>
            <a:r>
              <a:rPr lang="en-US" sz="1800" b="0" spc="750" dirty="0">
                <a:solidFill>
                  <a:schemeClr val="bg1"/>
                </a:solidFill>
              </a:rPr>
              <a:t> </a:t>
            </a:r>
            <a:r>
              <a:rPr lang="en-US" sz="1800" b="0" i="1" spc="750" dirty="0">
                <a:solidFill>
                  <a:schemeClr val="bg1"/>
                </a:solidFill>
              </a:rPr>
              <a:t>“Per </a:t>
            </a:r>
            <a:r>
              <a:rPr lang="en-US" sz="1800" b="0" i="1" spc="750" dirty="0" err="1">
                <a:solidFill>
                  <a:schemeClr val="bg1"/>
                </a:solidFill>
              </a:rPr>
              <a:t>mari</a:t>
            </a:r>
            <a:r>
              <a:rPr lang="en-US" sz="1800" b="0" i="1" spc="750" dirty="0">
                <a:solidFill>
                  <a:schemeClr val="bg1"/>
                </a:solidFill>
              </a:rPr>
              <a:t> e per </a:t>
            </a:r>
            <a:r>
              <a:rPr lang="en-US" sz="1800" b="0" i="1" spc="750" dirty="0" err="1">
                <a:solidFill>
                  <a:schemeClr val="bg1"/>
                </a:solidFill>
              </a:rPr>
              <a:t>terre</a:t>
            </a:r>
            <a:r>
              <a:rPr lang="en-US" sz="1800" b="0" spc="750" dirty="0">
                <a:solidFill>
                  <a:schemeClr val="bg1"/>
                </a:solidFill>
              </a:rPr>
              <a:t>”, Plate X</a:t>
            </a:r>
            <a:r>
              <a:rPr lang="en-US" sz="2200" b="0" spc="750" dirty="0">
                <a:solidFill>
                  <a:schemeClr val="bg1"/>
                </a:solidFill>
              </a:rPr>
              <a:t>)</a:t>
            </a:r>
            <a:br>
              <a:rPr lang="en-US" sz="2200" b="0" spc="750" dirty="0">
                <a:solidFill>
                  <a:schemeClr val="bg1"/>
                </a:solidFill>
              </a:rPr>
            </a:br>
            <a:br>
              <a:rPr lang="en-US" sz="2200" spc="750" dirty="0">
                <a:solidFill>
                  <a:schemeClr val="bg1"/>
                </a:solidFill>
              </a:rPr>
            </a:br>
            <a:br>
              <a:rPr lang="en-US" sz="2200" spc="750" dirty="0">
                <a:solidFill>
                  <a:schemeClr val="bg1"/>
                </a:solidFill>
              </a:rPr>
            </a:br>
            <a:br>
              <a:rPr lang="en-US" sz="2200" spc="750" dirty="0">
                <a:solidFill>
                  <a:schemeClr val="bg1"/>
                </a:solidFill>
              </a:rPr>
            </a:br>
            <a:r>
              <a:rPr lang="en-US" sz="2200" spc="750" dirty="0">
                <a:solidFill>
                  <a:schemeClr val="bg1"/>
                </a:solidFill>
              </a:rPr>
              <a:t>   </a:t>
            </a:r>
          </a:p>
        </p:txBody>
      </p:sp>
      <p:pic>
        <p:nvPicPr>
          <p:cNvPr id="7" name="Segnaposto contenuto 6">
            <a:extLst>
              <a:ext uri="{FF2B5EF4-FFF2-40B4-BE49-F238E27FC236}">
                <a16:creationId xmlns:a16="http://schemas.microsoft.com/office/drawing/2014/main" id="{38EC9312-9D9B-491F-9E3B-AF70540781B3}"/>
              </a:ext>
            </a:extLst>
          </p:cNvPr>
          <p:cNvPicPr>
            <a:picLocks noGrp="1" noChangeAspect="1"/>
          </p:cNvPicPr>
          <p:nvPr>
            <p:ph idx="1"/>
          </p:nvPr>
        </p:nvPicPr>
        <p:blipFill>
          <a:blip r:embed="rId2"/>
          <a:stretch>
            <a:fillRect/>
          </a:stretch>
        </p:blipFill>
        <p:spPr>
          <a:xfrm>
            <a:off x="4143839" y="145081"/>
            <a:ext cx="4730906" cy="2999492"/>
          </a:xfrm>
          <a:prstGeom prst="rect">
            <a:avLst/>
          </a:prstGeom>
        </p:spPr>
      </p:pic>
      <p:pic>
        <p:nvPicPr>
          <p:cNvPr id="8" name="Immagine 7">
            <a:extLst>
              <a:ext uri="{FF2B5EF4-FFF2-40B4-BE49-F238E27FC236}">
                <a16:creationId xmlns:a16="http://schemas.microsoft.com/office/drawing/2014/main" id="{A0870BE3-B327-4887-AADD-BB4E931E4BEA}"/>
              </a:ext>
            </a:extLst>
          </p:cNvPr>
          <p:cNvPicPr>
            <a:picLocks noChangeAspect="1"/>
          </p:cNvPicPr>
          <p:nvPr/>
        </p:nvPicPr>
        <p:blipFill>
          <a:blip r:embed="rId3"/>
          <a:stretch>
            <a:fillRect/>
          </a:stretch>
        </p:blipFill>
        <p:spPr>
          <a:xfrm>
            <a:off x="5943600" y="2893817"/>
            <a:ext cx="6265445" cy="3933957"/>
          </a:xfrm>
          <a:prstGeom prst="rect">
            <a:avLst/>
          </a:prstGeom>
        </p:spPr>
      </p:pic>
      <p:sp>
        <p:nvSpPr>
          <p:cNvPr id="10" name="CasellaDiTesto 9">
            <a:extLst>
              <a:ext uri="{FF2B5EF4-FFF2-40B4-BE49-F238E27FC236}">
                <a16:creationId xmlns:a16="http://schemas.microsoft.com/office/drawing/2014/main" id="{5714EF7E-52B0-46A9-8F53-D1580DA97E92}"/>
              </a:ext>
            </a:extLst>
          </p:cNvPr>
          <p:cNvSpPr txBox="1"/>
          <p:nvPr/>
        </p:nvSpPr>
        <p:spPr>
          <a:xfrm>
            <a:off x="8736227" y="234778"/>
            <a:ext cx="3361039" cy="2308324"/>
          </a:xfrm>
          <a:prstGeom prst="rect">
            <a:avLst/>
          </a:prstGeom>
          <a:noFill/>
        </p:spPr>
        <p:txBody>
          <a:bodyPr wrap="square" rtlCol="0">
            <a:spAutoFit/>
          </a:bodyPr>
          <a:lstStyle/>
          <a:p>
            <a:r>
              <a:rPr lang="it-IT" sz="2400" dirty="0"/>
              <a:t>Non fece in tempo a raggiungere Roma-</a:t>
            </a:r>
          </a:p>
          <a:p>
            <a:endParaRPr lang="it-IT" sz="2400" dirty="0"/>
          </a:p>
          <a:p>
            <a:r>
              <a:rPr lang="it-IT" sz="2400" b="1" dirty="0">
                <a:solidFill>
                  <a:schemeClr val="accent1">
                    <a:lumMod val="60000"/>
                    <a:lumOff val="40000"/>
                  </a:schemeClr>
                </a:solidFill>
              </a:rPr>
              <a:t>FOR </a:t>
            </a:r>
            <a:r>
              <a:rPr lang="en-US" sz="2400" b="1" dirty="0">
                <a:solidFill>
                  <a:schemeClr val="accent1">
                    <a:lumMod val="60000"/>
                    <a:lumOff val="40000"/>
                  </a:schemeClr>
                </a:solidFill>
              </a:rPr>
              <a:t>TRAVELS BY LAND of KONON, see BELOW</a:t>
            </a:r>
          </a:p>
          <a:p>
            <a:r>
              <a:rPr lang="it-IT" sz="2400" dirty="0"/>
              <a:t>. </a:t>
            </a:r>
          </a:p>
        </p:txBody>
      </p:sp>
    </p:spTree>
    <p:extLst>
      <p:ext uri="{BB962C8B-B14F-4D97-AF65-F5344CB8AC3E}">
        <p14:creationId xmlns:p14="http://schemas.microsoft.com/office/powerpoint/2010/main" val="131806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3E65E2-3104-4092-ADD5-8B48A0F5D5CA}"/>
              </a:ext>
            </a:extLst>
          </p:cNvPr>
          <p:cNvSpPr>
            <a:spLocks noGrp="1"/>
          </p:cNvSpPr>
          <p:nvPr>
            <p:ph type="title"/>
          </p:nvPr>
        </p:nvSpPr>
        <p:spPr>
          <a:xfrm>
            <a:off x="71120" y="0"/>
            <a:ext cx="11712603" cy="1453497"/>
          </a:xfrm>
        </p:spPr>
        <p:txBody>
          <a:bodyPr>
            <a:normAutofit/>
          </a:bodyPr>
          <a:lstStyle/>
          <a:p>
            <a:r>
              <a:rPr lang="it-IT" sz="3200" dirty="0">
                <a:solidFill>
                  <a:schemeClr val="accent1">
                    <a:lumMod val="60000"/>
                    <a:lumOff val="40000"/>
                  </a:schemeClr>
                </a:solidFill>
              </a:rPr>
              <a:t>from the </a:t>
            </a:r>
            <a:r>
              <a:rPr lang="it-IT" sz="3200" dirty="0" err="1">
                <a:solidFill>
                  <a:schemeClr val="accent1">
                    <a:lumMod val="60000"/>
                    <a:lumOff val="40000"/>
                  </a:schemeClr>
                </a:solidFill>
              </a:rPr>
              <a:t>LIbYan</a:t>
            </a:r>
            <a:r>
              <a:rPr lang="it-IT" sz="3200" dirty="0">
                <a:solidFill>
                  <a:schemeClr val="accent1">
                    <a:lumMod val="60000"/>
                    <a:lumOff val="40000"/>
                  </a:schemeClr>
                </a:solidFill>
              </a:rPr>
              <a:t> </a:t>
            </a:r>
            <a:r>
              <a:rPr lang="it-IT" sz="3200" dirty="0" err="1">
                <a:solidFill>
                  <a:schemeClr val="accent1">
                    <a:lumMod val="60000"/>
                    <a:lumOff val="40000"/>
                  </a:schemeClr>
                </a:solidFill>
              </a:rPr>
              <a:t>Gulf</a:t>
            </a:r>
            <a:r>
              <a:rPr lang="it-IT" sz="3200" dirty="0">
                <a:solidFill>
                  <a:schemeClr val="accent1">
                    <a:lumMod val="60000"/>
                    <a:lumOff val="40000"/>
                  </a:schemeClr>
                </a:solidFill>
              </a:rPr>
              <a:t> to </a:t>
            </a:r>
            <a:r>
              <a:rPr lang="it-IT" sz="3200" dirty="0" err="1">
                <a:solidFill>
                  <a:schemeClr val="accent1">
                    <a:lumMod val="60000"/>
                    <a:lumOff val="40000"/>
                  </a:schemeClr>
                </a:solidFill>
              </a:rPr>
              <a:t>Italy</a:t>
            </a:r>
            <a:r>
              <a:rPr lang="it-IT" sz="3200" dirty="0">
                <a:solidFill>
                  <a:schemeClr val="accent1">
                    <a:lumMod val="60000"/>
                    <a:lumOff val="40000"/>
                  </a:schemeClr>
                </a:solidFill>
              </a:rPr>
              <a:t>: a </a:t>
            </a:r>
            <a:r>
              <a:rPr lang="it-IT" sz="3200" dirty="0" err="1">
                <a:solidFill>
                  <a:schemeClr val="accent1">
                    <a:lumMod val="60000"/>
                    <a:lumOff val="40000"/>
                  </a:schemeClr>
                </a:solidFill>
              </a:rPr>
              <a:t>winter</a:t>
            </a:r>
            <a:r>
              <a:rPr lang="it-IT" sz="3200" dirty="0">
                <a:solidFill>
                  <a:schemeClr val="accent1">
                    <a:lumMod val="60000"/>
                    <a:lumOff val="40000"/>
                  </a:schemeClr>
                </a:solidFill>
              </a:rPr>
              <a:t> </a:t>
            </a:r>
            <a:r>
              <a:rPr lang="it-IT" sz="3200" dirty="0" err="1">
                <a:solidFill>
                  <a:schemeClr val="accent1">
                    <a:lumMod val="60000"/>
                    <a:lumOff val="40000"/>
                  </a:schemeClr>
                </a:solidFill>
              </a:rPr>
              <a:t>shipwreck</a:t>
            </a:r>
            <a:r>
              <a:rPr lang="it-IT" sz="3200" dirty="0">
                <a:solidFill>
                  <a:schemeClr val="accent1">
                    <a:lumMod val="60000"/>
                    <a:lumOff val="40000"/>
                  </a:schemeClr>
                </a:solidFill>
              </a:rPr>
              <a:t> </a:t>
            </a:r>
            <a:r>
              <a:rPr lang="it-IT" sz="1800" dirty="0">
                <a:solidFill>
                  <a:schemeClr val="accent1">
                    <a:lumMod val="60000"/>
                    <a:lumOff val="40000"/>
                  </a:schemeClr>
                </a:solidFill>
              </a:rPr>
              <a:t>(InScr.50-text,illustr.,transl.-  from «Per mari e per terre», </a:t>
            </a:r>
            <a:r>
              <a:rPr lang="it-IT" sz="1800" dirty="0" err="1">
                <a:solidFill>
                  <a:schemeClr val="accent1">
                    <a:lumMod val="60000"/>
                    <a:lumOff val="40000"/>
                  </a:schemeClr>
                </a:solidFill>
              </a:rPr>
              <a:t>plate</a:t>
            </a:r>
            <a:r>
              <a:rPr lang="it-IT" sz="1800" dirty="0">
                <a:solidFill>
                  <a:schemeClr val="accent1">
                    <a:lumMod val="60000"/>
                    <a:lumOff val="40000"/>
                  </a:schemeClr>
                </a:solidFill>
              </a:rPr>
              <a:t> XIX)</a:t>
            </a:r>
          </a:p>
        </p:txBody>
      </p:sp>
      <p:pic>
        <p:nvPicPr>
          <p:cNvPr id="4" name="Segnaposto contenuto 3">
            <a:extLst>
              <a:ext uri="{FF2B5EF4-FFF2-40B4-BE49-F238E27FC236}">
                <a16:creationId xmlns:a16="http://schemas.microsoft.com/office/drawing/2014/main" id="{CA7C55A2-76D5-4C6D-8BED-BEE686522891}"/>
              </a:ext>
            </a:extLst>
          </p:cNvPr>
          <p:cNvPicPr>
            <a:picLocks noGrp="1" noChangeAspect="1"/>
          </p:cNvPicPr>
          <p:nvPr>
            <p:ph idx="1"/>
          </p:nvPr>
        </p:nvPicPr>
        <p:blipFill>
          <a:blip r:embed="rId2"/>
          <a:stretch>
            <a:fillRect/>
          </a:stretch>
        </p:blipFill>
        <p:spPr>
          <a:xfrm>
            <a:off x="0" y="1519406"/>
            <a:ext cx="3633531" cy="1713124"/>
          </a:xfrm>
          <a:prstGeom prst="rect">
            <a:avLst/>
          </a:prstGeom>
        </p:spPr>
      </p:pic>
      <p:pic>
        <p:nvPicPr>
          <p:cNvPr id="5" name="Immagine 4">
            <a:extLst>
              <a:ext uri="{FF2B5EF4-FFF2-40B4-BE49-F238E27FC236}">
                <a16:creationId xmlns:a16="http://schemas.microsoft.com/office/drawing/2014/main" id="{6F817958-0A59-4BE8-8565-DA76AB9E8A38}"/>
              </a:ext>
            </a:extLst>
          </p:cNvPr>
          <p:cNvPicPr>
            <a:picLocks noChangeAspect="1"/>
          </p:cNvPicPr>
          <p:nvPr/>
        </p:nvPicPr>
        <p:blipFill>
          <a:blip r:embed="rId3"/>
          <a:stretch>
            <a:fillRect/>
          </a:stretch>
        </p:blipFill>
        <p:spPr>
          <a:xfrm>
            <a:off x="968949" y="3096507"/>
            <a:ext cx="3633531" cy="3011685"/>
          </a:xfrm>
          <a:prstGeom prst="rect">
            <a:avLst/>
          </a:prstGeom>
        </p:spPr>
      </p:pic>
      <p:pic>
        <p:nvPicPr>
          <p:cNvPr id="6" name="Immagine 5">
            <a:extLst>
              <a:ext uri="{FF2B5EF4-FFF2-40B4-BE49-F238E27FC236}">
                <a16:creationId xmlns:a16="http://schemas.microsoft.com/office/drawing/2014/main" id="{056334E5-F0F8-4B66-8111-6EE9E108EAFB}"/>
              </a:ext>
            </a:extLst>
          </p:cNvPr>
          <p:cNvPicPr>
            <a:picLocks noChangeAspect="1"/>
          </p:cNvPicPr>
          <p:nvPr/>
        </p:nvPicPr>
        <p:blipFill>
          <a:blip r:embed="rId4"/>
          <a:stretch>
            <a:fillRect/>
          </a:stretch>
        </p:blipFill>
        <p:spPr>
          <a:xfrm>
            <a:off x="8211157" y="3232530"/>
            <a:ext cx="3572566" cy="2895851"/>
          </a:xfrm>
          <a:prstGeom prst="rect">
            <a:avLst/>
          </a:prstGeom>
        </p:spPr>
      </p:pic>
      <p:pic>
        <p:nvPicPr>
          <p:cNvPr id="7" name="Immagine 6">
            <a:extLst>
              <a:ext uri="{FF2B5EF4-FFF2-40B4-BE49-F238E27FC236}">
                <a16:creationId xmlns:a16="http://schemas.microsoft.com/office/drawing/2014/main" id="{FEF275B3-F6C9-44EB-A691-0B8D7DE9B7C3}"/>
              </a:ext>
            </a:extLst>
          </p:cNvPr>
          <p:cNvPicPr>
            <a:picLocks noChangeAspect="1"/>
          </p:cNvPicPr>
          <p:nvPr/>
        </p:nvPicPr>
        <p:blipFill>
          <a:blip r:embed="rId5"/>
          <a:stretch>
            <a:fillRect/>
          </a:stretch>
        </p:blipFill>
        <p:spPr>
          <a:xfrm>
            <a:off x="4516999" y="1711442"/>
            <a:ext cx="3158002" cy="4462659"/>
          </a:xfrm>
          <a:prstGeom prst="rect">
            <a:avLst/>
          </a:prstGeom>
        </p:spPr>
      </p:pic>
      <p:sp>
        <p:nvSpPr>
          <p:cNvPr id="8" name="CasellaDiTesto 7">
            <a:extLst>
              <a:ext uri="{FF2B5EF4-FFF2-40B4-BE49-F238E27FC236}">
                <a16:creationId xmlns:a16="http://schemas.microsoft.com/office/drawing/2014/main" id="{EC07D0D4-10B8-437D-80D0-0515C507683B}"/>
              </a:ext>
            </a:extLst>
          </p:cNvPr>
          <p:cNvSpPr txBox="1"/>
          <p:nvPr/>
        </p:nvSpPr>
        <p:spPr>
          <a:xfrm>
            <a:off x="8534400" y="2828925"/>
            <a:ext cx="1510093" cy="369332"/>
          </a:xfrm>
          <a:prstGeom prst="rect">
            <a:avLst/>
          </a:prstGeom>
          <a:noFill/>
        </p:spPr>
        <p:txBody>
          <a:bodyPr wrap="none" rtlCol="0">
            <a:spAutoFit/>
          </a:bodyPr>
          <a:lstStyle/>
          <a:p>
            <a:r>
              <a:rPr lang="it-IT" dirty="0"/>
              <a:t>TRANSLATION</a:t>
            </a:r>
          </a:p>
        </p:txBody>
      </p:sp>
      <p:sp>
        <p:nvSpPr>
          <p:cNvPr id="9" name="CasellaDiTesto 8">
            <a:extLst>
              <a:ext uri="{FF2B5EF4-FFF2-40B4-BE49-F238E27FC236}">
                <a16:creationId xmlns:a16="http://schemas.microsoft.com/office/drawing/2014/main" id="{3738A144-1FFA-49D8-A13D-A208C7A5890A}"/>
              </a:ext>
            </a:extLst>
          </p:cNvPr>
          <p:cNvSpPr txBox="1"/>
          <p:nvPr/>
        </p:nvSpPr>
        <p:spPr>
          <a:xfrm flipH="1">
            <a:off x="6191250" y="5734050"/>
            <a:ext cx="981074" cy="276999"/>
          </a:xfrm>
          <a:prstGeom prst="rect">
            <a:avLst/>
          </a:prstGeom>
          <a:noFill/>
        </p:spPr>
        <p:txBody>
          <a:bodyPr wrap="square" rtlCol="0">
            <a:spAutoFit/>
          </a:bodyPr>
          <a:lstStyle/>
          <a:p>
            <a:r>
              <a:rPr lang="it-IT" sz="1200" dirty="0" err="1"/>
              <a:t>constellation</a:t>
            </a:r>
            <a:endParaRPr lang="it-IT" sz="1200" dirty="0"/>
          </a:p>
        </p:txBody>
      </p:sp>
    </p:spTree>
    <p:extLst>
      <p:ext uri="{BB962C8B-B14F-4D97-AF65-F5344CB8AC3E}">
        <p14:creationId xmlns:p14="http://schemas.microsoft.com/office/powerpoint/2010/main" val="235387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A2B6130-219A-4803-9A18-3CBE57091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AE3F84-6ED3-44F0-BDD3-26960DB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2483446"/>
            <a:ext cx="12192005" cy="4374125"/>
          </a:xfrm>
          <a:prstGeom prst="rect">
            <a:avLst/>
          </a:prstGeom>
          <a:gradFill>
            <a:gsLst>
              <a:gs pos="8000">
                <a:schemeClr val="accent2">
                  <a:lumMod val="60000"/>
                  <a:lumOff val="40000"/>
                </a:schemeClr>
              </a:gs>
              <a:gs pos="100000">
                <a:schemeClr val="accent5">
                  <a:alpha val="78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899F98-2D09-4A4B-8DC4-E47F81A2D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718" y="-1425277"/>
            <a:ext cx="4374554" cy="12192000"/>
          </a:xfrm>
          <a:prstGeom prst="rect">
            <a:avLst/>
          </a:prstGeom>
          <a:gradFill>
            <a:gsLst>
              <a:gs pos="0">
                <a:schemeClr val="accent4">
                  <a:alpha val="24000"/>
                </a:schemeClr>
              </a:gs>
              <a:gs pos="99000">
                <a:schemeClr val="accent2">
                  <a:alpha val="63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9F6E23-8A0C-4FDE-A11A-F493EABF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483445"/>
            <a:ext cx="4051344" cy="4374126"/>
          </a:xfrm>
          <a:prstGeom prst="rect">
            <a:avLst/>
          </a:prstGeom>
          <a:gradFill>
            <a:gsLst>
              <a:gs pos="0">
                <a:schemeClr val="accent5">
                  <a:alpha val="0"/>
                </a:schemeClr>
              </a:gs>
              <a:gs pos="84000">
                <a:schemeClr val="accent6">
                  <a:alpha val="3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03FF3CD-31DA-4ADC-9D54-6E5D8F56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1200952" y="1426715"/>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0C74A5E0-01FB-4B11-AFFB-4137046E77F9}"/>
              </a:ext>
            </a:extLst>
          </p:cNvPr>
          <p:cNvSpPr>
            <a:spLocks noGrp="1"/>
          </p:cNvSpPr>
          <p:nvPr>
            <p:ph type="title"/>
          </p:nvPr>
        </p:nvSpPr>
        <p:spPr>
          <a:xfrm>
            <a:off x="3637281" y="5020854"/>
            <a:ext cx="7716519" cy="1176856"/>
          </a:xfrm>
        </p:spPr>
        <p:txBody>
          <a:bodyPr vert="horz" lIns="0" tIns="0" rIns="0" bIns="0" rtlCol="0" anchor="t">
            <a:normAutofit/>
          </a:bodyPr>
          <a:lstStyle/>
          <a:p>
            <a:pPr algn="r"/>
            <a:r>
              <a:rPr lang="en-US" sz="4000" spc="750" dirty="0">
                <a:solidFill>
                  <a:schemeClr val="bg1"/>
                </a:solidFill>
              </a:rPr>
              <a:t>2) On the Road</a:t>
            </a:r>
          </a:p>
        </p:txBody>
      </p:sp>
      <p:pic>
        <p:nvPicPr>
          <p:cNvPr id="5" name="Immagine 4">
            <a:extLst>
              <a:ext uri="{FF2B5EF4-FFF2-40B4-BE49-F238E27FC236}">
                <a16:creationId xmlns:a16="http://schemas.microsoft.com/office/drawing/2014/main" id="{942C9374-504B-47D4-AD6C-D3134116DA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3494"/>
            <a:ext cx="6736079" cy="4481879"/>
          </a:xfrm>
          <a:prstGeom prst="rect">
            <a:avLst/>
          </a:prstGeom>
        </p:spPr>
      </p:pic>
      <p:sp>
        <p:nvSpPr>
          <p:cNvPr id="3" name="CasellaDiTesto 2">
            <a:extLst>
              <a:ext uri="{FF2B5EF4-FFF2-40B4-BE49-F238E27FC236}">
                <a16:creationId xmlns:a16="http://schemas.microsoft.com/office/drawing/2014/main" id="{598DBC79-F842-4E97-B07B-A9F44B00B40F}"/>
              </a:ext>
            </a:extLst>
          </p:cNvPr>
          <p:cNvSpPr txBox="1"/>
          <p:nvPr/>
        </p:nvSpPr>
        <p:spPr>
          <a:xfrm>
            <a:off x="-10" y="4563917"/>
            <a:ext cx="6782264" cy="369332"/>
          </a:xfrm>
          <a:prstGeom prst="rect">
            <a:avLst/>
          </a:prstGeom>
          <a:noFill/>
        </p:spPr>
        <p:txBody>
          <a:bodyPr wrap="square" rtlCol="0">
            <a:spAutoFit/>
          </a:bodyPr>
          <a:lstStyle/>
          <a:p>
            <a:r>
              <a:rPr lang="it-IT"/>
              <a:t>https://commons.wikimedia.org/wiki/File:Pompei_strada_romana.jpg</a:t>
            </a:r>
            <a:endParaRPr lang="it-IT" dirty="0"/>
          </a:p>
        </p:txBody>
      </p:sp>
    </p:spTree>
    <p:extLst>
      <p:ext uri="{BB962C8B-B14F-4D97-AF65-F5344CB8AC3E}">
        <p14:creationId xmlns:p14="http://schemas.microsoft.com/office/powerpoint/2010/main" val="317866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2D5CAF-412E-4ED6-BA69-A7098DAF4555}"/>
              </a:ext>
            </a:extLst>
          </p:cNvPr>
          <p:cNvSpPr>
            <a:spLocks noGrp="1"/>
          </p:cNvSpPr>
          <p:nvPr>
            <p:ph type="title"/>
          </p:nvPr>
        </p:nvSpPr>
        <p:spPr>
          <a:xfrm>
            <a:off x="8181975" y="104776"/>
            <a:ext cx="3895725" cy="2425772"/>
          </a:xfrm>
        </p:spPr>
        <p:txBody>
          <a:bodyPr anchor="b">
            <a:normAutofit fontScale="90000"/>
          </a:bodyPr>
          <a:lstStyle/>
          <a:p>
            <a:r>
              <a:rPr lang="it-IT" sz="2800" dirty="0"/>
              <a:t>ON the</a:t>
            </a:r>
            <a:r>
              <a:rPr lang="it-IT" sz="2800" i="1" dirty="0"/>
              <a:t> EGNATIA </a:t>
            </a:r>
            <a:r>
              <a:rPr lang="it-IT" sz="2800" dirty="0"/>
              <a:t>way (from </a:t>
            </a:r>
            <a:r>
              <a:rPr lang="it-IT" sz="2800" dirty="0" err="1"/>
              <a:t>Italy</a:t>
            </a:r>
            <a:r>
              <a:rPr lang="it-IT" sz="2800" dirty="0"/>
              <a:t>?): Travels and </a:t>
            </a:r>
            <a:r>
              <a:rPr lang="it-IT" sz="2800" dirty="0" err="1"/>
              <a:t>death</a:t>
            </a:r>
            <a:r>
              <a:rPr lang="it-IT" sz="2800" dirty="0"/>
              <a:t> </a:t>
            </a:r>
            <a:r>
              <a:rPr lang="it-IT" sz="2800" dirty="0" err="1"/>
              <a:t>oF</a:t>
            </a:r>
            <a:r>
              <a:rPr lang="it-IT" sz="2800" dirty="0"/>
              <a:t> </a:t>
            </a:r>
            <a:r>
              <a:rPr lang="it-IT" sz="2800" i="1" dirty="0"/>
              <a:t>CHOIROS</a:t>
            </a:r>
          </a:p>
        </p:txBody>
      </p:sp>
      <p:pic>
        <p:nvPicPr>
          <p:cNvPr id="1026" name="Picture 2" descr="Immagine che contiene testo, pietra, materiale da costruzione&#10;&#10;Descrizione generata automaticamente">
            <a:extLst>
              <a:ext uri="{FF2B5EF4-FFF2-40B4-BE49-F238E27FC236}">
                <a16:creationId xmlns:a16="http://schemas.microsoft.com/office/drawing/2014/main" id="{D8C7EC28-32B3-46F5-B480-CE431976711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081" y="0"/>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91D0FF0C-EF07-4C97-B74C-22CE3BEAC6E0}"/>
              </a:ext>
            </a:extLst>
          </p:cNvPr>
          <p:cNvSpPr>
            <a:spLocks noGrp="1"/>
          </p:cNvSpPr>
          <p:nvPr>
            <p:ph idx="1"/>
          </p:nvPr>
        </p:nvSpPr>
        <p:spPr>
          <a:xfrm>
            <a:off x="8643193" y="2530549"/>
            <a:ext cx="2942813" cy="3428124"/>
          </a:xfrm>
        </p:spPr>
        <p:txBody>
          <a:bodyPr>
            <a:normAutofit fontScale="92500"/>
          </a:bodyPr>
          <a:lstStyle/>
          <a:p>
            <a:r>
              <a:rPr lang="it-IT" sz="1400" dirty="0"/>
              <a:t>DATE II / III C., C.E.</a:t>
            </a:r>
          </a:p>
          <a:p>
            <a:r>
              <a:rPr lang="it-IT" sz="1400" dirty="0"/>
              <a:t>TRANSLATION: “</a:t>
            </a:r>
            <a:r>
              <a:rPr lang="it-IT" sz="1400" dirty="0" err="1"/>
              <a:t>Choiros</a:t>
            </a:r>
            <a:r>
              <a:rPr lang="it-IT" sz="1400" dirty="0"/>
              <a:t> l’amico di tutti, giovane quadrupede, qui giaccio; lasciata la pianura di Dalmazia offerto  in dono; ho camminato per </a:t>
            </a:r>
            <a:r>
              <a:rPr lang="it-IT" sz="1400" dirty="0" err="1"/>
              <a:t>Dyrrachis</a:t>
            </a:r>
            <a:r>
              <a:rPr lang="it-IT" sz="1400" dirty="0"/>
              <a:t> raggiungendo Apollonia ed attraversai tutta la terra solo a  piedi, invincibile. Ora ho lasciato la luce per forza della ruota, desiderando vedere </a:t>
            </a:r>
            <a:r>
              <a:rPr lang="it-IT" sz="1400" dirty="0" err="1"/>
              <a:t>Emathie</a:t>
            </a:r>
            <a:r>
              <a:rPr lang="it-IT" sz="1400" dirty="0"/>
              <a:t>, carro  di fallo, qui giaccio: non sono più debitore della morte”.</a:t>
            </a:r>
          </a:p>
          <a:p>
            <a:r>
              <a:rPr lang="it-IT" sz="1400" dirty="0"/>
              <a:t>(photo and </a:t>
            </a:r>
            <a:r>
              <a:rPr lang="it-IT" sz="1400" dirty="0" err="1"/>
              <a:t>translation</a:t>
            </a:r>
            <a:r>
              <a:rPr lang="it-IT" sz="1400" dirty="0"/>
              <a:t> from M. </a:t>
            </a:r>
            <a:r>
              <a:rPr lang="it-IT" sz="1400" dirty="0" err="1"/>
              <a:t>Nocita</a:t>
            </a:r>
            <a:r>
              <a:rPr lang="it-IT" sz="1400" dirty="0"/>
              <a:t>, «L’enigma di </a:t>
            </a:r>
            <a:r>
              <a:rPr lang="it-IT" sz="1400" dirty="0" err="1"/>
              <a:t>Choiros</a:t>
            </a:r>
            <a:r>
              <a:rPr lang="it-IT" sz="1400" dirty="0"/>
              <a:t>», </a:t>
            </a:r>
            <a:r>
              <a:rPr lang="it-IT" sz="1400" dirty="0" err="1"/>
              <a:t>Spolia</a:t>
            </a:r>
            <a:r>
              <a:rPr lang="it-IT" sz="1400" dirty="0"/>
              <a:t> 2015) </a:t>
            </a:r>
            <a:endParaRPr lang="en-US" sz="1400" dirty="0"/>
          </a:p>
        </p:txBody>
      </p:sp>
      <p:sp>
        <p:nvSpPr>
          <p:cNvPr id="75" name="Rectangle 7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A18EE24-B02C-4ACC-94B0-6DC674E37503}"/>
              </a:ext>
            </a:extLst>
          </p:cNvPr>
          <p:cNvSpPr>
            <a:spLocks noGrp="1"/>
          </p:cNvSpPr>
          <p:nvPr>
            <p:ph type="title"/>
          </p:nvPr>
        </p:nvSpPr>
        <p:spPr>
          <a:xfrm>
            <a:off x="782918" y="1028700"/>
            <a:ext cx="10614211" cy="1152712"/>
          </a:xfrm>
        </p:spPr>
        <p:txBody>
          <a:bodyPr vert="horz" lIns="0" tIns="0" rIns="0" bIns="0" rtlCol="0" anchor="b">
            <a:normAutofit fontScale="90000"/>
          </a:bodyPr>
          <a:lstStyle/>
          <a:p>
            <a:pPr algn="ctr"/>
            <a:r>
              <a:rPr lang="en-US" sz="4000" spc="750" dirty="0" err="1"/>
              <a:t>Mansiones</a:t>
            </a:r>
            <a:r>
              <a:rPr lang="en-US" sz="4000" spc="750" dirty="0"/>
              <a:t>, </a:t>
            </a:r>
            <a:r>
              <a:rPr lang="en-US" sz="4000" spc="750" dirty="0" err="1"/>
              <a:t>stationEs</a:t>
            </a:r>
            <a:r>
              <a:rPr lang="en-US" sz="4000" spc="750" dirty="0"/>
              <a:t>, </a:t>
            </a:r>
            <a:r>
              <a:rPr lang="en-US" sz="4000" spc="750" dirty="0" err="1"/>
              <a:t>stabulae</a:t>
            </a:r>
            <a:r>
              <a:rPr lang="en-US" sz="4000" spc="750" dirty="0"/>
              <a:t> et </a:t>
            </a:r>
            <a:r>
              <a:rPr lang="en-US" sz="4000" spc="750" dirty="0" err="1"/>
              <a:t>thermopolia</a:t>
            </a:r>
            <a:r>
              <a:rPr lang="en-US" sz="4000" spc="750" dirty="0"/>
              <a:t>…on the road</a:t>
            </a:r>
          </a:p>
        </p:txBody>
      </p:sp>
      <p:sp>
        <p:nvSpPr>
          <p:cNvPr id="21" name="Freeform: Shape 20">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egnaposto contenuto 3">
            <a:extLst>
              <a:ext uri="{FF2B5EF4-FFF2-40B4-BE49-F238E27FC236}">
                <a16:creationId xmlns:a16="http://schemas.microsoft.com/office/drawing/2014/main" id="{AABE12B0-F83F-4F9A-B777-FED6ABEDEBD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
        <p:nvSpPr>
          <p:cNvPr id="12" name="CasellaDiTesto 11">
            <a:extLst>
              <a:ext uri="{FF2B5EF4-FFF2-40B4-BE49-F238E27FC236}">
                <a16:creationId xmlns:a16="http://schemas.microsoft.com/office/drawing/2014/main" id="{97EC1914-CA45-4EF9-BC89-BBD2D6322624}"/>
              </a:ext>
            </a:extLst>
          </p:cNvPr>
          <p:cNvSpPr txBox="1"/>
          <p:nvPr/>
        </p:nvSpPr>
        <p:spPr>
          <a:xfrm>
            <a:off x="6487297" y="2638184"/>
            <a:ext cx="5704697" cy="923330"/>
          </a:xfrm>
          <a:prstGeom prst="rect">
            <a:avLst/>
          </a:prstGeom>
          <a:noFill/>
        </p:spPr>
        <p:txBody>
          <a:bodyPr wrap="square">
            <a:spAutoFit/>
          </a:bodyPr>
          <a:lstStyle/>
          <a:p>
            <a:r>
              <a:rPr lang="it-IT" dirty="0"/>
              <a:t>https://de.wikipedia.org/wiki/Mansio#/media/Datei:Xanten,_Arch%C3%A4ologischer_Park,_Herberge,_2018-08_CN-02.jpg</a:t>
            </a:r>
          </a:p>
        </p:txBody>
      </p:sp>
    </p:spTree>
    <p:extLst>
      <p:ext uri="{BB962C8B-B14F-4D97-AF65-F5344CB8AC3E}">
        <p14:creationId xmlns:p14="http://schemas.microsoft.com/office/powerpoint/2010/main" val="1570454617"/>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3247</Words>
  <Application>Microsoft Macintosh PowerPoint</Application>
  <PresentationFormat>Widescreen</PresentationFormat>
  <Paragraphs>164</Paragraphs>
  <Slides>30</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30</vt:i4>
      </vt:variant>
    </vt:vector>
  </HeadingPairs>
  <TitlesOfParts>
    <vt:vector size="38" baseType="lpstr">
      <vt:lpstr>Aharoni</vt:lpstr>
      <vt:lpstr>Algerian</vt:lpstr>
      <vt:lpstr>Arial</vt:lpstr>
      <vt:lpstr>Calibri</vt:lpstr>
      <vt:lpstr>Georgia</vt:lpstr>
      <vt:lpstr>Times New Roman</vt:lpstr>
      <vt:lpstr>Tw Cen MT</vt:lpstr>
      <vt:lpstr>GradientRiseVTI</vt:lpstr>
      <vt:lpstr>  INDIRE National Agency, Project code: 2020-1-IT02-KA201-079794 Erasmus +.  27/09/2020- 26/09/2022</vt:lpstr>
      <vt:lpstr>1) On the Sea</vt:lpstr>
      <vt:lpstr>Presentazione standard di PowerPoint</vt:lpstr>
      <vt:lpstr>Presentazione standard di PowerPoint</vt:lpstr>
      <vt:lpstr>  SEA travels OF KonoN, A law student from Cilicia (Turkey)   DATE: III C. C.E.   (illstr. from M.Nocita “Per mari e per terre”, Plate X)       </vt:lpstr>
      <vt:lpstr>from the LIbYan Gulf to Italy: a winter shipwreck (InScr.50-text,illustr.,transl.-  from «Per mari e per terre», plate XIX)</vt:lpstr>
      <vt:lpstr>2) On the Road</vt:lpstr>
      <vt:lpstr>ON the EGNATIA way (from Italy?): Travels and death oF CHOIROS</vt:lpstr>
      <vt:lpstr>Mansiones, stationEs, stabulae et thermopolia…on the road</vt:lpstr>
      <vt:lpstr>Presentazione standard di PowerPoint</vt:lpstr>
      <vt:lpstr>3)Final destination: ROME and italy       </vt:lpstr>
      <vt:lpstr> A Diplomatic mission from Termessos (Turkey):four ambassadors in the necropolis of “San Paolo fuori le mura” in ROME(DATE II C,.C.E.; inscr. IGUR 1204)</vt:lpstr>
      <vt:lpstr>   The last performancE.  epitaph for BassillA, the  oriental dancer buried in the theater of Aquileia(ITALY) </vt:lpstr>
      <vt:lpstr>From APHrodisias (TURKEY) to ostia (ROME): Zenon the sculptor</vt:lpstr>
      <vt:lpstr>The most important  Merchant of marble in rome:Markos Aurelios  Xenonianos Akylas from the black sea </vt:lpstr>
      <vt:lpstr>                                Https://commons.wikimedia.org/wiki/File:                           ISola_Tiberina_%26_Ponte_Rotto_(8134647175).jpg  Greek and micro asiatic  physicians in RoME: inscriptions from the asklepieion on isola tiberina(nowadays fatebenefratellihospital )</vt:lpstr>
      <vt:lpstr>   </vt:lpstr>
      <vt:lpstr> </vt:lpstr>
      <vt:lpstr>Era molto diffuso. Il più frequente era latino/ greco  Si diffuse anche la Diglossia (l’uso differenziato delle lingue a seconda dei contesti)  I lapicidi spesso non conoscevano ambedue le lingue e si limitavano a traslitterare  Esistevano altri FORME DI bilinguismo piu’ rare (per es. latino/egiziano, latino/armeno), spesso utilizzate per assicurare gli scambi commerciali (vd. L’aramaico per gli Ebrei)</vt:lpstr>
      <vt:lpstr> THESE Eighteen lines are in Punic, the native language of Hanno(Henry Thomas Rile)  These eighteen lines are in HEBREw(Samuel petit)  the first ten lines are Punic, and that the other eight are Lybic (Samuel Bochart)    SEE: http://www.perseus.tufts.edu/hopper/text?doc=Perseus%3Atext%3A1999.02.0106%3Aact%3D5%3Ascene%3D1</vt:lpstr>
      <vt:lpstr>5) religion </vt:lpstr>
      <vt:lpstr>ISIs from Egytp to Rome</vt:lpstr>
      <vt:lpstr> mithraism from Persia</vt:lpstr>
      <vt:lpstr>MANICHAEISM from Mesopotamia    </vt:lpstr>
      <vt:lpstr>Iuppiter  DOLIchenus from Anatolia </vt:lpstr>
      <vt:lpstr> 6) becomING romans</vt:lpstr>
      <vt:lpstr>      </vt:lpstr>
      <vt:lpstr>Racism in the Roman Empire</vt:lpstr>
      <vt:lpstr>  Constitutio Antoniniana by thE Emperor Antoninus Caracas (212 C.E.). ALL The people in the empire are Roman citizen </vt:lpstr>
      <vt:lpstr> Now we are ready for Trame!!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INDIRE National Agency, Project code: 2020-1-IT02-KA201-079794 Erasmus +.  Inizio: 27/09/2020; fine: 26/09/2022</dc:title>
  <dc:creator>Francesco Guizzi</dc:creator>
  <cp:lastModifiedBy>pro12972</cp:lastModifiedBy>
  <cp:revision>8</cp:revision>
  <dcterms:created xsi:type="dcterms:W3CDTF">2020-12-28T10:24:03Z</dcterms:created>
  <dcterms:modified xsi:type="dcterms:W3CDTF">2020-12-28T16:17:31Z</dcterms:modified>
</cp:coreProperties>
</file>